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s/modernComment_861_531E6C29.xml" ContentType="application/vnd.ms-powerpoint.comment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1"/>
    <p:sldMasterId id="2147483708" r:id="rId2"/>
    <p:sldMasterId id="2147483722" r:id="rId3"/>
  </p:sldMasterIdLst>
  <p:notesMasterIdLst>
    <p:notesMasterId r:id="rId128"/>
  </p:notesMasterIdLst>
  <p:sldIdLst>
    <p:sldId id="256" r:id="rId4"/>
    <p:sldId id="2162" r:id="rId5"/>
    <p:sldId id="2218" r:id="rId6"/>
    <p:sldId id="493" r:id="rId7"/>
    <p:sldId id="520" r:id="rId8"/>
    <p:sldId id="2157" r:id="rId9"/>
    <p:sldId id="277" r:id="rId10"/>
    <p:sldId id="514" r:id="rId11"/>
    <p:sldId id="516" r:id="rId12"/>
    <p:sldId id="518" r:id="rId13"/>
    <p:sldId id="521" r:id="rId14"/>
    <p:sldId id="522" r:id="rId15"/>
    <p:sldId id="262" r:id="rId16"/>
    <p:sldId id="263" r:id="rId17"/>
    <p:sldId id="264" r:id="rId18"/>
    <p:sldId id="265" r:id="rId19"/>
    <p:sldId id="2221" r:id="rId20"/>
    <p:sldId id="2222" r:id="rId21"/>
    <p:sldId id="2223" r:id="rId22"/>
    <p:sldId id="2224" r:id="rId23"/>
    <p:sldId id="526" r:id="rId24"/>
    <p:sldId id="2153" r:id="rId25"/>
    <p:sldId id="2207" r:id="rId26"/>
    <p:sldId id="2208" r:id="rId27"/>
    <p:sldId id="2209" r:id="rId28"/>
    <p:sldId id="2210" r:id="rId29"/>
    <p:sldId id="2211" r:id="rId30"/>
    <p:sldId id="2212" r:id="rId31"/>
    <p:sldId id="2213" r:id="rId32"/>
    <p:sldId id="2214" r:id="rId33"/>
    <p:sldId id="2215" r:id="rId34"/>
    <p:sldId id="540" r:id="rId35"/>
    <p:sldId id="2117" r:id="rId36"/>
    <p:sldId id="279" r:id="rId37"/>
    <p:sldId id="280" r:id="rId38"/>
    <p:sldId id="534" r:id="rId39"/>
    <p:sldId id="2225" r:id="rId40"/>
    <p:sldId id="2226" r:id="rId41"/>
    <p:sldId id="489" r:id="rId42"/>
    <p:sldId id="2188" r:id="rId43"/>
    <p:sldId id="492" r:id="rId44"/>
    <p:sldId id="2216" r:id="rId45"/>
    <p:sldId id="486" r:id="rId46"/>
    <p:sldId id="2202" r:id="rId47"/>
    <p:sldId id="2203" r:id="rId48"/>
    <p:sldId id="500" r:id="rId49"/>
    <p:sldId id="2204" r:id="rId50"/>
    <p:sldId id="502" r:id="rId51"/>
    <p:sldId id="2205" r:id="rId52"/>
    <p:sldId id="504" r:id="rId53"/>
    <p:sldId id="2206" r:id="rId54"/>
    <p:sldId id="531" r:id="rId55"/>
    <p:sldId id="532" r:id="rId56"/>
    <p:sldId id="533" r:id="rId57"/>
    <p:sldId id="288" r:id="rId58"/>
    <p:sldId id="394" r:id="rId59"/>
    <p:sldId id="395" r:id="rId60"/>
    <p:sldId id="398" r:id="rId61"/>
    <p:sldId id="399" r:id="rId62"/>
    <p:sldId id="400" r:id="rId63"/>
    <p:sldId id="402" r:id="rId64"/>
    <p:sldId id="2219" r:id="rId65"/>
    <p:sldId id="539" r:id="rId66"/>
    <p:sldId id="538" r:id="rId67"/>
    <p:sldId id="331" r:id="rId68"/>
    <p:sldId id="2161" r:id="rId69"/>
    <p:sldId id="497" r:id="rId70"/>
    <p:sldId id="407" r:id="rId71"/>
    <p:sldId id="498" r:id="rId72"/>
    <p:sldId id="420" r:id="rId73"/>
    <p:sldId id="462" r:id="rId74"/>
    <p:sldId id="542" r:id="rId75"/>
    <p:sldId id="337" r:id="rId76"/>
    <p:sldId id="543" r:id="rId77"/>
    <p:sldId id="346" r:id="rId78"/>
    <p:sldId id="342" r:id="rId79"/>
    <p:sldId id="345" r:id="rId80"/>
    <p:sldId id="2217" r:id="rId81"/>
    <p:sldId id="297" r:id="rId82"/>
    <p:sldId id="480" r:id="rId83"/>
    <p:sldId id="298" r:id="rId84"/>
    <p:sldId id="2182" r:id="rId85"/>
    <p:sldId id="377" r:id="rId86"/>
    <p:sldId id="550" r:id="rId87"/>
    <p:sldId id="378" r:id="rId88"/>
    <p:sldId id="379" r:id="rId89"/>
    <p:sldId id="380" r:id="rId90"/>
    <p:sldId id="381" r:id="rId91"/>
    <p:sldId id="382" r:id="rId92"/>
    <p:sldId id="383" r:id="rId93"/>
    <p:sldId id="384" r:id="rId94"/>
    <p:sldId id="386" r:id="rId95"/>
    <p:sldId id="2145" r:id="rId96"/>
    <p:sldId id="2220" r:id="rId97"/>
    <p:sldId id="561" r:id="rId98"/>
    <p:sldId id="562" r:id="rId99"/>
    <p:sldId id="563" r:id="rId100"/>
    <p:sldId id="564" r:id="rId101"/>
    <p:sldId id="565" r:id="rId102"/>
    <p:sldId id="457" r:id="rId103"/>
    <p:sldId id="553" r:id="rId104"/>
    <p:sldId id="554" r:id="rId105"/>
    <p:sldId id="555" r:id="rId106"/>
    <p:sldId id="441" r:id="rId107"/>
    <p:sldId id="442" r:id="rId108"/>
    <p:sldId id="2146" r:id="rId109"/>
    <p:sldId id="2148" r:id="rId110"/>
    <p:sldId id="501" r:id="rId111"/>
    <p:sldId id="596" r:id="rId112"/>
    <p:sldId id="505" r:id="rId113"/>
    <p:sldId id="503" r:id="rId114"/>
    <p:sldId id="335" r:id="rId115"/>
    <p:sldId id="598" r:id="rId116"/>
    <p:sldId id="599" r:id="rId117"/>
    <p:sldId id="258" r:id="rId118"/>
    <p:sldId id="2184" r:id="rId119"/>
    <p:sldId id="305" r:id="rId120"/>
    <p:sldId id="347" r:id="rId121"/>
    <p:sldId id="326" r:id="rId122"/>
    <p:sldId id="301" r:id="rId123"/>
    <p:sldId id="303" r:id="rId124"/>
    <p:sldId id="2136" r:id="rId125"/>
    <p:sldId id="2112" r:id="rId126"/>
    <p:sldId id="2154" r:id="rId127"/>
  </p:sldIdLst>
  <p:sldSz cx="12188825" cy="6858000"/>
  <p:notesSz cx="7559675" cy="10691813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SimSun" charset="0"/>
        <a:cs typeface="SimSun" charset="0"/>
      </a:defRPr>
    </a:lvl9pPr>
  </p:defaultTextStyle>
  <p:extLst>
    <p:ext uri="{521415D9-36F7-43E2-AB2F-B90AF26B5E84}">
      <p14:sectionLst xmlns:p14="http://schemas.microsoft.com/office/powerpoint/2010/main">
        <p14:section name="Intro" id="{81B1A38F-5EE8-E649-8D36-2177BA6EB623}">
          <p14:sldIdLst>
            <p14:sldId id="256"/>
            <p14:sldId id="2162"/>
          </p14:sldIdLst>
        </p14:section>
        <p14:section name="Quantum Information Communication Cryptography in theory" id="{393F3188-8EBA-8048-B11C-E86A95527F31}">
          <p14:sldIdLst>
            <p14:sldId id="2218"/>
            <p14:sldId id="493"/>
            <p14:sldId id="520"/>
            <p14:sldId id="2157"/>
            <p14:sldId id="277"/>
            <p14:sldId id="514"/>
            <p14:sldId id="516"/>
            <p14:sldId id="518"/>
            <p14:sldId id="521"/>
            <p14:sldId id="522"/>
            <p14:sldId id="262"/>
            <p14:sldId id="263"/>
            <p14:sldId id="264"/>
            <p14:sldId id="265"/>
            <p14:sldId id="2221"/>
            <p14:sldId id="2222"/>
            <p14:sldId id="2223"/>
            <p14:sldId id="2224"/>
            <p14:sldId id="526"/>
            <p14:sldId id="2153"/>
            <p14:sldId id="2207"/>
            <p14:sldId id="2208"/>
            <p14:sldId id="2209"/>
            <p14:sldId id="2210"/>
            <p14:sldId id="2211"/>
            <p14:sldId id="2212"/>
            <p14:sldId id="2213"/>
            <p14:sldId id="2214"/>
            <p14:sldId id="2215"/>
            <p14:sldId id="540"/>
            <p14:sldId id="2117"/>
            <p14:sldId id="279"/>
            <p14:sldId id="280"/>
            <p14:sldId id="534"/>
            <p14:sldId id="2225"/>
            <p14:sldId id="2226"/>
            <p14:sldId id="489"/>
            <p14:sldId id="2188"/>
            <p14:sldId id="492"/>
            <p14:sldId id="2216"/>
            <p14:sldId id="486"/>
            <p14:sldId id="2202"/>
            <p14:sldId id="2203"/>
            <p14:sldId id="500"/>
            <p14:sldId id="2204"/>
            <p14:sldId id="502"/>
            <p14:sldId id="2205"/>
            <p14:sldId id="504"/>
            <p14:sldId id="2206"/>
            <p14:sldId id="531"/>
            <p14:sldId id="532"/>
            <p14:sldId id="533"/>
            <p14:sldId id="288"/>
            <p14:sldId id="394"/>
            <p14:sldId id="395"/>
            <p14:sldId id="398"/>
            <p14:sldId id="399"/>
            <p14:sldId id="400"/>
            <p14:sldId id="402"/>
          </p14:sldIdLst>
        </p14:section>
        <p14:section name="Quantum Information Communication Cryptography in practice" id="{FE86EE8D-A0E4-F649-95C8-FCAF41E8890B}">
          <p14:sldIdLst>
            <p14:sldId id="2219"/>
            <p14:sldId id="539"/>
            <p14:sldId id="538"/>
            <p14:sldId id="331"/>
            <p14:sldId id="2161"/>
            <p14:sldId id="497"/>
            <p14:sldId id="407"/>
            <p14:sldId id="498"/>
            <p14:sldId id="420"/>
            <p14:sldId id="462"/>
            <p14:sldId id="542"/>
            <p14:sldId id="337"/>
            <p14:sldId id="543"/>
            <p14:sldId id="346"/>
            <p14:sldId id="342"/>
            <p14:sldId id="345"/>
          </p14:sldIdLst>
        </p14:section>
        <p14:section name="Quantum Computing vs Conventional Crypto" id="{C31D2102-9EB9-8F4D-813B-51980DABA987}">
          <p14:sldIdLst>
            <p14:sldId id="2217"/>
            <p14:sldId id="297"/>
            <p14:sldId id="480"/>
            <p14:sldId id="298"/>
            <p14:sldId id="2182"/>
            <p14:sldId id="377"/>
            <p14:sldId id="550"/>
            <p14:sldId id="378"/>
            <p14:sldId id="379"/>
            <p14:sldId id="380"/>
            <p14:sldId id="381"/>
            <p14:sldId id="382"/>
            <p14:sldId id="383"/>
            <p14:sldId id="384"/>
            <p14:sldId id="386"/>
            <p14:sldId id="2145"/>
          </p14:sldIdLst>
        </p14:section>
        <p14:section name="Quantum Networks" id="{645D5894-4BC9-5442-B512-4BDB7C862C74}">
          <p14:sldIdLst>
            <p14:sldId id="2220"/>
            <p14:sldId id="561"/>
            <p14:sldId id="562"/>
            <p14:sldId id="563"/>
            <p14:sldId id="564"/>
            <p14:sldId id="565"/>
            <p14:sldId id="457"/>
            <p14:sldId id="553"/>
            <p14:sldId id="554"/>
            <p14:sldId id="555"/>
            <p14:sldId id="441"/>
            <p14:sldId id="442"/>
            <p14:sldId id="2146"/>
            <p14:sldId id="2148"/>
            <p14:sldId id="501"/>
            <p14:sldId id="596"/>
            <p14:sldId id="505"/>
            <p14:sldId id="503"/>
            <p14:sldId id="335"/>
            <p14:sldId id="598"/>
            <p14:sldId id="599"/>
            <p14:sldId id="258"/>
            <p14:sldId id="2184"/>
            <p14:sldId id="305"/>
            <p14:sldId id="347"/>
            <p14:sldId id="326"/>
            <p14:sldId id="301"/>
            <p14:sldId id="303"/>
            <p14:sldId id="2136"/>
            <p14:sldId id="2112"/>
            <p14:sldId id="21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D96192-2B88-E95A-09F1-121960E921A6}" name="JAVIER FABA GARCIA" initials="" userId="S::javier.faba@upm.es::ebc85379-afb7-43a9-a45f-4c07195e374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ente.martin@upm.es" initials="v" lastIdx="1" clrIdx="0">
    <p:extLst>
      <p:ext uri="{19B8F6BF-5375-455C-9EA6-DF929625EA0E}">
        <p15:presenceInfo xmlns:p15="http://schemas.microsoft.com/office/powerpoint/2012/main" userId="S::vicente.martin@upm.es::68f02a66-9c43-4970-a43c-4beeffee53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FE8"/>
    <a:srgbClr val="FFFFD1"/>
    <a:srgbClr val="FFFFCC"/>
    <a:srgbClr val="CAF2BA"/>
    <a:srgbClr val="AAF25A"/>
    <a:srgbClr val="48E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57"/>
    <p:restoredTop sz="85888"/>
  </p:normalViewPr>
  <p:slideViewPr>
    <p:cSldViewPr>
      <p:cViewPr varScale="1">
        <p:scale>
          <a:sx n="112" d="100"/>
          <a:sy n="112" d="100"/>
        </p:scale>
        <p:origin x="224" y="984"/>
      </p:cViewPr>
      <p:guideLst>
        <p:guide orient="horz" pos="2160"/>
        <p:guide pos="2881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microsoft.com/office/2018/10/relationships/authors" Target="author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commentAuthors" Target="commentAuthor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presProps" Target="pres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theme" Target="theme/theme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tableStyles" Target="tableStyles.xml"/></Relationships>
</file>

<file path=ppt/comments/modernComment_861_531E6C2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3CDC3F-01CD-FA43-9ED0-C536C8D1888B}" authorId="{9DD96192-2B88-E95A-09F1-121960E921A6}" created="2024-06-25T18:15:20.167">
    <pc:sldMkLst xmlns:pc="http://schemas.microsoft.com/office/powerpoint/2013/main/command">
      <pc:docMk/>
      <pc:sldMk cId="1394502697" sldId="2145"/>
    </pc:sldMkLst>
    <p188:txBody>
      <a:bodyPr/>
      <a:lstStyle/>
      <a:p>
        <a:r>
          <a:rPr lang="es-ES_tradnl"/>
          <a:t>Actualizar diapositiva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2800"/>
            <a:ext cx="7118350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SimSun" charset="-122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SimSun" charset="-122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SimSun" charset="-122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fld id="{F7B9A662-6A2F-EA46-81A7-62B644930C0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4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fld id="{67BAFD3C-FDD6-514C-9E22-E8EA4D3CB9A5}" type="slidenum"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/>
              <a:t>1</a:t>
            </a:fld>
            <a:endParaRPr lang="en-US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53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8820"/>
          <a:lstStyle>
            <a:lvl1pPr marL="215900" indent="-214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endParaRPr lang="en-US" sz="800" dirty="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7A4B7-010A-5B4D-AEB7-432BCB3996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C20BE2-F9D1-AC41-8779-935BC08A7DC4}" type="slidenum">
              <a:t>12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4E877-5C84-6748-B900-4C73DBA80C3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74827-B929-7449-A1D4-53E1065A95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534715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95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78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92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67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70C7FF-FD37-BA40-BF7E-B7A74A0C23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51B0DB-CAC7-304E-8AC6-14C1D139A514}" type="slidenum">
              <a:rPr lang="en-US" altLang="es-ES"/>
              <a:pPr/>
              <a:t>21</a:t>
            </a:fld>
            <a:endParaRPr lang="en-US" altLang="es-ES"/>
          </a:p>
        </p:txBody>
      </p:sp>
      <p:sp>
        <p:nvSpPr>
          <p:cNvPr id="247809" name="Text Box 1">
            <a:extLst>
              <a:ext uri="{FF2B5EF4-FFF2-40B4-BE49-F238E27FC236}">
                <a16:creationId xmlns:a16="http://schemas.microsoft.com/office/drawing/2014/main" id="{A8040E15-73C7-0847-8297-63F547FFCBD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7810" name="Text Box 2">
            <a:extLst>
              <a:ext uri="{FF2B5EF4-FFF2-40B4-BE49-F238E27FC236}">
                <a16:creationId xmlns:a16="http://schemas.microsoft.com/office/drawing/2014/main" id="{6E6248CD-EF6E-E54D-A7A4-5700A644DE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53586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D6009A-885D-5942-A83E-CB5251C95EE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E512B9-6725-0345-A165-332A3144E90A}" type="slidenum">
              <a:rPr lang="en-US" altLang="es-ES"/>
              <a:pPr/>
              <a:t>22</a:t>
            </a:fld>
            <a:endParaRPr lang="en-US" altLang="es-ES"/>
          </a:p>
        </p:txBody>
      </p:sp>
      <p:sp>
        <p:nvSpPr>
          <p:cNvPr id="272385" name="Text Box 1">
            <a:extLst>
              <a:ext uri="{FF2B5EF4-FFF2-40B4-BE49-F238E27FC236}">
                <a16:creationId xmlns:a16="http://schemas.microsoft.com/office/drawing/2014/main" id="{B6450A3E-8371-3C4F-9EEC-5681D40E9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1027113"/>
            <a:ext cx="4933950" cy="37004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72386" name="Text Box 2">
            <a:extLst>
              <a:ext uri="{FF2B5EF4-FFF2-40B4-BE49-F238E27FC236}">
                <a16:creationId xmlns:a16="http://schemas.microsoft.com/office/drawing/2014/main" id="{BBC6FCE9-7C38-3E40-8D07-2F0B740565BD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33298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71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B5AE8-5B06-5E41-A0E5-B4FA3CDDAA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spAutoFit/>
          </a:bodyPr>
          <a:lstStyle/>
          <a:p>
            <a:pPr lvl="0"/>
            <a:fld id="{E729A523-6FDF-0C48-99DA-EBFB0CB91DDF}" type="slidenum">
              <a:t>33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5DEC2A-5D9A-3649-8291-0C43A34A43F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12E33-4154-9D45-9235-076C244CD9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280" y="5086800"/>
            <a:ext cx="5222520" cy="41079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83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46AC0-EE0A-894C-9271-4F4BA1A0469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spAutoFit/>
          </a:bodyPr>
          <a:lstStyle/>
          <a:p>
            <a:pPr lvl="0"/>
            <a:fld id="{6BD322C6-538C-734D-BFF9-603F4ED8B932}" type="slidenum">
              <a:t>34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F7267-64B9-4043-98C1-5580CC4F40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CBBB6-5359-A044-BD57-CF7331D7D3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61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5850EE-1E61-504C-BD6D-074D155371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EDCC49-9137-D440-B75B-692C77098D0E}" type="slidenum">
              <a:rPr lang="en-US" altLang="es-ES"/>
              <a:pPr/>
              <a:t>4</a:t>
            </a:fld>
            <a:endParaRPr lang="en-US" altLang="es-ES"/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D8148B61-F59C-F247-B474-82413993899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228E6445-5310-224D-B5D6-FDAD2AE028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42221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68AFB-678F-4243-A137-F96C9829DF6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spAutoFit/>
          </a:bodyPr>
          <a:lstStyle/>
          <a:p>
            <a:pPr lvl="0"/>
            <a:fld id="{7AD49637-ED94-E34E-92CB-C5CA14656786}" type="slidenum">
              <a:t>35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19647-FEE7-8644-9747-04BD4169F32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5B653E-C922-5947-9F59-4F15A98C3B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3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64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73A43-FB31-3444-BC7F-A38E09DD561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B9D38CD-550B-8B48-9FF8-4A12871CBACF}" type="slidenum">
              <a:t>37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2BF197-82DF-4342-9A11-028D2EDC86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6B27DF-6F40-B14E-B2E1-925D204B6F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 dirty="0"/>
          </a:p>
        </p:txBody>
      </p:sp>
    </p:spTree>
    <p:extLst>
      <p:ext uri="{BB962C8B-B14F-4D97-AF65-F5344CB8AC3E}">
        <p14:creationId xmlns:p14="http://schemas.microsoft.com/office/powerpoint/2010/main" val="1591107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1C976-E01B-2544-B2CE-BCA5352897C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C2EE706-7D26-4C42-9D35-00BD12C3C515}" type="slidenum">
              <a:t>38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894CF-F15A-9E46-9B41-92398128484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315C5-F09D-064B-BCDD-125BF89A26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333314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33527-0BC3-46E9-90EA-1E01F5B2019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781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06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D63EE-988C-1846-AE99-3BA4B307BE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4154AB-4884-1E4C-947E-E11957797499}" type="slidenum">
              <a:t>52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65CC2A-153D-2141-BC64-DD95D8A9A1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644828-D0A5-8B4C-89D8-1BB5FEDDD5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622139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27D9E-5C8E-734F-95DC-4354A0BEF34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D1CC23-57F4-D648-BFE3-EB0BE2DB9148}" type="slidenum">
              <a:t>53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97FE7-FE85-8B42-8820-686D64ACE4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602244-7917-6B4B-95BB-FD2D4B2CD2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125541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E93D3-2941-9244-846A-58DD985D43E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8D89DA3-39B1-6C4C-98FC-E59D5A362B58}" type="slidenum">
              <a:t>54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E748B-4C71-104D-9075-C05F276E066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7AD2FB-90D3-304D-A862-786547A75D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231261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EDA2F-A3F1-F74A-BACC-E17E51BCBF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EF14597-C872-D04B-9C86-A71CB90CB8BD}" type="slidenum">
              <a:t>55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35EB35-0A3B-3B4F-90FC-91AC01158AF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677EEF-62AD-CD4A-B5D6-B64CEA0A37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267775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1C976-E01B-2544-B2CE-BCA5352897C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C2EE706-7D26-4C42-9D35-00BD12C3C515}" type="slidenum">
              <a:t>5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894CF-F15A-9E46-9B41-92398128484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315C5-F09D-064B-BCDD-125BF89A26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r>
              <a:rPr lang="en" dirty="0" err="1"/>
              <a:t>Escribir</a:t>
            </a:r>
            <a:r>
              <a:rPr lang="en" dirty="0"/>
              <a:t> </a:t>
            </a:r>
            <a:r>
              <a:rPr lang="en" dirty="0" err="1"/>
              <a:t>el</a:t>
            </a:r>
            <a:r>
              <a:rPr lang="en" dirty="0"/>
              <a:t> </a:t>
            </a:r>
            <a:r>
              <a:rPr lang="en" dirty="0" err="1"/>
              <a:t>teorema</a:t>
            </a:r>
            <a:r>
              <a:rPr lang="en" dirty="0"/>
              <a:t> de no </a:t>
            </a:r>
            <a:r>
              <a:rPr lang="en" dirty="0" err="1"/>
              <a:t>clonación</a:t>
            </a:r>
            <a:r>
              <a:rPr lang="en" dirty="0"/>
              <a:t> </a:t>
            </a:r>
            <a:r>
              <a:rPr lang="en" dirty="0" err="1"/>
              <a:t>en</a:t>
            </a:r>
            <a:r>
              <a:rPr lang="en" dirty="0"/>
              <a:t> la </a:t>
            </a:r>
            <a:r>
              <a:rPr lang="en" dirty="0" err="1"/>
              <a:t>pizarra</a:t>
            </a:r>
            <a:endParaRPr lang="en-none" dirty="0"/>
          </a:p>
        </p:txBody>
      </p:sp>
    </p:spTree>
    <p:extLst>
      <p:ext uri="{BB962C8B-B14F-4D97-AF65-F5344CB8AC3E}">
        <p14:creationId xmlns:p14="http://schemas.microsoft.com/office/powerpoint/2010/main" val="1571511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5050FA-806A-BA4F-A924-96C2970C6DE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E3C0D6-97E8-1541-A9F0-F62D3A49943D}" type="slidenum">
              <a:rPr lang="en-US" altLang="es-ES"/>
              <a:pPr/>
              <a:t>56</a:t>
            </a:fld>
            <a:endParaRPr lang="en-US" altLang="es-ES"/>
          </a:p>
        </p:txBody>
      </p:sp>
      <p:sp>
        <p:nvSpPr>
          <p:cNvPr id="369665" name="Text Box 1">
            <a:extLst>
              <a:ext uri="{FF2B5EF4-FFF2-40B4-BE49-F238E27FC236}">
                <a16:creationId xmlns:a16="http://schemas.microsoft.com/office/drawing/2014/main" id="{74F516E0-C1D3-2945-97D0-FEC06B3B0D6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9666" name="Text Box 2">
            <a:extLst>
              <a:ext uri="{FF2B5EF4-FFF2-40B4-BE49-F238E27FC236}">
                <a16:creationId xmlns:a16="http://schemas.microsoft.com/office/drawing/2014/main" id="{08668B0C-2092-2342-A637-5C83371CCE7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25935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23BD5C-B88C-6846-AFB0-EFCAE1B2A2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94770F-57B5-A34B-878C-EDF1053642B9}" type="slidenum">
              <a:rPr lang="en-US" altLang="es-ES"/>
              <a:pPr/>
              <a:t>57</a:t>
            </a:fld>
            <a:endParaRPr lang="en-US" altLang="es-ES"/>
          </a:p>
        </p:txBody>
      </p:sp>
      <p:sp>
        <p:nvSpPr>
          <p:cNvPr id="370689" name="Text Box 1">
            <a:extLst>
              <a:ext uri="{FF2B5EF4-FFF2-40B4-BE49-F238E27FC236}">
                <a16:creationId xmlns:a16="http://schemas.microsoft.com/office/drawing/2014/main" id="{9A3E4E9A-F90E-1944-BF7C-F3280A65CDC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0690" name="Text Box 2">
            <a:extLst>
              <a:ext uri="{FF2B5EF4-FFF2-40B4-BE49-F238E27FC236}">
                <a16:creationId xmlns:a16="http://schemas.microsoft.com/office/drawing/2014/main" id="{1BDA6B17-FDB0-2544-95AB-E1E92436B6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0385950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9C6CF5-0BDD-6842-8DCF-F0AD29461A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31BA7C-68B5-EF4F-A7BF-5A7E97CDA395}" type="slidenum">
              <a:rPr lang="en-US" altLang="es-ES"/>
              <a:pPr/>
              <a:t>58</a:t>
            </a:fld>
            <a:endParaRPr lang="en-US" altLang="es-ES"/>
          </a:p>
        </p:txBody>
      </p:sp>
      <p:sp>
        <p:nvSpPr>
          <p:cNvPr id="373761" name="Text Box 1">
            <a:extLst>
              <a:ext uri="{FF2B5EF4-FFF2-40B4-BE49-F238E27FC236}">
                <a16:creationId xmlns:a16="http://schemas.microsoft.com/office/drawing/2014/main" id="{18BBDACF-9AE6-CF42-BFC0-E0723C5B873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3762" name="Text Box 2">
            <a:extLst>
              <a:ext uri="{FF2B5EF4-FFF2-40B4-BE49-F238E27FC236}">
                <a16:creationId xmlns:a16="http://schemas.microsoft.com/office/drawing/2014/main" id="{0F6CD11C-0864-BE44-B29B-F6C89C000A9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49718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83590A-4131-B843-8F3D-EBD8A227FF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F3DD83-0F2B-1D41-A523-83FE934A0C0D}" type="slidenum">
              <a:rPr lang="en-US" altLang="es-ES"/>
              <a:pPr/>
              <a:t>59</a:t>
            </a:fld>
            <a:endParaRPr lang="en-US" altLang="es-ES"/>
          </a:p>
        </p:txBody>
      </p:sp>
      <p:sp>
        <p:nvSpPr>
          <p:cNvPr id="374785" name="Text Box 1">
            <a:extLst>
              <a:ext uri="{FF2B5EF4-FFF2-40B4-BE49-F238E27FC236}">
                <a16:creationId xmlns:a16="http://schemas.microsoft.com/office/drawing/2014/main" id="{F37ADD90-7DB8-7443-844A-12039578340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4786" name="Text Box 2">
            <a:extLst>
              <a:ext uri="{FF2B5EF4-FFF2-40B4-BE49-F238E27FC236}">
                <a16:creationId xmlns:a16="http://schemas.microsoft.com/office/drawing/2014/main" id="{D5211179-6DBD-104D-B587-739E5D09D0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252569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195F46-BB20-0549-B489-246D56273FF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87BEC2-ACFB-8D46-A658-301D84CF6213}" type="slidenum">
              <a:rPr lang="en-US" altLang="es-ES"/>
              <a:pPr/>
              <a:t>60</a:t>
            </a:fld>
            <a:endParaRPr lang="en-US" altLang="es-ES"/>
          </a:p>
        </p:txBody>
      </p:sp>
      <p:sp>
        <p:nvSpPr>
          <p:cNvPr id="375809" name="Text Box 1">
            <a:extLst>
              <a:ext uri="{FF2B5EF4-FFF2-40B4-BE49-F238E27FC236}">
                <a16:creationId xmlns:a16="http://schemas.microsoft.com/office/drawing/2014/main" id="{95EABE34-5255-DE4E-9A94-7B9A3E19F7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5810" name="Text Box 2">
            <a:extLst>
              <a:ext uri="{FF2B5EF4-FFF2-40B4-BE49-F238E27FC236}">
                <a16:creationId xmlns:a16="http://schemas.microsoft.com/office/drawing/2014/main" id="{9638082A-8E1D-F644-84DE-5BF1075F81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1176583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2DE2AA-61A4-0942-AADF-574A19EC6AD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7CD8A1-6BF7-AE4F-9D90-95D7665719E4}" type="slidenum">
              <a:rPr lang="en-US" altLang="es-ES"/>
              <a:pPr/>
              <a:t>61</a:t>
            </a:fld>
            <a:endParaRPr lang="en-US" altLang="es-ES"/>
          </a:p>
        </p:txBody>
      </p:sp>
      <p:sp>
        <p:nvSpPr>
          <p:cNvPr id="377857" name="Text Box 1">
            <a:extLst>
              <a:ext uri="{FF2B5EF4-FFF2-40B4-BE49-F238E27FC236}">
                <a16:creationId xmlns:a16="http://schemas.microsoft.com/office/drawing/2014/main" id="{977253C6-EBDC-334D-B62C-7DACCC214C6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7858" name="Text Box 2">
            <a:extLst>
              <a:ext uri="{FF2B5EF4-FFF2-40B4-BE49-F238E27FC236}">
                <a16:creationId xmlns:a16="http://schemas.microsoft.com/office/drawing/2014/main" id="{28CB173B-6028-544C-90D2-D536903EE93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1664474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7A4B7-010A-5B4D-AEB7-432BCB3996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C20BE2-F9D1-AC41-8779-935BC08A7DC4}" type="slidenum">
              <a:t>63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4E877-5C84-6748-B900-4C73DBA80C3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74827-B929-7449-A1D4-53E1065A95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8452027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73A43-FB31-3444-BC7F-A38E09DD561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B9D38CD-550B-8B48-9FF8-4A12871CBACF}" type="slidenum">
              <a:t>64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2BF197-82DF-4342-9A11-028D2EDC86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6B27DF-6F40-B14E-B2E1-925D204B6F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996787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DA2A6-306D-A946-BA41-569F87CA28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E7CD-5BB0-B94D-9928-00E87FD1B80B}" type="slidenum">
              <a:rPr lang="en-US" altLang="es-ES"/>
              <a:pPr/>
              <a:t>65</a:t>
            </a:fld>
            <a:endParaRPr lang="en-US" altLang="es-ES"/>
          </a:p>
        </p:txBody>
      </p:sp>
      <p:sp>
        <p:nvSpPr>
          <p:cNvPr id="411649" name="Text Box 1">
            <a:extLst>
              <a:ext uri="{FF2B5EF4-FFF2-40B4-BE49-F238E27FC236}">
                <a16:creationId xmlns:a16="http://schemas.microsoft.com/office/drawing/2014/main" id="{3C0592A4-2371-3748-BB42-CC32D4DDF7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1650" name="Text Box 2">
            <a:extLst>
              <a:ext uri="{FF2B5EF4-FFF2-40B4-BE49-F238E27FC236}">
                <a16:creationId xmlns:a16="http://schemas.microsoft.com/office/drawing/2014/main" id="{8F1DEF1B-16FD-214E-8EB7-FBB84DA177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48601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DA2A6-306D-A946-BA41-569F87CA28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E7CD-5BB0-B94D-9928-00E87FD1B80B}" type="slidenum">
              <a:rPr lang="en-US" altLang="es-ES"/>
              <a:pPr/>
              <a:t>66</a:t>
            </a:fld>
            <a:endParaRPr lang="en-US" altLang="es-ES"/>
          </a:p>
        </p:txBody>
      </p:sp>
      <p:sp>
        <p:nvSpPr>
          <p:cNvPr id="411649" name="Text Box 1">
            <a:extLst>
              <a:ext uri="{FF2B5EF4-FFF2-40B4-BE49-F238E27FC236}">
                <a16:creationId xmlns:a16="http://schemas.microsoft.com/office/drawing/2014/main" id="{3C0592A4-2371-3748-BB42-CC32D4DDF7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1650" name="Text Box 2">
            <a:extLst>
              <a:ext uri="{FF2B5EF4-FFF2-40B4-BE49-F238E27FC236}">
                <a16:creationId xmlns:a16="http://schemas.microsoft.com/office/drawing/2014/main" id="{8F1DEF1B-16FD-214E-8EB7-FBB84DA177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0040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This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original </a:t>
            </a:r>
            <a:r>
              <a:rPr lang="es-ES_tradnl" dirty="0" err="1"/>
              <a:t>paper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no-</a:t>
            </a:r>
            <a:r>
              <a:rPr lang="es-ES_tradnl" dirty="0" err="1"/>
              <a:t>cloning</a:t>
            </a:r>
            <a:r>
              <a:rPr lang="es-ES_tradnl" dirty="0"/>
              <a:t> </a:t>
            </a:r>
            <a:r>
              <a:rPr lang="es-ES_tradnl" dirty="0" err="1"/>
              <a:t>theorem</a:t>
            </a:r>
            <a:r>
              <a:rPr lang="es-ES_tradnl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038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DA2A6-306D-A946-BA41-569F87CA28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E7CD-5BB0-B94D-9928-00E87FD1B80B}" type="slidenum">
              <a:rPr lang="en-US" altLang="es-ES"/>
              <a:pPr/>
              <a:t>67</a:t>
            </a:fld>
            <a:endParaRPr lang="en-US" altLang="es-ES"/>
          </a:p>
        </p:txBody>
      </p:sp>
      <p:sp>
        <p:nvSpPr>
          <p:cNvPr id="411649" name="Text Box 1">
            <a:extLst>
              <a:ext uri="{FF2B5EF4-FFF2-40B4-BE49-F238E27FC236}">
                <a16:creationId xmlns:a16="http://schemas.microsoft.com/office/drawing/2014/main" id="{3C0592A4-2371-3748-BB42-CC32D4DDF7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1650" name="Text Box 2">
            <a:extLst>
              <a:ext uri="{FF2B5EF4-FFF2-40B4-BE49-F238E27FC236}">
                <a16:creationId xmlns:a16="http://schemas.microsoft.com/office/drawing/2014/main" id="{8F1DEF1B-16FD-214E-8EB7-FBB84DA177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086364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CD13E5-0F94-714F-9CAF-75E7D65E766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F8CBB1-C3F1-7842-882D-1B3D969F48E0}" type="slidenum">
              <a:rPr lang="en-US" altLang="es-ES"/>
              <a:pPr/>
              <a:t>68</a:t>
            </a:fld>
            <a:endParaRPr lang="en-US" altLang="es-ES"/>
          </a:p>
        </p:txBody>
      </p:sp>
      <p:sp>
        <p:nvSpPr>
          <p:cNvPr id="382977" name="Text Box 1">
            <a:extLst>
              <a:ext uri="{FF2B5EF4-FFF2-40B4-BE49-F238E27FC236}">
                <a16:creationId xmlns:a16="http://schemas.microsoft.com/office/drawing/2014/main" id="{8C290C4E-0887-034C-B486-46F8ADD6624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2978" name="Text Box 2">
            <a:extLst>
              <a:ext uri="{FF2B5EF4-FFF2-40B4-BE49-F238E27FC236}">
                <a16:creationId xmlns:a16="http://schemas.microsoft.com/office/drawing/2014/main" id="{6B136CD9-1B5D-2E48-877F-6DEF491BD3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sz="1200" dirty="0"/>
              <a:t>CWDM: ITU-T G.694.2 define 18 longitudes de onda (C1-C18) para el rango de transporte CWDM desde 1270 hasta 1610 </a:t>
            </a:r>
            <a:r>
              <a:rPr lang="es-ES" sz="1200" dirty="0" err="1"/>
              <a:t>nm</a:t>
            </a:r>
            <a:r>
              <a:rPr lang="es-ES" sz="1200" dirty="0"/>
              <a:t> con espaciados de 20 </a:t>
            </a:r>
            <a:r>
              <a:rPr lang="es-ES" sz="1200" dirty="0" err="1"/>
              <a:t>nm</a:t>
            </a:r>
            <a:endParaRPr lang="es-ES" sz="1200" dirty="0"/>
          </a:p>
          <a:p>
            <a:r>
              <a:rPr lang="es-ES" sz="1200" dirty="0"/>
              <a:t>DWDM: ITU G.694.1 es desde 1528.77nm hasta 1563.86nm que reside principalmente dentro de la banda C. DWDM se puede tener un espaciado de longitud de</a:t>
            </a:r>
          </a:p>
          <a:p>
            <a:r>
              <a:rPr lang="es-ES" sz="1200" dirty="0"/>
              <a:t> onda de 100GHz (0.8nm) para 40 canales, o un espaciado de 50GHz (0.4nm) para 80 canales</a:t>
            </a:r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2282016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DA2A6-306D-A946-BA41-569F87CA28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E7CD-5BB0-B94D-9928-00E87FD1B80B}" type="slidenum">
              <a:rPr lang="en-US" altLang="es-ES"/>
              <a:pPr/>
              <a:t>69</a:t>
            </a:fld>
            <a:endParaRPr lang="en-US" altLang="es-ES"/>
          </a:p>
        </p:txBody>
      </p:sp>
      <p:sp>
        <p:nvSpPr>
          <p:cNvPr id="411649" name="Text Box 1">
            <a:extLst>
              <a:ext uri="{FF2B5EF4-FFF2-40B4-BE49-F238E27FC236}">
                <a16:creationId xmlns:a16="http://schemas.microsoft.com/office/drawing/2014/main" id="{3C0592A4-2371-3748-BB42-CC32D4DDF7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1650" name="Text Box 2">
            <a:extLst>
              <a:ext uri="{FF2B5EF4-FFF2-40B4-BE49-F238E27FC236}">
                <a16:creationId xmlns:a16="http://schemas.microsoft.com/office/drawing/2014/main" id="{8F1DEF1B-16FD-214E-8EB7-FBB84DA177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483487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EB2AC4-13C2-104D-9C97-CD972C0BEA1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8FB67C-34A3-3144-8215-36903261928E}" type="slidenum">
              <a:rPr lang="en-US" altLang="es-ES"/>
              <a:pPr/>
              <a:t>70</a:t>
            </a:fld>
            <a:endParaRPr lang="en-US" altLang="es-ES"/>
          </a:p>
        </p:txBody>
      </p:sp>
      <p:sp>
        <p:nvSpPr>
          <p:cNvPr id="396289" name="Text Box 1">
            <a:extLst>
              <a:ext uri="{FF2B5EF4-FFF2-40B4-BE49-F238E27FC236}">
                <a16:creationId xmlns:a16="http://schemas.microsoft.com/office/drawing/2014/main" id="{8C92DE06-170D-324C-AFC8-4567D282308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6290" name="Text Box 2">
            <a:extLst>
              <a:ext uri="{FF2B5EF4-FFF2-40B4-BE49-F238E27FC236}">
                <a16:creationId xmlns:a16="http://schemas.microsoft.com/office/drawing/2014/main" id="{17B157A0-D893-5844-874A-77BD602A3C9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36680372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F5497-4D0B-CB40-BCAD-A139FB75E3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E05056B-BA1E-EB4E-AC91-1CC47E419977}" type="slidenum">
              <a:t>71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14FDD1-CD26-074A-8162-2343409EB2D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9E0B77-0411-7940-A438-1A992F59E0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 dirty="0"/>
          </a:p>
        </p:txBody>
      </p:sp>
    </p:spTree>
    <p:extLst>
      <p:ext uri="{BB962C8B-B14F-4D97-AF65-F5344CB8AC3E}">
        <p14:creationId xmlns:p14="http://schemas.microsoft.com/office/powerpoint/2010/main" val="6932656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713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24CDE28-CB4D-4449-B9BC-6869DDB3CFD3}" type="slidenum">
              <a:rPr lang="es-ES" smtClean="0"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2864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24D5A5B3-E56E-344E-9248-972A2220F1C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</a:pPr>
            <a:fld id="{3E977507-E09C-3943-830E-7BC4752C9B46}" type="slidenum">
              <a:rPr lang="en-US" altLang="es-ES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>
                <a:lnSpc>
                  <a:spcPct val="95000"/>
                </a:lnSpc>
              </a:pPr>
              <a:t>79</a:t>
            </a:fld>
            <a:endParaRPr lang="en-US" altLang="es-ES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EF8F38BA-CC80-424B-BA08-78EF0EC72D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5C7C17A2-374C-C140-AFC3-1D8B430A2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344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24D5A5B3-E56E-344E-9248-972A2220F1C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</a:pPr>
            <a:fld id="{3E977507-E09C-3943-830E-7BC4752C9B46}" type="slidenum">
              <a:rPr lang="en-US" altLang="es-ES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>
                <a:lnSpc>
                  <a:spcPct val="95000"/>
                </a:lnSpc>
              </a:pPr>
              <a:t>80</a:t>
            </a:fld>
            <a:endParaRPr lang="en-US" altLang="es-ES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EF8F38BA-CC80-424B-BA08-78EF0EC72D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5C7C17A2-374C-C140-AFC3-1D8B430A2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Shelf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life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: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the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period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of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time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during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which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a material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may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be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stored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and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remain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suitable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for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use</a:t>
            </a:r>
            <a:endParaRPr lang="en-US" altLang="es-E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028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Shelf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life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: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the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period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of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time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during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which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a material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may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be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stored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and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remain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suitable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s-ES" b="0" i="0" u="none" strike="noStrike" dirty="0" err="1">
                <a:solidFill>
                  <a:srgbClr val="040C28"/>
                </a:solidFill>
                <a:effectLst/>
                <a:latin typeface="Google Sans"/>
              </a:rPr>
              <a:t>for</a:t>
            </a:r>
            <a:r>
              <a:rPr lang="es-ES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 use</a:t>
            </a:r>
            <a:endParaRPr lang="en-US" altLang="es-ES" dirty="0">
              <a:latin typeface="Times New Roman" panose="02020603050405020304" pitchFamily="18" charset="0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6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1C976-E01B-2544-B2CE-BCA5352897C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C2EE706-7D26-4C42-9D35-00BD12C3C515}" type="slidenum">
              <a:t>7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894CF-F15A-9E46-9B41-92398128484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6315C5-F09D-064B-BCDD-125BF89A26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8145307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24D5A5B3-E56E-344E-9248-972A2220F1C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</a:pPr>
            <a:fld id="{3E977507-E09C-3943-830E-7BC4752C9B46}" type="slidenum">
              <a:rPr lang="en-US" altLang="es-ES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>
                <a:lnSpc>
                  <a:spcPct val="95000"/>
                </a:lnSpc>
              </a:pPr>
              <a:t>82</a:t>
            </a:fld>
            <a:endParaRPr lang="en-US" altLang="es-ES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EF8F38BA-CC80-424B-BA08-78EF0EC72D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5C7C17A2-374C-C140-AFC3-1D8B430A2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5870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2926C-6A96-8740-8A80-7ED61B8BAA1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F9E757-A84B-7844-BA3D-BA681C9B8466}" type="slidenum">
              <a:rPr lang="en-US" altLang="es-ES"/>
              <a:pPr/>
              <a:t>83</a:t>
            </a:fld>
            <a:endParaRPr lang="en-US" altLang="es-ES"/>
          </a:p>
        </p:txBody>
      </p:sp>
      <p:sp>
        <p:nvSpPr>
          <p:cNvPr id="352257" name="Text Box 1">
            <a:extLst>
              <a:ext uri="{FF2B5EF4-FFF2-40B4-BE49-F238E27FC236}">
                <a16:creationId xmlns:a16="http://schemas.microsoft.com/office/drawing/2014/main" id="{8BC646E2-0778-F347-9436-024D5C1A655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2258" name="Text Box 2">
            <a:extLst>
              <a:ext uri="{FF2B5EF4-FFF2-40B4-BE49-F238E27FC236}">
                <a16:creationId xmlns:a16="http://schemas.microsoft.com/office/drawing/2014/main" id="{FF85BE80-711E-B24B-867D-142C2BCB40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385266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2926C-6A96-8740-8A80-7ED61B8BAA1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F9E757-A84B-7844-BA3D-BA681C9B8466}" type="slidenum">
              <a:rPr lang="en-US" altLang="es-ES"/>
              <a:pPr/>
              <a:t>84</a:t>
            </a:fld>
            <a:endParaRPr lang="en-US" altLang="es-ES"/>
          </a:p>
        </p:txBody>
      </p:sp>
      <p:sp>
        <p:nvSpPr>
          <p:cNvPr id="352257" name="Text Box 1">
            <a:extLst>
              <a:ext uri="{FF2B5EF4-FFF2-40B4-BE49-F238E27FC236}">
                <a16:creationId xmlns:a16="http://schemas.microsoft.com/office/drawing/2014/main" id="{8BC646E2-0778-F347-9436-024D5C1A655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2258" name="Text Box 2">
            <a:extLst>
              <a:ext uri="{FF2B5EF4-FFF2-40B4-BE49-F238E27FC236}">
                <a16:creationId xmlns:a16="http://schemas.microsoft.com/office/drawing/2014/main" id="{FF85BE80-711E-B24B-867D-142C2BCB40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22575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489477-9675-914B-98A5-466233E390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C35EAB-7B13-7C4C-99DC-93FB7B74EF74}" type="slidenum">
              <a:rPr lang="en-US" altLang="es-ES"/>
              <a:pPr/>
              <a:t>85</a:t>
            </a:fld>
            <a:endParaRPr lang="en-US" altLang="es-ES"/>
          </a:p>
        </p:txBody>
      </p:sp>
      <p:sp>
        <p:nvSpPr>
          <p:cNvPr id="353281" name="Text Box 1">
            <a:extLst>
              <a:ext uri="{FF2B5EF4-FFF2-40B4-BE49-F238E27FC236}">
                <a16:creationId xmlns:a16="http://schemas.microsoft.com/office/drawing/2014/main" id="{409EA342-E87B-D648-82D0-B9CA0C2C5BE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3282" name="Text Box 2">
            <a:extLst>
              <a:ext uri="{FF2B5EF4-FFF2-40B4-BE49-F238E27FC236}">
                <a16:creationId xmlns:a16="http://schemas.microsoft.com/office/drawing/2014/main" id="{273F86C7-0B8C-294F-A0F7-CA7759A97DD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703730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94FB56-7866-D24E-8988-F52991741D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9E88E1-B237-A847-BC9E-057F853AF6E3}" type="slidenum">
              <a:rPr lang="en-US" altLang="es-ES"/>
              <a:pPr/>
              <a:t>86</a:t>
            </a:fld>
            <a:endParaRPr lang="en-US" altLang="es-ES"/>
          </a:p>
        </p:txBody>
      </p:sp>
      <p:sp>
        <p:nvSpPr>
          <p:cNvPr id="354305" name="Text Box 1">
            <a:extLst>
              <a:ext uri="{FF2B5EF4-FFF2-40B4-BE49-F238E27FC236}">
                <a16:creationId xmlns:a16="http://schemas.microsoft.com/office/drawing/2014/main" id="{F28E03BB-F914-5944-AC8E-0389FC75D95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4306" name="Text Box 2">
            <a:extLst>
              <a:ext uri="{FF2B5EF4-FFF2-40B4-BE49-F238E27FC236}">
                <a16:creationId xmlns:a16="http://schemas.microsoft.com/office/drawing/2014/main" id="{90A7B8D9-FAC2-CF44-8C6D-59A42BD3399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796438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99D0E2-0212-854C-B581-A1DE3A24BF2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F620E5-431E-F64F-AE55-2D655D2A24AA}" type="slidenum">
              <a:rPr lang="en-US" altLang="es-ES"/>
              <a:pPr/>
              <a:t>87</a:t>
            </a:fld>
            <a:endParaRPr lang="en-US" altLang="es-ES"/>
          </a:p>
        </p:txBody>
      </p:sp>
      <p:sp>
        <p:nvSpPr>
          <p:cNvPr id="355329" name="Text Box 1">
            <a:extLst>
              <a:ext uri="{FF2B5EF4-FFF2-40B4-BE49-F238E27FC236}">
                <a16:creationId xmlns:a16="http://schemas.microsoft.com/office/drawing/2014/main" id="{308A235B-9959-634C-8060-B49C7723A38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5330" name="Text Box 2">
            <a:extLst>
              <a:ext uri="{FF2B5EF4-FFF2-40B4-BE49-F238E27FC236}">
                <a16:creationId xmlns:a16="http://schemas.microsoft.com/office/drawing/2014/main" id="{61982EF8-3F76-3346-A3CD-26D61D2246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8574425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E4ABB7-3C0C-7A4A-BF41-6C84881B9FE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9DD5FD-58D9-3946-BF4A-D0DF0DDF84D7}" type="slidenum">
              <a:rPr lang="en-US" altLang="es-ES"/>
              <a:pPr/>
              <a:t>88</a:t>
            </a:fld>
            <a:endParaRPr lang="en-US" altLang="es-ES"/>
          </a:p>
        </p:txBody>
      </p:sp>
      <p:sp>
        <p:nvSpPr>
          <p:cNvPr id="356353" name="Text Box 1">
            <a:extLst>
              <a:ext uri="{FF2B5EF4-FFF2-40B4-BE49-F238E27FC236}">
                <a16:creationId xmlns:a16="http://schemas.microsoft.com/office/drawing/2014/main" id="{251EC00E-4748-DB4C-870D-C96017A6F5E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6354" name="Text Box 2">
            <a:extLst>
              <a:ext uri="{FF2B5EF4-FFF2-40B4-BE49-F238E27FC236}">
                <a16:creationId xmlns:a16="http://schemas.microsoft.com/office/drawing/2014/main" id="{0574DE80-E6B4-0E41-B880-2B6D3B2B129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023989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09E2E4-1315-A047-B09D-4329199A5E2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00C0CC-11D4-DF49-9369-00386144D995}" type="slidenum">
              <a:rPr lang="en-US" altLang="es-ES"/>
              <a:pPr/>
              <a:t>89</a:t>
            </a:fld>
            <a:endParaRPr lang="en-US" altLang="es-ES"/>
          </a:p>
        </p:txBody>
      </p:sp>
      <p:sp>
        <p:nvSpPr>
          <p:cNvPr id="357377" name="Text Box 1">
            <a:extLst>
              <a:ext uri="{FF2B5EF4-FFF2-40B4-BE49-F238E27FC236}">
                <a16:creationId xmlns:a16="http://schemas.microsoft.com/office/drawing/2014/main" id="{0D843A0A-E3D0-124C-BA5D-BFDC347ADA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7378" name="Text Box 2">
            <a:extLst>
              <a:ext uri="{FF2B5EF4-FFF2-40B4-BE49-F238E27FC236}">
                <a16:creationId xmlns:a16="http://schemas.microsoft.com/office/drawing/2014/main" id="{0F2387DF-B218-4241-A000-087021B2D0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002982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C08797-2EE7-4445-A112-55E33685BEB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E1D902-EB59-2D47-AA5D-7EE822D43A75}" type="slidenum">
              <a:rPr lang="en-US" altLang="es-ES"/>
              <a:pPr/>
              <a:t>90</a:t>
            </a:fld>
            <a:endParaRPr lang="en-US" altLang="es-ES"/>
          </a:p>
        </p:txBody>
      </p:sp>
      <p:sp>
        <p:nvSpPr>
          <p:cNvPr id="358401" name="Text Box 1">
            <a:extLst>
              <a:ext uri="{FF2B5EF4-FFF2-40B4-BE49-F238E27FC236}">
                <a16:creationId xmlns:a16="http://schemas.microsoft.com/office/drawing/2014/main" id="{B8BE2EE8-CBA1-DC4A-824E-63598845BB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02" name="Text Box 2">
            <a:extLst>
              <a:ext uri="{FF2B5EF4-FFF2-40B4-BE49-F238E27FC236}">
                <a16:creationId xmlns:a16="http://schemas.microsoft.com/office/drawing/2014/main" id="{3709AC46-3DF2-804E-86EF-1CDA9A2657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573951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62F67-EE83-844A-84D1-5EAB56B4E71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66A254-4833-3741-9C74-05D5821B2076}" type="slidenum">
              <a:rPr lang="en-US" altLang="es-ES"/>
              <a:pPr/>
              <a:t>91</a:t>
            </a:fld>
            <a:endParaRPr lang="en-US" altLang="es-ES"/>
          </a:p>
        </p:txBody>
      </p:sp>
      <p:sp>
        <p:nvSpPr>
          <p:cNvPr id="359425" name="Text Box 1">
            <a:extLst>
              <a:ext uri="{FF2B5EF4-FFF2-40B4-BE49-F238E27FC236}">
                <a16:creationId xmlns:a16="http://schemas.microsoft.com/office/drawing/2014/main" id="{35472C4E-6941-DE42-A170-EF20E35F12B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9426" name="Text Box 2">
            <a:extLst>
              <a:ext uri="{FF2B5EF4-FFF2-40B4-BE49-F238E27FC236}">
                <a16:creationId xmlns:a16="http://schemas.microsoft.com/office/drawing/2014/main" id="{C7BC4054-2C68-EF41-9609-2CDAD834601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9678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F7601-84A0-7B4A-8D21-A1AB3742F44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82B2EE8-B5CF-6547-A1D4-428F3337CA1D}" type="slidenum">
              <a:t>8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C9CB5-9442-5A46-86A0-4B13FB7F70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6FF55-8587-AE45-88CB-E1473D10EC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0526733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807279-0231-8641-BF80-E46AA38903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19ED1E-BB81-B042-A415-331FFA2CF07C}" type="slidenum">
              <a:rPr lang="en-US" altLang="es-ES"/>
              <a:pPr/>
              <a:t>92</a:t>
            </a:fld>
            <a:endParaRPr lang="en-US" altLang="es-ES"/>
          </a:p>
        </p:txBody>
      </p:sp>
      <p:sp>
        <p:nvSpPr>
          <p:cNvPr id="361473" name="Text Box 1">
            <a:extLst>
              <a:ext uri="{FF2B5EF4-FFF2-40B4-BE49-F238E27FC236}">
                <a16:creationId xmlns:a16="http://schemas.microsoft.com/office/drawing/2014/main" id="{6BDBC399-7B47-A942-885C-4EEA830C93E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1474" name="Text Box 2">
            <a:extLst>
              <a:ext uri="{FF2B5EF4-FFF2-40B4-BE49-F238E27FC236}">
                <a16:creationId xmlns:a16="http://schemas.microsoft.com/office/drawing/2014/main" id="{A2A2FD65-3AA6-3045-AC8B-62CC02393CE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123354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807279-0231-8641-BF80-E46AA38903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19ED1E-BB81-B042-A415-331FFA2CF07C}" type="slidenum">
              <a:rPr lang="en-US" altLang="es-ES"/>
              <a:pPr/>
              <a:t>93</a:t>
            </a:fld>
            <a:endParaRPr lang="en-US" altLang="es-ES"/>
          </a:p>
        </p:txBody>
      </p:sp>
      <p:sp>
        <p:nvSpPr>
          <p:cNvPr id="361473" name="Text Box 1">
            <a:extLst>
              <a:ext uri="{FF2B5EF4-FFF2-40B4-BE49-F238E27FC236}">
                <a16:creationId xmlns:a16="http://schemas.microsoft.com/office/drawing/2014/main" id="{6BDBC399-7B47-A942-885C-4EEA830C93E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1474" name="Text Box 2">
            <a:extLst>
              <a:ext uri="{FF2B5EF4-FFF2-40B4-BE49-F238E27FC236}">
                <a16:creationId xmlns:a16="http://schemas.microsoft.com/office/drawing/2014/main" id="{A2A2FD65-3AA6-3045-AC8B-62CC02393CE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altLang="es-ES" dirty="0"/>
              <a:t>MDPC : </a:t>
            </a:r>
            <a:r>
              <a:rPr lang="es-ES" altLang="es-ES" dirty="0" err="1"/>
              <a:t>Moderate</a:t>
            </a:r>
            <a:r>
              <a:rPr lang="es-ES" altLang="es-ES" dirty="0"/>
              <a:t> </a:t>
            </a:r>
            <a:r>
              <a:rPr lang="es-ES" altLang="es-ES" dirty="0" err="1"/>
              <a:t>Density</a:t>
            </a:r>
            <a:r>
              <a:rPr lang="es-ES" altLang="es-ES" dirty="0"/>
              <a:t> </a:t>
            </a:r>
            <a:r>
              <a:rPr lang="es-ES" altLang="es-ES" dirty="0" err="1"/>
              <a:t>Parity</a:t>
            </a:r>
            <a:r>
              <a:rPr lang="es-ES" altLang="es-ES" dirty="0"/>
              <a:t> </a:t>
            </a:r>
            <a:r>
              <a:rPr lang="es-ES" altLang="es-ES" dirty="0" err="1"/>
              <a:t>Check</a:t>
            </a:r>
            <a:r>
              <a:rPr lang="es-ES" altLang="es-ES" dirty="0"/>
              <a:t> </a:t>
            </a:r>
            <a:r>
              <a:rPr lang="es-ES" altLang="es-ES" dirty="0" err="1"/>
              <a:t>code</a:t>
            </a:r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9437204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DA2A6-306D-A946-BA41-569F87CA28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E7CD-5BB0-B94D-9928-00E87FD1B80B}" type="slidenum">
              <a:rPr lang="en-US" altLang="es-ES"/>
              <a:pPr/>
              <a:t>95</a:t>
            </a:fld>
            <a:endParaRPr lang="en-US" altLang="es-ES"/>
          </a:p>
        </p:txBody>
      </p:sp>
      <p:sp>
        <p:nvSpPr>
          <p:cNvPr id="411649" name="Text Box 1">
            <a:extLst>
              <a:ext uri="{FF2B5EF4-FFF2-40B4-BE49-F238E27FC236}">
                <a16:creationId xmlns:a16="http://schemas.microsoft.com/office/drawing/2014/main" id="{3C0592A4-2371-3748-BB42-CC32D4DDF7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1650" name="Text Box 2">
            <a:extLst>
              <a:ext uri="{FF2B5EF4-FFF2-40B4-BE49-F238E27FC236}">
                <a16:creationId xmlns:a16="http://schemas.microsoft.com/office/drawing/2014/main" id="{8F1DEF1B-16FD-214E-8EB7-FBB84DA177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46809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DA2A6-306D-A946-BA41-569F87CA28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E7CD-5BB0-B94D-9928-00E87FD1B80B}" type="slidenum">
              <a:rPr lang="en-US" altLang="es-ES"/>
              <a:pPr/>
              <a:t>96</a:t>
            </a:fld>
            <a:endParaRPr lang="en-US" altLang="es-ES"/>
          </a:p>
        </p:txBody>
      </p:sp>
      <p:sp>
        <p:nvSpPr>
          <p:cNvPr id="411649" name="Text Box 1">
            <a:extLst>
              <a:ext uri="{FF2B5EF4-FFF2-40B4-BE49-F238E27FC236}">
                <a16:creationId xmlns:a16="http://schemas.microsoft.com/office/drawing/2014/main" id="{3C0592A4-2371-3748-BB42-CC32D4DDF7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1650" name="Text Box 2">
            <a:extLst>
              <a:ext uri="{FF2B5EF4-FFF2-40B4-BE49-F238E27FC236}">
                <a16:creationId xmlns:a16="http://schemas.microsoft.com/office/drawing/2014/main" id="{8F1DEF1B-16FD-214E-8EB7-FBB84DA177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011327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DA2A6-306D-A946-BA41-569F87CA28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E7CD-5BB0-B94D-9928-00E87FD1B80B}" type="slidenum">
              <a:rPr lang="en-US" altLang="es-ES"/>
              <a:pPr/>
              <a:t>97</a:t>
            </a:fld>
            <a:endParaRPr lang="en-US" altLang="es-ES"/>
          </a:p>
        </p:txBody>
      </p:sp>
      <p:sp>
        <p:nvSpPr>
          <p:cNvPr id="411649" name="Text Box 1">
            <a:extLst>
              <a:ext uri="{FF2B5EF4-FFF2-40B4-BE49-F238E27FC236}">
                <a16:creationId xmlns:a16="http://schemas.microsoft.com/office/drawing/2014/main" id="{3C0592A4-2371-3748-BB42-CC32D4DDF7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1650" name="Text Box 2">
            <a:extLst>
              <a:ext uri="{FF2B5EF4-FFF2-40B4-BE49-F238E27FC236}">
                <a16:creationId xmlns:a16="http://schemas.microsoft.com/office/drawing/2014/main" id="{8F1DEF1B-16FD-214E-8EB7-FBB84DA177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52774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DA2A6-306D-A946-BA41-569F87CA28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E7CD-5BB0-B94D-9928-00E87FD1B80B}" type="slidenum">
              <a:rPr lang="en-US" altLang="es-ES"/>
              <a:pPr/>
              <a:t>98</a:t>
            </a:fld>
            <a:endParaRPr lang="en-US" altLang="es-ES"/>
          </a:p>
        </p:txBody>
      </p:sp>
      <p:sp>
        <p:nvSpPr>
          <p:cNvPr id="411649" name="Text Box 1">
            <a:extLst>
              <a:ext uri="{FF2B5EF4-FFF2-40B4-BE49-F238E27FC236}">
                <a16:creationId xmlns:a16="http://schemas.microsoft.com/office/drawing/2014/main" id="{3C0592A4-2371-3748-BB42-CC32D4DDF7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1650" name="Text Box 2">
            <a:extLst>
              <a:ext uri="{FF2B5EF4-FFF2-40B4-BE49-F238E27FC236}">
                <a16:creationId xmlns:a16="http://schemas.microsoft.com/office/drawing/2014/main" id="{8F1DEF1B-16FD-214E-8EB7-FBB84DA177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21736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DA2A6-306D-A946-BA41-569F87CA28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E7CD-5BB0-B94D-9928-00E87FD1B80B}" type="slidenum">
              <a:rPr lang="en-US" altLang="es-ES"/>
              <a:pPr/>
              <a:t>99</a:t>
            </a:fld>
            <a:endParaRPr lang="en-US" altLang="es-ES"/>
          </a:p>
        </p:txBody>
      </p:sp>
      <p:sp>
        <p:nvSpPr>
          <p:cNvPr id="411649" name="Text Box 1">
            <a:extLst>
              <a:ext uri="{FF2B5EF4-FFF2-40B4-BE49-F238E27FC236}">
                <a16:creationId xmlns:a16="http://schemas.microsoft.com/office/drawing/2014/main" id="{3C0592A4-2371-3748-BB42-CC32D4DDF7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1650" name="Text Box 2">
            <a:extLst>
              <a:ext uri="{FF2B5EF4-FFF2-40B4-BE49-F238E27FC236}">
                <a16:creationId xmlns:a16="http://schemas.microsoft.com/office/drawing/2014/main" id="{8F1DEF1B-16FD-214E-8EB7-FBB84DA177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7732242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DA2A6-306D-A946-BA41-569F87CA28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E7CD-5BB0-B94D-9928-00E87FD1B80B}" type="slidenum">
              <a:rPr lang="en-US" altLang="es-ES"/>
              <a:pPr/>
              <a:t>100</a:t>
            </a:fld>
            <a:endParaRPr lang="en-US" altLang="es-ES"/>
          </a:p>
        </p:txBody>
      </p:sp>
      <p:sp>
        <p:nvSpPr>
          <p:cNvPr id="411649" name="Text Box 1">
            <a:extLst>
              <a:ext uri="{FF2B5EF4-FFF2-40B4-BE49-F238E27FC236}">
                <a16:creationId xmlns:a16="http://schemas.microsoft.com/office/drawing/2014/main" id="{3C0592A4-2371-3748-BB42-CC32D4DDF74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1650" name="Text Box 2">
            <a:extLst>
              <a:ext uri="{FF2B5EF4-FFF2-40B4-BE49-F238E27FC236}">
                <a16:creationId xmlns:a16="http://schemas.microsoft.com/office/drawing/2014/main" id="{8F1DEF1B-16FD-214E-8EB7-FBB84DA177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68358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8350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Aquí se trata de justificar el interés de los proveedores de servicio por QKD, y mencionar lo que ya se hizo en el SEGUR@ hace cinco o seis años. La </a:t>
            </a:r>
            <a:r>
              <a:rPr lang="es-ES" dirty="0" err="1"/>
              <a:t>intro</a:t>
            </a:r>
            <a:r>
              <a:rPr lang="es-ES" dirty="0"/>
              <a:t> de cualquiera de los </a:t>
            </a:r>
            <a:r>
              <a:rPr lang="es-ES" dirty="0" err="1"/>
              <a:t>papers</a:t>
            </a:r>
            <a:r>
              <a:rPr lang="es-ES" dirty="0"/>
              <a:t> (la del </a:t>
            </a:r>
            <a:r>
              <a:rPr lang="es-ES" dirty="0" err="1"/>
              <a:t>Comms</a:t>
            </a:r>
            <a:r>
              <a:rPr lang="es-ES" dirty="0"/>
              <a:t> Magazine, por ejemplo) viene muy bien para esto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2D4DBA7F-7454-3846-B1E1-A8BBD54CC4B1}" type="slidenum">
              <a:rPr lang="en-US" altLang="es-ES" smtClean="0"/>
              <a:pPr/>
              <a:t>101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76108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F7B9A662-6A2F-EA46-81A7-62B644930C0E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49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94D6D-74ED-4C4A-9D69-292F78A7EAE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D4FD70B-51AF-F348-8B90-1B1085BCFDEE}" type="slidenum">
              <a:t>9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BC9C1-CFE6-754B-AF98-604A63A0C1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9A7820-CDE9-B44D-86B8-DAE166B28C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01206892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44302F-F6E6-FD4A-9673-32413F57497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6D72E2-6D06-C145-AF96-E77473A627EE}" type="slidenum">
              <a:rPr lang="en-US" altLang="es-ES"/>
              <a:pPr/>
              <a:t>104</a:t>
            </a:fld>
            <a:endParaRPr lang="en-US" altLang="es-ES"/>
          </a:p>
        </p:txBody>
      </p:sp>
      <p:sp>
        <p:nvSpPr>
          <p:cNvPr id="417793" name="Text Box 1">
            <a:extLst>
              <a:ext uri="{FF2B5EF4-FFF2-40B4-BE49-F238E27FC236}">
                <a16:creationId xmlns:a16="http://schemas.microsoft.com/office/drawing/2014/main" id="{83D760D1-A921-1F41-A593-3C8120D2B88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7794" name="Text Box 2">
            <a:extLst>
              <a:ext uri="{FF2B5EF4-FFF2-40B4-BE49-F238E27FC236}">
                <a16:creationId xmlns:a16="http://schemas.microsoft.com/office/drawing/2014/main" id="{D0B4AB00-56EA-7C42-AAEE-31EE55685B8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226441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35811A-EB62-FE49-8FA5-6FCF8658C01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6345EE-F3B6-B44A-B486-8A02CB3B168C}" type="slidenum">
              <a:rPr lang="en-US" altLang="es-ES"/>
              <a:pPr/>
              <a:t>105</a:t>
            </a:fld>
            <a:endParaRPr lang="en-US" altLang="es-ES"/>
          </a:p>
        </p:txBody>
      </p:sp>
      <p:sp>
        <p:nvSpPr>
          <p:cNvPr id="418817" name="Text Box 1">
            <a:extLst>
              <a:ext uri="{FF2B5EF4-FFF2-40B4-BE49-F238E27FC236}">
                <a16:creationId xmlns:a16="http://schemas.microsoft.com/office/drawing/2014/main" id="{BE2EDC7D-080C-E544-BC6B-69D3FD119AC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3588"/>
            <a:ext cx="6702425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8818" name="Text Box 2">
            <a:extLst>
              <a:ext uri="{FF2B5EF4-FFF2-40B4-BE49-F238E27FC236}">
                <a16:creationId xmlns:a16="http://schemas.microsoft.com/office/drawing/2014/main" id="{4930040B-0301-D145-ACCD-B970F5A380E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247825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F5497-4D0B-CB40-BCAD-A139FB75E3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5056B-BA1E-EB4E-AC91-1CC47E419977}" type="slidenum">
              <a:rPr kumimoji="0" lang="en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non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14FDD1-CD26-074A-8162-2343409EB2D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9E0B77-0411-7940-A438-1A992F59E0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705576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El</a:t>
            </a:r>
            <a:r>
              <a:rPr lang="en-GB" baseline="0" dirty="0"/>
              <a:t> </a:t>
            </a:r>
            <a:r>
              <a:rPr lang="en-GB" baseline="0" dirty="0" err="1"/>
              <a:t>paradigma</a:t>
            </a:r>
            <a:r>
              <a:rPr lang="en-GB" baseline="0" dirty="0"/>
              <a:t> de SDN </a:t>
            </a:r>
            <a:r>
              <a:rPr lang="en-GB" baseline="0" dirty="0" err="1"/>
              <a:t>permite</a:t>
            </a:r>
            <a:r>
              <a:rPr lang="en-GB" baseline="0" dirty="0"/>
              <a:t> </a:t>
            </a:r>
            <a:r>
              <a:rPr lang="en-GB" baseline="0" dirty="0" err="1"/>
              <a:t>pasar</a:t>
            </a:r>
            <a:r>
              <a:rPr lang="en-GB" baseline="0" dirty="0"/>
              <a:t> de un </a:t>
            </a:r>
            <a:r>
              <a:rPr lang="en-GB" baseline="0" dirty="0" err="1"/>
              <a:t>modelo</a:t>
            </a:r>
            <a:r>
              <a:rPr lang="en-GB" baseline="0" dirty="0"/>
              <a:t> de </a:t>
            </a:r>
            <a:r>
              <a:rPr lang="en-GB" baseline="0" dirty="0" err="1"/>
              <a:t>caja</a:t>
            </a:r>
            <a:r>
              <a:rPr lang="en-GB" baseline="0" dirty="0"/>
              <a:t> </a:t>
            </a:r>
            <a:r>
              <a:rPr lang="en-GB" baseline="0" dirty="0" err="1"/>
              <a:t>negra</a:t>
            </a:r>
            <a:r>
              <a:rPr lang="en-GB" baseline="0" dirty="0"/>
              <a:t> en el </a:t>
            </a:r>
            <a:r>
              <a:rPr lang="en-GB" baseline="0" dirty="0" err="1"/>
              <a:t>que</a:t>
            </a:r>
            <a:r>
              <a:rPr lang="en-GB" baseline="0" dirty="0"/>
              <a:t> el </a:t>
            </a:r>
            <a:r>
              <a:rPr lang="en-GB" baseline="0" dirty="0" err="1"/>
              <a:t>comportamiento</a:t>
            </a:r>
            <a:r>
              <a:rPr lang="en-GB" baseline="0" dirty="0"/>
              <a:t> de los </a:t>
            </a:r>
            <a:r>
              <a:rPr lang="en-GB" baseline="0" dirty="0" err="1"/>
              <a:t>equipos</a:t>
            </a:r>
            <a:r>
              <a:rPr lang="en-GB" baseline="0" dirty="0"/>
              <a:t> </a:t>
            </a:r>
            <a:r>
              <a:rPr lang="en-GB" baseline="0" dirty="0" err="1"/>
              <a:t>está</a:t>
            </a:r>
            <a:r>
              <a:rPr lang="en-GB" baseline="0" dirty="0"/>
              <a:t> </a:t>
            </a:r>
            <a:r>
              <a:rPr lang="en-GB" baseline="0" dirty="0" err="1"/>
              <a:t>definido</a:t>
            </a:r>
            <a:r>
              <a:rPr lang="en-GB" baseline="0" dirty="0"/>
              <a:t> </a:t>
            </a:r>
            <a:r>
              <a:rPr lang="en-GB" baseline="0" dirty="0" err="1"/>
              <a:t>por</a:t>
            </a:r>
            <a:r>
              <a:rPr lang="en-GB" baseline="0" dirty="0"/>
              <a:t> el </a:t>
            </a:r>
            <a:r>
              <a:rPr lang="en-GB" baseline="0" dirty="0" err="1"/>
              <a:t>suministrador</a:t>
            </a:r>
            <a:r>
              <a:rPr lang="en-GB" baseline="0" dirty="0"/>
              <a:t> a un </a:t>
            </a:r>
            <a:r>
              <a:rPr lang="en-GB" baseline="0" dirty="0" err="1"/>
              <a:t>modelo</a:t>
            </a:r>
            <a:r>
              <a:rPr lang="en-GB" baseline="0" dirty="0"/>
              <a:t> en el </a:t>
            </a:r>
            <a:r>
              <a:rPr lang="en-GB" baseline="0" dirty="0" err="1"/>
              <a:t>que</a:t>
            </a:r>
            <a:r>
              <a:rPr lang="en-GB" baseline="0" dirty="0"/>
              <a:t> hay interfaces </a:t>
            </a:r>
            <a:r>
              <a:rPr lang="en-GB" baseline="0" dirty="0" err="1"/>
              <a:t>abiertas</a:t>
            </a:r>
            <a:r>
              <a:rPr lang="en-GB" baseline="0" dirty="0"/>
              <a:t> y </a:t>
            </a:r>
            <a:r>
              <a:rPr lang="en-GB" baseline="0" dirty="0" err="1"/>
              <a:t>desde</a:t>
            </a:r>
            <a:r>
              <a:rPr lang="en-GB" baseline="0" dirty="0"/>
              <a:t> el </a:t>
            </a:r>
            <a:r>
              <a:rPr lang="en-GB" baseline="0" dirty="0" err="1"/>
              <a:t>que</a:t>
            </a:r>
            <a:r>
              <a:rPr lang="en-GB" baseline="0" dirty="0"/>
              <a:t> </a:t>
            </a:r>
            <a:r>
              <a:rPr lang="en-GB" baseline="0" dirty="0" err="1"/>
              <a:t>puedo</a:t>
            </a:r>
            <a:r>
              <a:rPr lang="en-GB" baseline="0" dirty="0"/>
              <a:t> </a:t>
            </a:r>
            <a:r>
              <a:rPr lang="en-GB" baseline="0" dirty="0" err="1"/>
              <a:t>controlar</a:t>
            </a:r>
            <a:r>
              <a:rPr lang="en-GB" baseline="0" dirty="0"/>
              <a:t> </a:t>
            </a:r>
            <a:r>
              <a:rPr lang="en-GB" baseline="0" dirty="0" err="1"/>
              <a:t>desde</a:t>
            </a:r>
            <a:r>
              <a:rPr lang="en-GB" baseline="0" dirty="0"/>
              <a:t> </a:t>
            </a:r>
            <a:r>
              <a:rPr lang="en-GB" baseline="0" dirty="0" err="1"/>
              <a:t>fuera</a:t>
            </a:r>
            <a:r>
              <a:rPr lang="en-GB" baseline="0" dirty="0"/>
              <a:t> el </a:t>
            </a:r>
            <a:r>
              <a:rPr lang="en-GB" baseline="0" dirty="0" err="1"/>
              <a:t>comportamiento</a:t>
            </a:r>
            <a:r>
              <a:rPr lang="en-GB" baseline="0" dirty="0"/>
              <a:t> de los </a:t>
            </a:r>
            <a:r>
              <a:rPr lang="en-GB" baseline="0" dirty="0" err="1"/>
              <a:t>equipos</a:t>
            </a:r>
            <a:r>
              <a:rPr lang="en-GB" baseline="0" dirty="0"/>
              <a:t>. </a:t>
            </a:r>
            <a:r>
              <a:rPr lang="en-GB" baseline="0" dirty="0" err="1"/>
              <a:t>Esta</a:t>
            </a:r>
            <a:r>
              <a:rPr lang="en-GB" baseline="0" dirty="0"/>
              <a:t> </a:t>
            </a:r>
            <a:r>
              <a:rPr lang="en-GB" baseline="0" dirty="0" err="1"/>
              <a:t>capacidad</a:t>
            </a:r>
            <a:r>
              <a:rPr lang="en-GB" baseline="0" dirty="0"/>
              <a:t> me </a:t>
            </a:r>
            <a:r>
              <a:rPr lang="en-GB" baseline="0" dirty="0" err="1"/>
              <a:t>permite</a:t>
            </a:r>
            <a:r>
              <a:rPr lang="en-GB" baseline="0" dirty="0"/>
              <a:t>:</a:t>
            </a:r>
          </a:p>
          <a:p>
            <a:pPr marL="171450" indent="-171450">
              <a:buFontTx/>
              <a:buChar char="-"/>
            </a:pPr>
            <a:r>
              <a:rPr lang="en-GB" baseline="0" dirty="0" err="1"/>
              <a:t>Centralizar</a:t>
            </a:r>
            <a:r>
              <a:rPr lang="en-GB" baseline="0" dirty="0"/>
              <a:t> el control de la red </a:t>
            </a:r>
            <a:r>
              <a:rPr lang="en-GB" baseline="0" dirty="0" err="1"/>
              <a:t>si</a:t>
            </a:r>
            <a:r>
              <a:rPr lang="en-GB" baseline="0" dirty="0"/>
              <a:t> </a:t>
            </a:r>
            <a:r>
              <a:rPr lang="en-GB" baseline="0" dirty="0" err="1"/>
              <a:t>así</a:t>
            </a:r>
            <a:r>
              <a:rPr lang="en-GB" baseline="0" dirty="0"/>
              <a:t> lo </a:t>
            </a:r>
            <a:r>
              <a:rPr lang="en-GB" baseline="0" dirty="0" err="1"/>
              <a:t>requiero</a:t>
            </a:r>
            <a:r>
              <a:rPr lang="en-GB" baseline="0" dirty="0"/>
              <a:t> en </a:t>
            </a:r>
            <a:r>
              <a:rPr lang="en-GB" baseline="0" dirty="0" err="1"/>
              <a:t>ciertos</a:t>
            </a:r>
            <a:r>
              <a:rPr lang="en-GB" baseline="0" dirty="0"/>
              <a:t> </a:t>
            </a:r>
            <a:r>
              <a:rPr lang="en-GB" baseline="0" dirty="0" err="1"/>
              <a:t>segmentos</a:t>
            </a:r>
            <a:r>
              <a:rPr lang="en-GB" baseline="0" dirty="0"/>
              <a:t> de la </a:t>
            </a:r>
            <a:r>
              <a:rPr lang="en-GB" baseline="0" dirty="0" err="1"/>
              <a:t>misma</a:t>
            </a:r>
            <a:r>
              <a:rPr lang="en-GB" baseline="0" dirty="0"/>
              <a:t>. En los </a:t>
            </a:r>
            <a:r>
              <a:rPr lang="en-GB" baseline="0" dirty="0" err="1"/>
              <a:t>protocolos</a:t>
            </a:r>
            <a:r>
              <a:rPr lang="en-GB" baseline="0" dirty="0"/>
              <a:t> </a:t>
            </a:r>
            <a:r>
              <a:rPr lang="en-GB" baseline="0" dirty="0" err="1"/>
              <a:t>distribuídos</a:t>
            </a:r>
            <a:r>
              <a:rPr lang="en-GB" baseline="0" dirty="0"/>
              <a:t> </a:t>
            </a:r>
            <a:r>
              <a:rPr lang="en-GB" baseline="0" dirty="0" err="1"/>
              <a:t>llegar</a:t>
            </a:r>
            <a:r>
              <a:rPr lang="en-GB" baseline="0" dirty="0"/>
              <a:t> a la </a:t>
            </a:r>
            <a:r>
              <a:rPr lang="en-GB" baseline="0" dirty="0" err="1"/>
              <a:t>situación</a:t>
            </a:r>
            <a:r>
              <a:rPr lang="en-GB" baseline="0" dirty="0"/>
              <a:t> </a:t>
            </a:r>
            <a:r>
              <a:rPr lang="en-GB" baseline="0" dirty="0" err="1"/>
              <a:t>deseada</a:t>
            </a:r>
            <a:r>
              <a:rPr lang="en-GB" baseline="0" dirty="0"/>
              <a:t> de la red, </a:t>
            </a:r>
            <a:r>
              <a:rPr lang="en-GB" baseline="0" dirty="0" err="1"/>
              <a:t>como</a:t>
            </a:r>
            <a:r>
              <a:rPr lang="en-GB" baseline="0" dirty="0"/>
              <a:t> </a:t>
            </a:r>
            <a:r>
              <a:rPr lang="en-GB" baseline="0" dirty="0" err="1"/>
              <a:t>una</a:t>
            </a:r>
            <a:r>
              <a:rPr lang="en-GB" baseline="0" dirty="0"/>
              <a:t> </a:t>
            </a:r>
            <a:r>
              <a:rPr lang="en-GB" baseline="0" dirty="0" err="1"/>
              <a:t>propiedad</a:t>
            </a:r>
            <a:r>
              <a:rPr lang="en-GB" baseline="0" dirty="0"/>
              <a:t> </a:t>
            </a:r>
            <a:r>
              <a:rPr lang="en-GB" baseline="0" dirty="0" err="1"/>
              <a:t>emergente</a:t>
            </a:r>
            <a:r>
              <a:rPr lang="en-GB" baseline="0" dirty="0"/>
              <a:t> </a:t>
            </a:r>
            <a:r>
              <a:rPr lang="en-GB" baseline="0" dirty="0" err="1"/>
              <a:t>frente</a:t>
            </a:r>
            <a:r>
              <a:rPr lang="en-GB" baseline="0" dirty="0"/>
              <a:t> a un </a:t>
            </a:r>
            <a:r>
              <a:rPr lang="en-GB" baseline="0" dirty="0" err="1"/>
              <a:t>cambio</a:t>
            </a:r>
            <a:r>
              <a:rPr lang="en-GB" baseline="0" dirty="0"/>
              <a:t> </a:t>
            </a:r>
            <a:r>
              <a:rPr lang="en-GB" baseline="0" dirty="0" err="1"/>
              <a:t>exógeno</a:t>
            </a:r>
            <a:r>
              <a:rPr lang="en-GB" baseline="0" dirty="0"/>
              <a:t> </a:t>
            </a:r>
            <a:r>
              <a:rPr lang="en-GB" baseline="0" dirty="0" err="1"/>
              <a:t>es</a:t>
            </a:r>
            <a:r>
              <a:rPr lang="en-GB" baseline="0" dirty="0"/>
              <a:t> </a:t>
            </a:r>
            <a:r>
              <a:rPr lang="en-GB" baseline="0" dirty="0" err="1"/>
              <a:t>más</a:t>
            </a:r>
            <a:r>
              <a:rPr lang="en-GB" baseline="0" dirty="0"/>
              <a:t> </a:t>
            </a:r>
            <a:r>
              <a:rPr lang="en-GB" baseline="0" dirty="0" err="1"/>
              <a:t>complicado</a:t>
            </a:r>
            <a:r>
              <a:rPr lang="en-GB" baseline="0" dirty="0"/>
              <a:t> </a:t>
            </a:r>
            <a:r>
              <a:rPr lang="en-GB" baseline="0" dirty="0" err="1"/>
              <a:t>que</a:t>
            </a:r>
            <a:r>
              <a:rPr lang="en-GB" baseline="0" dirty="0"/>
              <a:t> con un </a:t>
            </a:r>
            <a:r>
              <a:rPr lang="en-GB" baseline="0" dirty="0" err="1"/>
              <a:t>mecanismo</a:t>
            </a:r>
            <a:r>
              <a:rPr lang="en-GB" baseline="0" dirty="0"/>
              <a:t> de control </a:t>
            </a:r>
            <a:r>
              <a:rPr lang="en-GB" baseline="0" dirty="0" err="1"/>
              <a:t>centralizado</a:t>
            </a:r>
            <a:r>
              <a:rPr lang="en-GB" baseline="0" dirty="0"/>
              <a:t>. </a:t>
            </a:r>
            <a:r>
              <a:rPr lang="en-GB" baseline="0" dirty="0" err="1"/>
              <a:t>Eso</a:t>
            </a:r>
            <a:r>
              <a:rPr lang="en-GB" baseline="0" dirty="0"/>
              <a:t> </a:t>
            </a:r>
            <a:r>
              <a:rPr lang="en-GB" baseline="0" dirty="0" err="1"/>
              <a:t>es</a:t>
            </a:r>
            <a:r>
              <a:rPr lang="en-GB" baseline="0" dirty="0"/>
              <a:t> lo </a:t>
            </a:r>
            <a:r>
              <a:rPr lang="en-GB" baseline="0" dirty="0" err="1"/>
              <a:t>que</a:t>
            </a:r>
            <a:r>
              <a:rPr lang="en-GB" baseline="0" dirty="0"/>
              <a:t> se </a:t>
            </a:r>
            <a:r>
              <a:rPr lang="en-GB" baseline="0" dirty="0" err="1"/>
              <a:t>consigue</a:t>
            </a:r>
            <a:r>
              <a:rPr lang="en-GB" baseline="0" dirty="0"/>
              <a:t> con SDN. En </a:t>
            </a:r>
            <a:r>
              <a:rPr lang="en-GB" baseline="0" dirty="0" err="1"/>
              <a:t>sistemas</a:t>
            </a:r>
            <a:r>
              <a:rPr lang="en-GB" baseline="0" dirty="0"/>
              <a:t> </a:t>
            </a:r>
            <a:r>
              <a:rPr lang="en-GB" baseline="0" dirty="0" err="1"/>
              <a:t>autónomos</a:t>
            </a:r>
            <a:r>
              <a:rPr lang="en-GB" baseline="0" dirty="0"/>
              <a:t> </a:t>
            </a:r>
            <a:r>
              <a:rPr lang="en-GB" baseline="0" dirty="0" err="1"/>
              <a:t>es</a:t>
            </a:r>
            <a:r>
              <a:rPr lang="en-GB" baseline="0" dirty="0"/>
              <a:t> </a:t>
            </a:r>
            <a:r>
              <a:rPr lang="en-GB" baseline="0" dirty="0" err="1"/>
              <a:t>mejor</a:t>
            </a:r>
            <a:r>
              <a:rPr lang="en-GB" baseline="0" dirty="0"/>
              <a:t> un </a:t>
            </a:r>
            <a:r>
              <a:rPr lang="en-GB" baseline="0" dirty="0" err="1"/>
              <a:t>sistema</a:t>
            </a:r>
            <a:r>
              <a:rPr lang="en-GB" baseline="0" dirty="0"/>
              <a:t> </a:t>
            </a:r>
            <a:r>
              <a:rPr lang="en-GB" baseline="0" dirty="0" err="1"/>
              <a:t>distribuido</a:t>
            </a:r>
            <a:r>
              <a:rPr lang="en-GB" baseline="0" dirty="0"/>
              <a:t>, </a:t>
            </a:r>
            <a:r>
              <a:rPr lang="en-GB" baseline="0" dirty="0" err="1"/>
              <a:t>pero</a:t>
            </a:r>
            <a:r>
              <a:rPr lang="en-GB" baseline="0" dirty="0"/>
              <a:t> en </a:t>
            </a:r>
            <a:r>
              <a:rPr lang="en-GB" baseline="0" dirty="0" err="1"/>
              <a:t>nuestro</a:t>
            </a:r>
            <a:r>
              <a:rPr lang="en-GB" baseline="0" dirty="0"/>
              <a:t> </a:t>
            </a:r>
            <a:r>
              <a:rPr lang="en-GB" baseline="0" dirty="0" err="1"/>
              <a:t>entorno</a:t>
            </a:r>
            <a:r>
              <a:rPr lang="en-GB" baseline="0" dirty="0"/>
              <a:t> de red hay </a:t>
            </a:r>
            <a:r>
              <a:rPr lang="en-GB" baseline="0" dirty="0" err="1"/>
              <a:t>ciertos</a:t>
            </a:r>
            <a:r>
              <a:rPr lang="en-GB" baseline="0" dirty="0"/>
              <a:t> </a:t>
            </a:r>
            <a:r>
              <a:rPr lang="en-GB" baseline="0" dirty="0" err="1"/>
              <a:t>ámbitos</a:t>
            </a:r>
            <a:r>
              <a:rPr lang="en-GB" baseline="0" dirty="0"/>
              <a:t>, </a:t>
            </a:r>
            <a:r>
              <a:rPr lang="en-GB" baseline="0" dirty="0" err="1"/>
              <a:t>cuando</a:t>
            </a:r>
            <a:r>
              <a:rPr lang="en-GB" baseline="0" dirty="0"/>
              <a:t> </a:t>
            </a:r>
            <a:r>
              <a:rPr lang="en-GB" baseline="0" dirty="0" err="1"/>
              <a:t>requiero</a:t>
            </a:r>
            <a:r>
              <a:rPr lang="en-GB" baseline="0" dirty="0"/>
              <a:t> un control </a:t>
            </a:r>
            <a:r>
              <a:rPr lang="en-GB" baseline="0" dirty="0" err="1"/>
              <a:t>férreo</a:t>
            </a:r>
            <a:r>
              <a:rPr lang="en-GB" baseline="0" dirty="0"/>
              <a:t>, </a:t>
            </a:r>
            <a:r>
              <a:rPr lang="en-GB" baseline="0" dirty="0" err="1"/>
              <a:t>donde</a:t>
            </a:r>
            <a:r>
              <a:rPr lang="en-GB" baseline="0" dirty="0"/>
              <a:t> </a:t>
            </a:r>
            <a:r>
              <a:rPr lang="en-GB" baseline="0" dirty="0" err="1"/>
              <a:t>es</a:t>
            </a:r>
            <a:r>
              <a:rPr lang="en-GB" baseline="0" dirty="0"/>
              <a:t> </a:t>
            </a:r>
            <a:r>
              <a:rPr lang="en-GB" baseline="0" dirty="0" err="1"/>
              <a:t>preciso</a:t>
            </a:r>
            <a:r>
              <a:rPr lang="en-GB" baseline="0" dirty="0"/>
              <a:t> </a:t>
            </a:r>
            <a:r>
              <a:rPr lang="en-GB" baseline="0" dirty="0" err="1"/>
              <a:t>aplicar</a:t>
            </a:r>
            <a:r>
              <a:rPr lang="en-GB" baseline="0" dirty="0"/>
              <a:t> SDN.</a:t>
            </a:r>
          </a:p>
          <a:p>
            <a:pPr marL="171450" indent="-171450">
              <a:buFontTx/>
              <a:buChar char="-"/>
            </a:pPr>
            <a:r>
              <a:rPr lang="en-GB" baseline="0" dirty="0" err="1"/>
              <a:t>Abstraer</a:t>
            </a:r>
            <a:r>
              <a:rPr lang="en-GB" baseline="0" dirty="0"/>
              <a:t> </a:t>
            </a:r>
            <a:r>
              <a:rPr lang="en-GB" baseline="0" dirty="0" err="1"/>
              <a:t>una</a:t>
            </a:r>
            <a:r>
              <a:rPr lang="en-GB" baseline="0" dirty="0"/>
              <a:t> </a:t>
            </a:r>
            <a:r>
              <a:rPr lang="en-GB" baseline="0" dirty="0" err="1"/>
              <a:t>visión</a:t>
            </a:r>
            <a:r>
              <a:rPr lang="en-GB" baseline="0" dirty="0"/>
              <a:t> de la red </a:t>
            </a:r>
            <a:r>
              <a:rPr lang="en-GB" baseline="0" dirty="0" err="1"/>
              <a:t>como</a:t>
            </a:r>
            <a:r>
              <a:rPr lang="en-GB" baseline="0" dirty="0"/>
              <a:t> un </a:t>
            </a:r>
            <a:r>
              <a:rPr lang="en-GB" baseline="0" dirty="0" err="1"/>
              <a:t>todo</a:t>
            </a:r>
            <a:r>
              <a:rPr lang="en-GB" baseline="0" dirty="0"/>
              <a:t> (</a:t>
            </a:r>
            <a:r>
              <a:rPr lang="en-GB" baseline="0" dirty="0" err="1"/>
              <a:t>segmentos</a:t>
            </a:r>
            <a:r>
              <a:rPr lang="en-GB" baseline="0" dirty="0"/>
              <a:t> de la red).</a:t>
            </a:r>
          </a:p>
          <a:p>
            <a:pPr marL="171450" indent="-171450">
              <a:buFontTx/>
              <a:buChar char="-"/>
            </a:pPr>
            <a:r>
              <a:rPr lang="en-GB" baseline="0" dirty="0" err="1"/>
              <a:t>Simplificar</a:t>
            </a:r>
            <a:r>
              <a:rPr lang="en-GB" baseline="0" dirty="0"/>
              <a:t> los </a:t>
            </a:r>
            <a:r>
              <a:rPr lang="en-GB" baseline="0" dirty="0" err="1"/>
              <a:t>sistemas</a:t>
            </a:r>
            <a:r>
              <a:rPr lang="en-GB" baseline="0" dirty="0"/>
              <a:t>. En un </a:t>
            </a:r>
            <a:r>
              <a:rPr lang="en-GB" baseline="0" dirty="0" err="1"/>
              <a:t>modelo</a:t>
            </a:r>
            <a:r>
              <a:rPr lang="en-GB" baseline="0" dirty="0"/>
              <a:t> de </a:t>
            </a:r>
            <a:r>
              <a:rPr lang="en-GB" baseline="0" dirty="0" err="1"/>
              <a:t>cajas</a:t>
            </a:r>
            <a:r>
              <a:rPr lang="en-GB" baseline="0" dirty="0"/>
              <a:t> </a:t>
            </a:r>
            <a:r>
              <a:rPr lang="en-GB" baseline="0" dirty="0" err="1"/>
              <a:t>negras</a:t>
            </a:r>
            <a:r>
              <a:rPr lang="en-GB" baseline="0" dirty="0"/>
              <a:t> los vendors </a:t>
            </a:r>
            <a:r>
              <a:rPr lang="en-GB" baseline="0" dirty="0" err="1"/>
              <a:t>tienen</a:t>
            </a:r>
            <a:r>
              <a:rPr lang="en-GB" baseline="0" dirty="0"/>
              <a:t> sus </a:t>
            </a:r>
            <a:r>
              <a:rPr lang="en-GB" baseline="0" dirty="0" err="1"/>
              <a:t>propios</a:t>
            </a:r>
            <a:r>
              <a:rPr lang="en-GB" baseline="0" dirty="0"/>
              <a:t> </a:t>
            </a:r>
            <a:r>
              <a:rPr lang="en-GB" baseline="0" dirty="0" err="1"/>
              <a:t>sistemas</a:t>
            </a:r>
            <a:r>
              <a:rPr lang="en-GB" baseline="0" dirty="0"/>
              <a:t> de control. En un </a:t>
            </a:r>
            <a:r>
              <a:rPr lang="en-GB" baseline="0" dirty="0" err="1"/>
              <a:t>entorno</a:t>
            </a:r>
            <a:r>
              <a:rPr lang="en-GB" baseline="0" dirty="0"/>
              <a:t> </a:t>
            </a:r>
            <a:r>
              <a:rPr lang="en-GB" baseline="0" dirty="0" err="1"/>
              <a:t>multisuminsitrador</a:t>
            </a:r>
            <a:r>
              <a:rPr lang="en-GB" baseline="0" dirty="0"/>
              <a:t> </a:t>
            </a:r>
            <a:r>
              <a:rPr lang="en-GB" baseline="0" dirty="0" err="1"/>
              <a:t>ello</a:t>
            </a:r>
            <a:r>
              <a:rPr lang="en-GB" baseline="0" dirty="0"/>
              <a:t> </a:t>
            </a:r>
            <a:r>
              <a:rPr lang="en-GB" baseline="0" dirty="0" err="1"/>
              <a:t>hace</a:t>
            </a:r>
            <a:r>
              <a:rPr lang="en-GB" baseline="0" dirty="0"/>
              <a:t> </a:t>
            </a:r>
            <a:r>
              <a:rPr lang="en-GB" baseline="0" dirty="0" err="1"/>
              <a:t>que</a:t>
            </a:r>
            <a:r>
              <a:rPr lang="en-GB" baseline="0" dirty="0"/>
              <a:t> </a:t>
            </a:r>
            <a:r>
              <a:rPr lang="en-GB" baseline="0" dirty="0" err="1"/>
              <a:t>necesite</a:t>
            </a:r>
            <a:r>
              <a:rPr lang="en-GB" baseline="0" dirty="0"/>
              <a:t> un </a:t>
            </a:r>
            <a:r>
              <a:rPr lang="en-GB" baseline="0" dirty="0" err="1"/>
              <a:t>sistema</a:t>
            </a:r>
            <a:r>
              <a:rPr lang="en-GB" baseline="0" dirty="0"/>
              <a:t> </a:t>
            </a:r>
            <a:r>
              <a:rPr lang="en-GB" baseline="0" dirty="0" err="1"/>
              <a:t>paraguas</a:t>
            </a:r>
            <a:r>
              <a:rPr lang="en-GB" baseline="0" dirty="0"/>
              <a:t> </a:t>
            </a:r>
            <a:r>
              <a:rPr lang="en-GB" baseline="0" dirty="0" err="1"/>
              <a:t>que</a:t>
            </a:r>
            <a:r>
              <a:rPr lang="en-GB" baseline="0" dirty="0"/>
              <a:t> </a:t>
            </a:r>
            <a:r>
              <a:rPr lang="en-GB" baseline="0" dirty="0" err="1"/>
              <a:t>controle</a:t>
            </a:r>
            <a:r>
              <a:rPr lang="en-GB" baseline="0" dirty="0"/>
              <a:t> al </a:t>
            </a:r>
            <a:r>
              <a:rPr lang="en-GB" baseline="0" dirty="0" err="1"/>
              <a:t>resto</a:t>
            </a:r>
            <a:r>
              <a:rPr lang="en-GB" baseline="0" dirty="0"/>
              <a:t>. Con un </a:t>
            </a:r>
            <a:r>
              <a:rPr lang="en-GB" baseline="0" dirty="0" err="1"/>
              <a:t>enfoque</a:t>
            </a:r>
            <a:r>
              <a:rPr lang="en-GB" baseline="0" dirty="0"/>
              <a:t> SDN </a:t>
            </a:r>
            <a:r>
              <a:rPr lang="en-GB" baseline="0" dirty="0" err="1"/>
              <a:t>que</a:t>
            </a:r>
            <a:r>
              <a:rPr lang="en-GB" baseline="0" dirty="0"/>
              <a:t> </a:t>
            </a:r>
            <a:r>
              <a:rPr lang="en-GB" baseline="0" dirty="0" err="1"/>
              <a:t>tenga</a:t>
            </a:r>
            <a:r>
              <a:rPr lang="en-GB" baseline="0" dirty="0"/>
              <a:t> en </a:t>
            </a:r>
            <a:r>
              <a:rPr lang="en-GB" baseline="0" dirty="0" err="1"/>
              <a:t>OpenFlow</a:t>
            </a:r>
            <a:r>
              <a:rPr lang="en-GB" baseline="0" dirty="0"/>
              <a:t> un </a:t>
            </a:r>
            <a:r>
              <a:rPr lang="en-GB" baseline="0" dirty="0" err="1"/>
              <a:t>controlador</a:t>
            </a:r>
            <a:r>
              <a:rPr lang="en-GB" baseline="0" dirty="0"/>
              <a:t> </a:t>
            </a:r>
            <a:r>
              <a:rPr lang="en-GB" baseline="0" dirty="0" err="1"/>
              <a:t>estándar</a:t>
            </a:r>
            <a:r>
              <a:rPr lang="en-GB" baseline="0" dirty="0"/>
              <a:t> se </a:t>
            </a:r>
            <a:r>
              <a:rPr lang="en-GB" baseline="0" dirty="0" err="1"/>
              <a:t>quitaría</a:t>
            </a:r>
            <a:r>
              <a:rPr lang="en-GB" baseline="0" dirty="0"/>
              <a:t> un </a:t>
            </a:r>
            <a:r>
              <a:rPr lang="en-GB" baseline="0" dirty="0" err="1"/>
              <a:t>nivel</a:t>
            </a:r>
            <a:r>
              <a:rPr lang="en-GB" baseline="0" dirty="0"/>
              <a:t> de </a:t>
            </a:r>
            <a:r>
              <a:rPr lang="en-GB" baseline="0" dirty="0" err="1"/>
              <a:t>complejidad</a:t>
            </a:r>
            <a:r>
              <a:rPr lang="en-GB" baseline="0" dirty="0"/>
              <a:t> y </a:t>
            </a:r>
            <a:r>
              <a:rPr lang="en-GB" baseline="0" dirty="0" err="1"/>
              <a:t>sólo</a:t>
            </a:r>
            <a:r>
              <a:rPr lang="en-GB" baseline="0" dirty="0"/>
              <a:t> se </a:t>
            </a:r>
            <a:r>
              <a:rPr lang="en-GB" baseline="0" dirty="0" err="1"/>
              <a:t>requirían</a:t>
            </a:r>
            <a:r>
              <a:rPr lang="en-GB" baseline="0" dirty="0"/>
              <a:t> </a:t>
            </a:r>
            <a:r>
              <a:rPr lang="en-GB" baseline="0" dirty="0" err="1"/>
              <a:t>sistemas</a:t>
            </a:r>
            <a:r>
              <a:rPr lang="en-GB" baseline="0" dirty="0"/>
              <a:t> entre </a:t>
            </a:r>
            <a:r>
              <a:rPr lang="en-GB" baseline="0" dirty="0" err="1"/>
              <a:t>varios</a:t>
            </a:r>
            <a:r>
              <a:rPr lang="en-GB" baseline="0" dirty="0"/>
              <a:t> vendors.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NFV: me da </a:t>
            </a:r>
            <a:r>
              <a:rPr lang="en-GB" dirty="0" err="1"/>
              <a:t>movilidad</a:t>
            </a:r>
            <a:r>
              <a:rPr lang="en-GB" dirty="0"/>
              <a:t> y </a:t>
            </a:r>
            <a:r>
              <a:rPr lang="en-GB" dirty="0" err="1"/>
              <a:t>reutilización</a:t>
            </a: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SDN: me da control</a:t>
            </a:r>
          </a:p>
          <a:p>
            <a:pPr marL="0" indent="0">
              <a:buFontTx/>
              <a:buNone/>
            </a:pPr>
            <a:r>
              <a:rPr lang="en-GB" dirty="0"/>
              <a:t>SDN+NFV= </a:t>
            </a:r>
            <a:r>
              <a:rPr lang="en-GB" dirty="0" err="1"/>
              <a:t>moldeabilidad</a:t>
            </a:r>
            <a:endParaRPr lang="en-GB" dirty="0"/>
          </a:p>
          <a:p>
            <a:pPr marL="457200" lvl="1" indent="0" eaLnBrk="1" hangingPunct="1">
              <a:buFont typeface="Arial" pitchFamily="34" charset="0"/>
              <a:buNone/>
            </a:pPr>
            <a:endParaRPr lang="en-GB" dirty="0"/>
          </a:p>
          <a:p>
            <a:pPr marL="457200" lvl="1" indent="0" eaLnBrk="1" hangingPunct="1">
              <a:buFont typeface="Arial" pitchFamily="34" charset="0"/>
              <a:buNone/>
            </a:pPr>
            <a:endParaRPr lang="en-GB" dirty="0"/>
          </a:p>
          <a:p>
            <a:pPr marL="457200" lvl="1" indent="0" eaLnBrk="1" hangingPunct="1">
              <a:buFont typeface="Arial" pitchFamily="34" charset="0"/>
              <a:buNone/>
            </a:pPr>
            <a:endParaRPr lang="en-GB" dirty="0"/>
          </a:p>
          <a:p>
            <a:r>
              <a:rPr lang="en-GB" dirty="0">
                <a:ea typeface="ＭＳ Ｐゴシック" charset="0"/>
              </a:rPr>
              <a:t>SDN,</a:t>
            </a:r>
            <a:r>
              <a:rPr lang="en-GB" baseline="0" dirty="0">
                <a:ea typeface="ＭＳ Ｐゴシック" charset="0"/>
              </a:rPr>
              <a:t> from a technical point of view:</a:t>
            </a:r>
            <a:endParaRPr lang="en-GB" dirty="0">
              <a:ea typeface="ＭＳ Ｐゴシック" charset="0"/>
            </a:endParaRPr>
          </a:p>
          <a:p>
            <a:r>
              <a:rPr lang="en-GB" dirty="0">
                <a:ea typeface="ＭＳ Ｐゴシック" charset="0"/>
              </a:rPr>
              <a:t>Fully decouple</a:t>
            </a:r>
            <a:r>
              <a:rPr lang="en-GB" noProof="0" dirty="0">
                <a:ea typeface="ＭＳ Ｐゴシック" charset="0"/>
              </a:rPr>
              <a:t> data and control planes</a:t>
            </a:r>
          </a:p>
          <a:p>
            <a:pPr lvl="1"/>
            <a:r>
              <a:rPr lang="en-GB" dirty="0">
                <a:ea typeface="ＭＳ Ｐゴシック" charset="0"/>
              </a:rPr>
              <a:t>Simple packet processing elements (</a:t>
            </a:r>
            <a:r>
              <a:rPr lang="en-GB" i="1" dirty="0">
                <a:ea typeface="ＭＳ Ｐゴシック" charset="0"/>
              </a:rPr>
              <a:t>switches</a:t>
            </a:r>
            <a:r>
              <a:rPr lang="en-GB" dirty="0">
                <a:ea typeface="ＭＳ Ｐゴシック" charset="0"/>
              </a:rPr>
              <a:t>)</a:t>
            </a:r>
          </a:p>
          <a:p>
            <a:pPr lvl="1"/>
            <a:r>
              <a:rPr lang="en-GB" dirty="0">
                <a:ea typeface="ＭＳ Ｐゴシック" charset="0"/>
              </a:rPr>
              <a:t>Software-based controlling components (</a:t>
            </a:r>
            <a:r>
              <a:rPr lang="en-GB" i="1" dirty="0">
                <a:ea typeface="ＭＳ Ｐゴシック" charset="0"/>
              </a:rPr>
              <a:t>controllers</a:t>
            </a:r>
            <a:r>
              <a:rPr lang="en-GB" dirty="0">
                <a:ea typeface="ＭＳ Ｐゴシック" charset="0"/>
              </a:rPr>
              <a:t>)</a:t>
            </a:r>
          </a:p>
          <a:p>
            <a:r>
              <a:rPr lang="en-GB" dirty="0">
                <a:ea typeface="ＭＳ Ｐゴシック" charset="0"/>
              </a:rPr>
              <a:t>Network functions are split between per-packet rules on the switch and high-level decisions at the controller</a:t>
            </a:r>
          </a:p>
          <a:p>
            <a:r>
              <a:rPr lang="en-GB" dirty="0">
                <a:ea typeface="ＭＳ Ｐゴシック" charset="0"/>
              </a:rPr>
              <a:t>Open interface between control and data plane</a:t>
            </a:r>
          </a:p>
          <a:p>
            <a:pPr lvl="1"/>
            <a:r>
              <a:rPr lang="en-GB" b="1" dirty="0" err="1">
                <a:ea typeface="ＭＳ Ｐゴシック" charset="0"/>
              </a:rPr>
              <a:t>OpenFlow</a:t>
            </a:r>
            <a:endParaRPr lang="en-GB" b="1" dirty="0">
              <a:ea typeface="ＭＳ Ｐゴシック" charset="0"/>
            </a:endParaRPr>
          </a:p>
          <a:p>
            <a:pPr marL="628650" lvl="1" indent="-171450" eaLnBrk="1" hangingPunct="1">
              <a:buFont typeface="Arial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3458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El</a:t>
            </a:r>
            <a:r>
              <a:rPr lang="en-GB" baseline="0" dirty="0"/>
              <a:t> </a:t>
            </a:r>
            <a:r>
              <a:rPr lang="en-GB" baseline="0" dirty="0" err="1"/>
              <a:t>paradigma</a:t>
            </a:r>
            <a:r>
              <a:rPr lang="en-GB" baseline="0" dirty="0"/>
              <a:t> de SDN </a:t>
            </a:r>
            <a:r>
              <a:rPr lang="en-GB" baseline="0" dirty="0" err="1"/>
              <a:t>permite</a:t>
            </a:r>
            <a:r>
              <a:rPr lang="en-GB" baseline="0" dirty="0"/>
              <a:t> </a:t>
            </a:r>
            <a:r>
              <a:rPr lang="en-GB" baseline="0" dirty="0" err="1"/>
              <a:t>pasar</a:t>
            </a:r>
            <a:r>
              <a:rPr lang="en-GB" baseline="0" dirty="0"/>
              <a:t> de un </a:t>
            </a:r>
            <a:r>
              <a:rPr lang="en-GB" baseline="0" dirty="0" err="1"/>
              <a:t>modelo</a:t>
            </a:r>
            <a:r>
              <a:rPr lang="en-GB" baseline="0" dirty="0"/>
              <a:t> de </a:t>
            </a:r>
            <a:r>
              <a:rPr lang="en-GB" baseline="0" dirty="0" err="1"/>
              <a:t>caja</a:t>
            </a:r>
            <a:r>
              <a:rPr lang="en-GB" baseline="0" dirty="0"/>
              <a:t> </a:t>
            </a:r>
            <a:r>
              <a:rPr lang="en-GB" baseline="0" dirty="0" err="1"/>
              <a:t>negra</a:t>
            </a:r>
            <a:r>
              <a:rPr lang="en-GB" baseline="0" dirty="0"/>
              <a:t> en el </a:t>
            </a:r>
            <a:r>
              <a:rPr lang="en-GB" baseline="0" dirty="0" err="1"/>
              <a:t>que</a:t>
            </a:r>
            <a:r>
              <a:rPr lang="en-GB" baseline="0" dirty="0"/>
              <a:t> el </a:t>
            </a:r>
            <a:r>
              <a:rPr lang="en-GB" baseline="0" dirty="0" err="1"/>
              <a:t>comportamiento</a:t>
            </a:r>
            <a:r>
              <a:rPr lang="en-GB" baseline="0" dirty="0"/>
              <a:t> de los </a:t>
            </a:r>
            <a:r>
              <a:rPr lang="en-GB" baseline="0" dirty="0" err="1"/>
              <a:t>equipos</a:t>
            </a:r>
            <a:r>
              <a:rPr lang="en-GB" baseline="0" dirty="0"/>
              <a:t> </a:t>
            </a:r>
            <a:r>
              <a:rPr lang="en-GB" baseline="0" dirty="0" err="1"/>
              <a:t>está</a:t>
            </a:r>
            <a:r>
              <a:rPr lang="en-GB" baseline="0" dirty="0"/>
              <a:t> </a:t>
            </a:r>
            <a:r>
              <a:rPr lang="en-GB" baseline="0" dirty="0" err="1"/>
              <a:t>definido</a:t>
            </a:r>
            <a:r>
              <a:rPr lang="en-GB" baseline="0" dirty="0"/>
              <a:t> </a:t>
            </a:r>
            <a:r>
              <a:rPr lang="en-GB" baseline="0" dirty="0" err="1"/>
              <a:t>por</a:t>
            </a:r>
            <a:r>
              <a:rPr lang="en-GB" baseline="0" dirty="0"/>
              <a:t> el </a:t>
            </a:r>
            <a:r>
              <a:rPr lang="en-GB" baseline="0" dirty="0" err="1"/>
              <a:t>suministrador</a:t>
            </a:r>
            <a:r>
              <a:rPr lang="en-GB" baseline="0" dirty="0"/>
              <a:t> a un </a:t>
            </a:r>
            <a:r>
              <a:rPr lang="en-GB" baseline="0" dirty="0" err="1"/>
              <a:t>modelo</a:t>
            </a:r>
            <a:r>
              <a:rPr lang="en-GB" baseline="0" dirty="0"/>
              <a:t> en el </a:t>
            </a:r>
            <a:r>
              <a:rPr lang="en-GB" baseline="0" dirty="0" err="1"/>
              <a:t>que</a:t>
            </a:r>
            <a:r>
              <a:rPr lang="en-GB" baseline="0" dirty="0"/>
              <a:t> hay interfaces </a:t>
            </a:r>
            <a:r>
              <a:rPr lang="en-GB" baseline="0" dirty="0" err="1"/>
              <a:t>abiertas</a:t>
            </a:r>
            <a:r>
              <a:rPr lang="en-GB" baseline="0" dirty="0"/>
              <a:t> y </a:t>
            </a:r>
            <a:r>
              <a:rPr lang="en-GB" baseline="0" dirty="0" err="1"/>
              <a:t>desde</a:t>
            </a:r>
            <a:r>
              <a:rPr lang="en-GB" baseline="0" dirty="0"/>
              <a:t> el </a:t>
            </a:r>
            <a:r>
              <a:rPr lang="en-GB" baseline="0" dirty="0" err="1"/>
              <a:t>que</a:t>
            </a:r>
            <a:r>
              <a:rPr lang="en-GB" baseline="0" dirty="0"/>
              <a:t> </a:t>
            </a:r>
            <a:r>
              <a:rPr lang="en-GB" baseline="0" dirty="0" err="1"/>
              <a:t>puedo</a:t>
            </a:r>
            <a:r>
              <a:rPr lang="en-GB" baseline="0" dirty="0"/>
              <a:t> </a:t>
            </a:r>
            <a:r>
              <a:rPr lang="en-GB" baseline="0" dirty="0" err="1"/>
              <a:t>controlar</a:t>
            </a:r>
            <a:r>
              <a:rPr lang="en-GB" baseline="0" dirty="0"/>
              <a:t> </a:t>
            </a:r>
            <a:r>
              <a:rPr lang="en-GB" baseline="0" dirty="0" err="1"/>
              <a:t>desde</a:t>
            </a:r>
            <a:r>
              <a:rPr lang="en-GB" baseline="0" dirty="0"/>
              <a:t> </a:t>
            </a:r>
            <a:r>
              <a:rPr lang="en-GB" baseline="0" dirty="0" err="1"/>
              <a:t>fuera</a:t>
            </a:r>
            <a:r>
              <a:rPr lang="en-GB" baseline="0" dirty="0"/>
              <a:t> el </a:t>
            </a:r>
            <a:r>
              <a:rPr lang="en-GB" baseline="0" dirty="0" err="1"/>
              <a:t>comportamiento</a:t>
            </a:r>
            <a:r>
              <a:rPr lang="en-GB" baseline="0" dirty="0"/>
              <a:t> de los </a:t>
            </a:r>
            <a:r>
              <a:rPr lang="en-GB" baseline="0" dirty="0" err="1"/>
              <a:t>equipos</a:t>
            </a:r>
            <a:r>
              <a:rPr lang="en-GB" baseline="0" dirty="0"/>
              <a:t>. </a:t>
            </a:r>
            <a:r>
              <a:rPr lang="en-GB" baseline="0" dirty="0" err="1"/>
              <a:t>Esta</a:t>
            </a:r>
            <a:r>
              <a:rPr lang="en-GB" baseline="0" dirty="0"/>
              <a:t> </a:t>
            </a:r>
            <a:r>
              <a:rPr lang="en-GB" baseline="0" dirty="0" err="1"/>
              <a:t>capacidad</a:t>
            </a:r>
            <a:r>
              <a:rPr lang="en-GB" baseline="0" dirty="0"/>
              <a:t> me </a:t>
            </a:r>
            <a:r>
              <a:rPr lang="en-GB" baseline="0" dirty="0" err="1"/>
              <a:t>permite</a:t>
            </a:r>
            <a:r>
              <a:rPr lang="en-GB" baseline="0" dirty="0"/>
              <a:t>:</a:t>
            </a:r>
          </a:p>
          <a:p>
            <a:pPr marL="171450" indent="-171450">
              <a:buFontTx/>
              <a:buChar char="-"/>
            </a:pPr>
            <a:r>
              <a:rPr lang="en-GB" baseline="0" dirty="0" err="1"/>
              <a:t>Centralizar</a:t>
            </a:r>
            <a:r>
              <a:rPr lang="en-GB" baseline="0" dirty="0"/>
              <a:t> el control de la red </a:t>
            </a:r>
            <a:r>
              <a:rPr lang="en-GB" baseline="0" dirty="0" err="1"/>
              <a:t>si</a:t>
            </a:r>
            <a:r>
              <a:rPr lang="en-GB" baseline="0" dirty="0"/>
              <a:t> </a:t>
            </a:r>
            <a:r>
              <a:rPr lang="en-GB" baseline="0" dirty="0" err="1"/>
              <a:t>así</a:t>
            </a:r>
            <a:r>
              <a:rPr lang="en-GB" baseline="0" dirty="0"/>
              <a:t> lo </a:t>
            </a:r>
            <a:r>
              <a:rPr lang="en-GB" baseline="0" dirty="0" err="1"/>
              <a:t>requiero</a:t>
            </a:r>
            <a:r>
              <a:rPr lang="en-GB" baseline="0" dirty="0"/>
              <a:t> en </a:t>
            </a:r>
            <a:r>
              <a:rPr lang="en-GB" baseline="0" dirty="0" err="1"/>
              <a:t>ciertos</a:t>
            </a:r>
            <a:r>
              <a:rPr lang="en-GB" baseline="0" dirty="0"/>
              <a:t> </a:t>
            </a:r>
            <a:r>
              <a:rPr lang="en-GB" baseline="0" dirty="0" err="1"/>
              <a:t>segmentos</a:t>
            </a:r>
            <a:r>
              <a:rPr lang="en-GB" baseline="0" dirty="0"/>
              <a:t> de la </a:t>
            </a:r>
            <a:r>
              <a:rPr lang="en-GB" baseline="0" dirty="0" err="1"/>
              <a:t>misma</a:t>
            </a:r>
            <a:r>
              <a:rPr lang="en-GB" baseline="0" dirty="0"/>
              <a:t>. En los </a:t>
            </a:r>
            <a:r>
              <a:rPr lang="en-GB" baseline="0" dirty="0" err="1"/>
              <a:t>protocolos</a:t>
            </a:r>
            <a:r>
              <a:rPr lang="en-GB" baseline="0" dirty="0"/>
              <a:t> </a:t>
            </a:r>
            <a:r>
              <a:rPr lang="en-GB" baseline="0" dirty="0" err="1"/>
              <a:t>distribuídos</a:t>
            </a:r>
            <a:r>
              <a:rPr lang="en-GB" baseline="0" dirty="0"/>
              <a:t> </a:t>
            </a:r>
            <a:r>
              <a:rPr lang="en-GB" baseline="0" dirty="0" err="1"/>
              <a:t>llegar</a:t>
            </a:r>
            <a:r>
              <a:rPr lang="en-GB" baseline="0" dirty="0"/>
              <a:t> a la </a:t>
            </a:r>
            <a:r>
              <a:rPr lang="en-GB" baseline="0" dirty="0" err="1"/>
              <a:t>situación</a:t>
            </a:r>
            <a:r>
              <a:rPr lang="en-GB" baseline="0" dirty="0"/>
              <a:t> </a:t>
            </a:r>
            <a:r>
              <a:rPr lang="en-GB" baseline="0" dirty="0" err="1"/>
              <a:t>deseada</a:t>
            </a:r>
            <a:r>
              <a:rPr lang="en-GB" baseline="0" dirty="0"/>
              <a:t> de la red, </a:t>
            </a:r>
            <a:r>
              <a:rPr lang="en-GB" baseline="0" dirty="0" err="1"/>
              <a:t>como</a:t>
            </a:r>
            <a:r>
              <a:rPr lang="en-GB" baseline="0" dirty="0"/>
              <a:t> </a:t>
            </a:r>
            <a:r>
              <a:rPr lang="en-GB" baseline="0" dirty="0" err="1"/>
              <a:t>una</a:t>
            </a:r>
            <a:r>
              <a:rPr lang="en-GB" baseline="0" dirty="0"/>
              <a:t> </a:t>
            </a:r>
            <a:r>
              <a:rPr lang="en-GB" baseline="0" dirty="0" err="1"/>
              <a:t>propiedad</a:t>
            </a:r>
            <a:r>
              <a:rPr lang="en-GB" baseline="0" dirty="0"/>
              <a:t> </a:t>
            </a:r>
            <a:r>
              <a:rPr lang="en-GB" baseline="0" dirty="0" err="1"/>
              <a:t>emergente</a:t>
            </a:r>
            <a:r>
              <a:rPr lang="en-GB" baseline="0" dirty="0"/>
              <a:t> </a:t>
            </a:r>
            <a:r>
              <a:rPr lang="en-GB" baseline="0" dirty="0" err="1"/>
              <a:t>frente</a:t>
            </a:r>
            <a:r>
              <a:rPr lang="en-GB" baseline="0" dirty="0"/>
              <a:t> a un </a:t>
            </a:r>
            <a:r>
              <a:rPr lang="en-GB" baseline="0" dirty="0" err="1"/>
              <a:t>cambio</a:t>
            </a:r>
            <a:r>
              <a:rPr lang="en-GB" baseline="0" dirty="0"/>
              <a:t> </a:t>
            </a:r>
            <a:r>
              <a:rPr lang="en-GB" baseline="0" dirty="0" err="1"/>
              <a:t>exógeno</a:t>
            </a:r>
            <a:r>
              <a:rPr lang="en-GB" baseline="0" dirty="0"/>
              <a:t> </a:t>
            </a:r>
            <a:r>
              <a:rPr lang="en-GB" baseline="0" dirty="0" err="1"/>
              <a:t>es</a:t>
            </a:r>
            <a:r>
              <a:rPr lang="en-GB" baseline="0" dirty="0"/>
              <a:t> </a:t>
            </a:r>
            <a:r>
              <a:rPr lang="en-GB" baseline="0" dirty="0" err="1"/>
              <a:t>más</a:t>
            </a:r>
            <a:r>
              <a:rPr lang="en-GB" baseline="0" dirty="0"/>
              <a:t> </a:t>
            </a:r>
            <a:r>
              <a:rPr lang="en-GB" baseline="0" dirty="0" err="1"/>
              <a:t>complicado</a:t>
            </a:r>
            <a:r>
              <a:rPr lang="en-GB" baseline="0" dirty="0"/>
              <a:t> </a:t>
            </a:r>
            <a:r>
              <a:rPr lang="en-GB" baseline="0" dirty="0" err="1"/>
              <a:t>que</a:t>
            </a:r>
            <a:r>
              <a:rPr lang="en-GB" baseline="0" dirty="0"/>
              <a:t> con un </a:t>
            </a:r>
            <a:r>
              <a:rPr lang="en-GB" baseline="0" dirty="0" err="1"/>
              <a:t>mecanismo</a:t>
            </a:r>
            <a:r>
              <a:rPr lang="en-GB" baseline="0" dirty="0"/>
              <a:t> de control </a:t>
            </a:r>
            <a:r>
              <a:rPr lang="en-GB" baseline="0" dirty="0" err="1"/>
              <a:t>centralizado</a:t>
            </a:r>
            <a:r>
              <a:rPr lang="en-GB" baseline="0" dirty="0"/>
              <a:t>. </a:t>
            </a:r>
            <a:r>
              <a:rPr lang="en-GB" baseline="0" dirty="0" err="1"/>
              <a:t>Eso</a:t>
            </a:r>
            <a:r>
              <a:rPr lang="en-GB" baseline="0" dirty="0"/>
              <a:t> </a:t>
            </a:r>
            <a:r>
              <a:rPr lang="en-GB" baseline="0" dirty="0" err="1"/>
              <a:t>es</a:t>
            </a:r>
            <a:r>
              <a:rPr lang="en-GB" baseline="0" dirty="0"/>
              <a:t> lo </a:t>
            </a:r>
            <a:r>
              <a:rPr lang="en-GB" baseline="0" dirty="0" err="1"/>
              <a:t>que</a:t>
            </a:r>
            <a:r>
              <a:rPr lang="en-GB" baseline="0" dirty="0"/>
              <a:t> se </a:t>
            </a:r>
            <a:r>
              <a:rPr lang="en-GB" baseline="0" dirty="0" err="1"/>
              <a:t>consigue</a:t>
            </a:r>
            <a:r>
              <a:rPr lang="en-GB" baseline="0" dirty="0"/>
              <a:t> con SDN. En </a:t>
            </a:r>
            <a:r>
              <a:rPr lang="en-GB" baseline="0" dirty="0" err="1"/>
              <a:t>sistemas</a:t>
            </a:r>
            <a:r>
              <a:rPr lang="en-GB" baseline="0" dirty="0"/>
              <a:t> </a:t>
            </a:r>
            <a:r>
              <a:rPr lang="en-GB" baseline="0" dirty="0" err="1"/>
              <a:t>autónomos</a:t>
            </a:r>
            <a:r>
              <a:rPr lang="en-GB" baseline="0" dirty="0"/>
              <a:t> </a:t>
            </a:r>
            <a:r>
              <a:rPr lang="en-GB" baseline="0" dirty="0" err="1"/>
              <a:t>es</a:t>
            </a:r>
            <a:r>
              <a:rPr lang="en-GB" baseline="0" dirty="0"/>
              <a:t> </a:t>
            </a:r>
            <a:r>
              <a:rPr lang="en-GB" baseline="0" dirty="0" err="1"/>
              <a:t>mejor</a:t>
            </a:r>
            <a:r>
              <a:rPr lang="en-GB" baseline="0" dirty="0"/>
              <a:t> un </a:t>
            </a:r>
            <a:r>
              <a:rPr lang="en-GB" baseline="0" dirty="0" err="1"/>
              <a:t>sistema</a:t>
            </a:r>
            <a:r>
              <a:rPr lang="en-GB" baseline="0" dirty="0"/>
              <a:t> </a:t>
            </a:r>
            <a:r>
              <a:rPr lang="en-GB" baseline="0" dirty="0" err="1"/>
              <a:t>distribuido</a:t>
            </a:r>
            <a:r>
              <a:rPr lang="en-GB" baseline="0" dirty="0"/>
              <a:t>, </a:t>
            </a:r>
            <a:r>
              <a:rPr lang="en-GB" baseline="0" dirty="0" err="1"/>
              <a:t>pero</a:t>
            </a:r>
            <a:r>
              <a:rPr lang="en-GB" baseline="0" dirty="0"/>
              <a:t> en </a:t>
            </a:r>
            <a:r>
              <a:rPr lang="en-GB" baseline="0" dirty="0" err="1"/>
              <a:t>nuestro</a:t>
            </a:r>
            <a:r>
              <a:rPr lang="en-GB" baseline="0" dirty="0"/>
              <a:t> </a:t>
            </a:r>
            <a:r>
              <a:rPr lang="en-GB" baseline="0" dirty="0" err="1"/>
              <a:t>entorno</a:t>
            </a:r>
            <a:r>
              <a:rPr lang="en-GB" baseline="0" dirty="0"/>
              <a:t> de red hay </a:t>
            </a:r>
            <a:r>
              <a:rPr lang="en-GB" baseline="0" dirty="0" err="1"/>
              <a:t>ciertos</a:t>
            </a:r>
            <a:r>
              <a:rPr lang="en-GB" baseline="0" dirty="0"/>
              <a:t> </a:t>
            </a:r>
            <a:r>
              <a:rPr lang="en-GB" baseline="0" dirty="0" err="1"/>
              <a:t>ámbitos</a:t>
            </a:r>
            <a:r>
              <a:rPr lang="en-GB" baseline="0" dirty="0"/>
              <a:t>, </a:t>
            </a:r>
            <a:r>
              <a:rPr lang="en-GB" baseline="0" dirty="0" err="1"/>
              <a:t>cuando</a:t>
            </a:r>
            <a:r>
              <a:rPr lang="en-GB" baseline="0" dirty="0"/>
              <a:t> </a:t>
            </a:r>
            <a:r>
              <a:rPr lang="en-GB" baseline="0" dirty="0" err="1"/>
              <a:t>requiero</a:t>
            </a:r>
            <a:r>
              <a:rPr lang="en-GB" baseline="0" dirty="0"/>
              <a:t> un control </a:t>
            </a:r>
            <a:r>
              <a:rPr lang="en-GB" baseline="0" dirty="0" err="1"/>
              <a:t>férreo</a:t>
            </a:r>
            <a:r>
              <a:rPr lang="en-GB" baseline="0" dirty="0"/>
              <a:t>, </a:t>
            </a:r>
            <a:r>
              <a:rPr lang="en-GB" baseline="0" dirty="0" err="1"/>
              <a:t>donde</a:t>
            </a:r>
            <a:r>
              <a:rPr lang="en-GB" baseline="0" dirty="0"/>
              <a:t> </a:t>
            </a:r>
            <a:r>
              <a:rPr lang="en-GB" baseline="0" dirty="0" err="1"/>
              <a:t>es</a:t>
            </a:r>
            <a:r>
              <a:rPr lang="en-GB" baseline="0" dirty="0"/>
              <a:t> </a:t>
            </a:r>
            <a:r>
              <a:rPr lang="en-GB" baseline="0" dirty="0" err="1"/>
              <a:t>preciso</a:t>
            </a:r>
            <a:r>
              <a:rPr lang="en-GB" baseline="0" dirty="0"/>
              <a:t> </a:t>
            </a:r>
            <a:r>
              <a:rPr lang="en-GB" baseline="0" dirty="0" err="1"/>
              <a:t>aplicar</a:t>
            </a:r>
            <a:r>
              <a:rPr lang="en-GB" baseline="0" dirty="0"/>
              <a:t> SDN.</a:t>
            </a:r>
          </a:p>
          <a:p>
            <a:pPr marL="171450" indent="-171450">
              <a:buFontTx/>
              <a:buChar char="-"/>
            </a:pPr>
            <a:r>
              <a:rPr lang="en-GB" baseline="0" dirty="0" err="1"/>
              <a:t>Abstraer</a:t>
            </a:r>
            <a:r>
              <a:rPr lang="en-GB" baseline="0" dirty="0"/>
              <a:t> </a:t>
            </a:r>
            <a:r>
              <a:rPr lang="en-GB" baseline="0" dirty="0" err="1"/>
              <a:t>una</a:t>
            </a:r>
            <a:r>
              <a:rPr lang="en-GB" baseline="0" dirty="0"/>
              <a:t> </a:t>
            </a:r>
            <a:r>
              <a:rPr lang="en-GB" baseline="0" dirty="0" err="1"/>
              <a:t>visión</a:t>
            </a:r>
            <a:r>
              <a:rPr lang="en-GB" baseline="0" dirty="0"/>
              <a:t> de la red </a:t>
            </a:r>
            <a:r>
              <a:rPr lang="en-GB" baseline="0" dirty="0" err="1"/>
              <a:t>como</a:t>
            </a:r>
            <a:r>
              <a:rPr lang="en-GB" baseline="0" dirty="0"/>
              <a:t> un </a:t>
            </a:r>
            <a:r>
              <a:rPr lang="en-GB" baseline="0" dirty="0" err="1"/>
              <a:t>todo</a:t>
            </a:r>
            <a:r>
              <a:rPr lang="en-GB" baseline="0" dirty="0"/>
              <a:t> (</a:t>
            </a:r>
            <a:r>
              <a:rPr lang="en-GB" baseline="0" dirty="0" err="1"/>
              <a:t>segmentos</a:t>
            </a:r>
            <a:r>
              <a:rPr lang="en-GB" baseline="0" dirty="0"/>
              <a:t> de la red).</a:t>
            </a:r>
          </a:p>
          <a:p>
            <a:pPr marL="171450" indent="-171450">
              <a:buFontTx/>
              <a:buChar char="-"/>
            </a:pPr>
            <a:r>
              <a:rPr lang="en-GB" baseline="0" dirty="0" err="1"/>
              <a:t>Simplificar</a:t>
            </a:r>
            <a:r>
              <a:rPr lang="en-GB" baseline="0" dirty="0"/>
              <a:t> los </a:t>
            </a:r>
            <a:r>
              <a:rPr lang="en-GB" baseline="0" dirty="0" err="1"/>
              <a:t>sistemas</a:t>
            </a:r>
            <a:r>
              <a:rPr lang="en-GB" baseline="0" dirty="0"/>
              <a:t>. En un </a:t>
            </a:r>
            <a:r>
              <a:rPr lang="en-GB" baseline="0" dirty="0" err="1"/>
              <a:t>modelo</a:t>
            </a:r>
            <a:r>
              <a:rPr lang="en-GB" baseline="0" dirty="0"/>
              <a:t> de </a:t>
            </a:r>
            <a:r>
              <a:rPr lang="en-GB" baseline="0" dirty="0" err="1"/>
              <a:t>cajas</a:t>
            </a:r>
            <a:r>
              <a:rPr lang="en-GB" baseline="0" dirty="0"/>
              <a:t> </a:t>
            </a:r>
            <a:r>
              <a:rPr lang="en-GB" baseline="0" dirty="0" err="1"/>
              <a:t>negras</a:t>
            </a:r>
            <a:r>
              <a:rPr lang="en-GB" baseline="0" dirty="0"/>
              <a:t> los vendors </a:t>
            </a:r>
            <a:r>
              <a:rPr lang="en-GB" baseline="0" dirty="0" err="1"/>
              <a:t>tienen</a:t>
            </a:r>
            <a:r>
              <a:rPr lang="en-GB" baseline="0" dirty="0"/>
              <a:t> sus </a:t>
            </a:r>
            <a:r>
              <a:rPr lang="en-GB" baseline="0" dirty="0" err="1"/>
              <a:t>propios</a:t>
            </a:r>
            <a:r>
              <a:rPr lang="en-GB" baseline="0" dirty="0"/>
              <a:t> </a:t>
            </a:r>
            <a:r>
              <a:rPr lang="en-GB" baseline="0" dirty="0" err="1"/>
              <a:t>sistemas</a:t>
            </a:r>
            <a:r>
              <a:rPr lang="en-GB" baseline="0" dirty="0"/>
              <a:t> de control. En un </a:t>
            </a:r>
            <a:r>
              <a:rPr lang="en-GB" baseline="0" dirty="0" err="1"/>
              <a:t>entorno</a:t>
            </a:r>
            <a:r>
              <a:rPr lang="en-GB" baseline="0" dirty="0"/>
              <a:t> </a:t>
            </a:r>
            <a:r>
              <a:rPr lang="en-GB" baseline="0" dirty="0" err="1"/>
              <a:t>multisuminsitrador</a:t>
            </a:r>
            <a:r>
              <a:rPr lang="en-GB" baseline="0" dirty="0"/>
              <a:t> </a:t>
            </a:r>
            <a:r>
              <a:rPr lang="en-GB" baseline="0" dirty="0" err="1"/>
              <a:t>ello</a:t>
            </a:r>
            <a:r>
              <a:rPr lang="en-GB" baseline="0" dirty="0"/>
              <a:t> </a:t>
            </a:r>
            <a:r>
              <a:rPr lang="en-GB" baseline="0" dirty="0" err="1"/>
              <a:t>hace</a:t>
            </a:r>
            <a:r>
              <a:rPr lang="en-GB" baseline="0" dirty="0"/>
              <a:t> </a:t>
            </a:r>
            <a:r>
              <a:rPr lang="en-GB" baseline="0" dirty="0" err="1"/>
              <a:t>que</a:t>
            </a:r>
            <a:r>
              <a:rPr lang="en-GB" baseline="0" dirty="0"/>
              <a:t> </a:t>
            </a:r>
            <a:r>
              <a:rPr lang="en-GB" baseline="0" dirty="0" err="1"/>
              <a:t>necesite</a:t>
            </a:r>
            <a:r>
              <a:rPr lang="en-GB" baseline="0" dirty="0"/>
              <a:t> un </a:t>
            </a:r>
            <a:r>
              <a:rPr lang="en-GB" baseline="0" dirty="0" err="1"/>
              <a:t>sistema</a:t>
            </a:r>
            <a:r>
              <a:rPr lang="en-GB" baseline="0" dirty="0"/>
              <a:t> </a:t>
            </a:r>
            <a:r>
              <a:rPr lang="en-GB" baseline="0" dirty="0" err="1"/>
              <a:t>paraguas</a:t>
            </a:r>
            <a:r>
              <a:rPr lang="en-GB" baseline="0" dirty="0"/>
              <a:t> </a:t>
            </a:r>
            <a:r>
              <a:rPr lang="en-GB" baseline="0" dirty="0" err="1"/>
              <a:t>que</a:t>
            </a:r>
            <a:r>
              <a:rPr lang="en-GB" baseline="0" dirty="0"/>
              <a:t> </a:t>
            </a:r>
            <a:r>
              <a:rPr lang="en-GB" baseline="0" dirty="0" err="1"/>
              <a:t>controle</a:t>
            </a:r>
            <a:r>
              <a:rPr lang="en-GB" baseline="0" dirty="0"/>
              <a:t> al </a:t>
            </a:r>
            <a:r>
              <a:rPr lang="en-GB" baseline="0" dirty="0" err="1"/>
              <a:t>resto</a:t>
            </a:r>
            <a:r>
              <a:rPr lang="en-GB" baseline="0" dirty="0"/>
              <a:t>. Con un </a:t>
            </a:r>
            <a:r>
              <a:rPr lang="en-GB" baseline="0" dirty="0" err="1"/>
              <a:t>enfoque</a:t>
            </a:r>
            <a:r>
              <a:rPr lang="en-GB" baseline="0" dirty="0"/>
              <a:t> SDN </a:t>
            </a:r>
            <a:r>
              <a:rPr lang="en-GB" baseline="0" dirty="0" err="1"/>
              <a:t>que</a:t>
            </a:r>
            <a:r>
              <a:rPr lang="en-GB" baseline="0" dirty="0"/>
              <a:t> </a:t>
            </a:r>
            <a:r>
              <a:rPr lang="en-GB" baseline="0" dirty="0" err="1"/>
              <a:t>tenga</a:t>
            </a:r>
            <a:r>
              <a:rPr lang="en-GB" baseline="0" dirty="0"/>
              <a:t> en </a:t>
            </a:r>
            <a:r>
              <a:rPr lang="en-GB" baseline="0" dirty="0" err="1"/>
              <a:t>OpenFlow</a:t>
            </a:r>
            <a:r>
              <a:rPr lang="en-GB" baseline="0" dirty="0"/>
              <a:t> un </a:t>
            </a:r>
            <a:r>
              <a:rPr lang="en-GB" baseline="0" dirty="0" err="1"/>
              <a:t>controlador</a:t>
            </a:r>
            <a:r>
              <a:rPr lang="en-GB" baseline="0" dirty="0"/>
              <a:t> </a:t>
            </a:r>
            <a:r>
              <a:rPr lang="en-GB" baseline="0" dirty="0" err="1"/>
              <a:t>estándar</a:t>
            </a:r>
            <a:r>
              <a:rPr lang="en-GB" baseline="0" dirty="0"/>
              <a:t> se </a:t>
            </a:r>
            <a:r>
              <a:rPr lang="en-GB" baseline="0" dirty="0" err="1"/>
              <a:t>quitaría</a:t>
            </a:r>
            <a:r>
              <a:rPr lang="en-GB" baseline="0" dirty="0"/>
              <a:t> un </a:t>
            </a:r>
            <a:r>
              <a:rPr lang="en-GB" baseline="0" dirty="0" err="1"/>
              <a:t>nivel</a:t>
            </a:r>
            <a:r>
              <a:rPr lang="en-GB" baseline="0" dirty="0"/>
              <a:t> de </a:t>
            </a:r>
            <a:r>
              <a:rPr lang="en-GB" baseline="0" dirty="0" err="1"/>
              <a:t>complejidad</a:t>
            </a:r>
            <a:r>
              <a:rPr lang="en-GB" baseline="0" dirty="0"/>
              <a:t> y </a:t>
            </a:r>
            <a:r>
              <a:rPr lang="en-GB" baseline="0" dirty="0" err="1"/>
              <a:t>sólo</a:t>
            </a:r>
            <a:r>
              <a:rPr lang="en-GB" baseline="0" dirty="0"/>
              <a:t> se </a:t>
            </a:r>
            <a:r>
              <a:rPr lang="en-GB" baseline="0" dirty="0" err="1"/>
              <a:t>requirían</a:t>
            </a:r>
            <a:r>
              <a:rPr lang="en-GB" baseline="0" dirty="0"/>
              <a:t> </a:t>
            </a:r>
            <a:r>
              <a:rPr lang="en-GB" baseline="0" dirty="0" err="1"/>
              <a:t>sistemas</a:t>
            </a:r>
            <a:r>
              <a:rPr lang="en-GB" baseline="0" dirty="0"/>
              <a:t> entre </a:t>
            </a:r>
            <a:r>
              <a:rPr lang="en-GB" baseline="0" dirty="0" err="1"/>
              <a:t>varios</a:t>
            </a:r>
            <a:r>
              <a:rPr lang="en-GB" baseline="0" dirty="0"/>
              <a:t> vendors.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NFV: me da </a:t>
            </a:r>
            <a:r>
              <a:rPr lang="en-GB" dirty="0" err="1"/>
              <a:t>movilidad</a:t>
            </a:r>
            <a:r>
              <a:rPr lang="en-GB" dirty="0"/>
              <a:t> y </a:t>
            </a:r>
            <a:r>
              <a:rPr lang="en-GB" dirty="0" err="1"/>
              <a:t>reutilización</a:t>
            </a:r>
            <a:endParaRPr lang="en-GB" dirty="0"/>
          </a:p>
          <a:p>
            <a:pPr marL="0" indent="0">
              <a:buFontTx/>
              <a:buNone/>
            </a:pPr>
            <a:r>
              <a:rPr lang="en-GB" dirty="0"/>
              <a:t>SDN: me da control</a:t>
            </a:r>
          </a:p>
          <a:p>
            <a:pPr marL="0" indent="0">
              <a:buFontTx/>
              <a:buNone/>
            </a:pPr>
            <a:r>
              <a:rPr lang="en-GB" dirty="0"/>
              <a:t>SDN+NFV= </a:t>
            </a:r>
            <a:r>
              <a:rPr lang="en-GB" dirty="0" err="1"/>
              <a:t>moldeabilidad</a:t>
            </a:r>
            <a:endParaRPr lang="en-GB" dirty="0"/>
          </a:p>
          <a:p>
            <a:pPr marL="457200" lvl="1" indent="0" eaLnBrk="1" hangingPunct="1">
              <a:buFont typeface="Arial" pitchFamily="34" charset="0"/>
              <a:buNone/>
            </a:pPr>
            <a:endParaRPr lang="en-GB" dirty="0"/>
          </a:p>
          <a:p>
            <a:pPr marL="457200" lvl="1" indent="0" eaLnBrk="1" hangingPunct="1">
              <a:buFont typeface="Arial" pitchFamily="34" charset="0"/>
              <a:buNone/>
            </a:pPr>
            <a:endParaRPr lang="en-GB" dirty="0"/>
          </a:p>
          <a:p>
            <a:pPr marL="457200" lvl="1" indent="0" eaLnBrk="1" hangingPunct="1">
              <a:buFont typeface="Arial" pitchFamily="34" charset="0"/>
              <a:buNone/>
            </a:pPr>
            <a:endParaRPr lang="en-GB" dirty="0"/>
          </a:p>
          <a:p>
            <a:r>
              <a:rPr lang="en-GB" dirty="0">
                <a:ea typeface="ＭＳ Ｐゴシック" charset="0"/>
              </a:rPr>
              <a:t>SDN,</a:t>
            </a:r>
            <a:r>
              <a:rPr lang="en-GB" baseline="0" dirty="0">
                <a:ea typeface="ＭＳ Ｐゴシック" charset="0"/>
              </a:rPr>
              <a:t> from a technical point of view:</a:t>
            </a:r>
            <a:endParaRPr lang="en-GB" dirty="0">
              <a:ea typeface="ＭＳ Ｐゴシック" charset="0"/>
            </a:endParaRPr>
          </a:p>
          <a:p>
            <a:r>
              <a:rPr lang="en-GB" dirty="0">
                <a:ea typeface="ＭＳ Ｐゴシック" charset="0"/>
              </a:rPr>
              <a:t>Fully decouple</a:t>
            </a:r>
            <a:r>
              <a:rPr lang="en-GB" noProof="0" dirty="0">
                <a:ea typeface="ＭＳ Ｐゴシック" charset="0"/>
              </a:rPr>
              <a:t> data and control planes</a:t>
            </a:r>
          </a:p>
          <a:p>
            <a:pPr lvl="1"/>
            <a:r>
              <a:rPr lang="en-GB" dirty="0">
                <a:ea typeface="ＭＳ Ｐゴシック" charset="0"/>
              </a:rPr>
              <a:t>Simple packet processing elements (</a:t>
            </a:r>
            <a:r>
              <a:rPr lang="en-GB" i="1" dirty="0">
                <a:ea typeface="ＭＳ Ｐゴシック" charset="0"/>
              </a:rPr>
              <a:t>switches</a:t>
            </a:r>
            <a:r>
              <a:rPr lang="en-GB" dirty="0">
                <a:ea typeface="ＭＳ Ｐゴシック" charset="0"/>
              </a:rPr>
              <a:t>)</a:t>
            </a:r>
          </a:p>
          <a:p>
            <a:pPr lvl="1"/>
            <a:r>
              <a:rPr lang="en-GB" dirty="0">
                <a:ea typeface="ＭＳ Ｐゴシック" charset="0"/>
              </a:rPr>
              <a:t>Software-based controlling components (</a:t>
            </a:r>
            <a:r>
              <a:rPr lang="en-GB" i="1" dirty="0">
                <a:ea typeface="ＭＳ Ｐゴシック" charset="0"/>
              </a:rPr>
              <a:t>controllers</a:t>
            </a:r>
            <a:r>
              <a:rPr lang="en-GB" dirty="0">
                <a:ea typeface="ＭＳ Ｐゴシック" charset="0"/>
              </a:rPr>
              <a:t>)</a:t>
            </a:r>
          </a:p>
          <a:p>
            <a:r>
              <a:rPr lang="en-GB" dirty="0">
                <a:ea typeface="ＭＳ Ｐゴシック" charset="0"/>
              </a:rPr>
              <a:t>Network functions are split between per-packet rules on the switch and high-level decisions at the controller</a:t>
            </a:r>
          </a:p>
          <a:p>
            <a:r>
              <a:rPr lang="en-GB" dirty="0">
                <a:ea typeface="ＭＳ Ｐゴシック" charset="0"/>
              </a:rPr>
              <a:t>Open interface between control and data plane</a:t>
            </a:r>
          </a:p>
          <a:p>
            <a:pPr lvl="1"/>
            <a:r>
              <a:rPr lang="en-GB" b="1" dirty="0" err="1">
                <a:ea typeface="ＭＳ Ｐゴシック" charset="0"/>
              </a:rPr>
              <a:t>OpenFlow</a:t>
            </a:r>
            <a:endParaRPr lang="en-GB" b="1" dirty="0">
              <a:ea typeface="ＭＳ Ｐゴシック" charset="0"/>
            </a:endParaRPr>
          </a:p>
          <a:p>
            <a:pPr marL="628650" lvl="1" indent="-171450" eaLnBrk="1" hangingPunct="1">
              <a:buFont typeface="Arial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1712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9075" y="812800"/>
            <a:ext cx="7118350" cy="40068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Requirements,</a:t>
            </a:r>
            <a:r>
              <a:rPr lang="en-GB" baseline="0" dirty="0"/>
              <a:t> lack of </a:t>
            </a:r>
            <a:r>
              <a:rPr lang="en-GB" baseline="0" dirty="0" err="1"/>
              <a:t>standarization</a:t>
            </a:r>
            <a:r>
              <a:rPr lang="en-GB" baseline="0"/>
              <a:t>, etc.</a:t>
            </a:r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39EE1-FAA1-A04D-A07C-4C2DD1B41AD8}" type="slidenum">
              <a:rPr lang="en-GB" smtClean="0"/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5079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7D368-06DC-9444-A859-A6BDA63300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spAutoFit/>
          </a:bodyPr>
          <a:lstStyle/>
          <a:p>
            <a:pPr lvl="0"/>
            <a:fld id="{88EE6F49-1BC8-F944-B3E8-6BFD27B4D77A}" type="slidenum">
              <a:t>124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27952-73CB-1C4C-808A-B261773A76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F26148-A9E2-3D41-8907-2A826F4AF8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20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7A4B7-010A-5B4D-AEB7-432BCB3996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C20BE2-F9D1-AC41-8779-935BC08A7DC4}" type="slidenum">
              <a:t>10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4E877-5C84-6748-B900-4C73DBA80C3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74827-B929-7449-A1D4-53E1065A95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980976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7A4B7-010A-5B4D-AEB7-432BCB3996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C20BE2-F9D1-AC41-8779-935BC08A7DC4}" type="slidenum">
              <a:t>11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4E877-5C84-6748-B900-4C73DBA80C3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74827-B929-7449-A1D4-53E1065A95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402280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12198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1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162" y="1752602"/>
            <a:ext cx="10360501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162" y="3611607"/>
            <a:ext cx="10360501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6D93617-B683-9642-9A24-F91033C75E4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3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481330"/>
            <a:ext cx="10969943" cy="438607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7336-ED94-3540-B7F4-383123ACFBE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8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2974" y="274641"/>
            <a:ext cx="2369343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430604" cy="559276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22652-844C-CA4A-8D1A-74B2C730A7A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09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8" y="182565"/>
            <a:ext cx="8959850" cy="1004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0025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8607425" y="6356350"/>
            <a:ext cx="2740025" cy="363538"/>
          </a:xfrm>
        </p:spPr>
        <p:txBody>
          <a:bodyPr/>
          <a:lstStyle>
            <a:lvl1pPr>
              <a:defRPr/>
            </a:lvl1pPr>
          </a:lstStyle>
          <a:p>
            <a:fld id="{2C18907D-5687-0149-AB31-220AD59AE50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7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8" y="182565"/>
            <a:ext cx="8959850" cy="10048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0025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8607425" y="6356350"/>
            <a:ext cx="2740025" cy="363538"/>
          </a:xfrm>
        </p:spPr>
        <p:txBody>
          <a:bodyPr/>
          <a:lstStyle>
            <a:lvl1pPr>
              <a:defRPr/>
            </a:lvl1pPr>
          </a:lstStyle>
          <a:p>
            <a:fld id="{2C18907D-5687-0149-AB31-220AD59AE50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53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>
  <p:cSld name="Titelfoli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891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sage - 0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26" y="-148"/>
            <a:ext cx="7989973" cy="6858296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09698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12198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1"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162" y="1752602"/>
            <a:ext cx="10360501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162" y="3611607"/>
            <a:ext cx="10360501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6D93617-B683-9642-9A24-F91033C75E4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77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18613-9082-E84D-8EDC-D5702CB3920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01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>
            <a:spLocks noChangeArrowheads="1"/>
          </p:cNvSpPr>
          <p:nvPr/>
        </p:nvSpPr>
        <p:spPr bwMode="auto">
          <a:xfrm>
            <a:off x="4848225" y="3005138"/>
            <a:ext cx="242888" cy="228600"/>
          </a:xfrm>
          <a:prstGeom prst="chevron">
            <a:avLst>
              <a:gd name="adj" fmla="val 49820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hangingPunct="1">
              <a:buFont typeface="Times New Roman" pitchFamily="16" charset="0"/>
              <a:buNone/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Chevron 4"/>
          <p:cNvSpPr>
            <a:spLocks noChangeArrowheads="1"/>
          </p:cNvSpPr>
          <p:nvPr/>
        </p:nvSpPr>
        <p:spPr bwMode="auto">
          <a:xfrm>
            <a:off x="4598988" y="3005138"/>
            <a:ext cx="244475" cy="228600"/>
          </a:xfrm>
          <a:prstGeom prst="chevron">
            <a:avLst>
              <a:gd name="adj" fmla="val 50145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hangingPunct="1">
              <a:buFont typeface="Times New Roman" pitchFamily="16" charset="0"/>
              <a:buNone/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7" y="1059712"/>
            <a:ext cx="10360501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8922" y="2931712"/>
            <a:ext cx="6094413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CF564-A8B7-5542-A95A-56612A37B4C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8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481329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481329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4FFEC-E0FF-6348-81AF-7686C60E8B0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2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18613-9082-E84D-8EDC-D5702CB3920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92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3050"/>
            <a:ext cx="10969943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5410200"/>
            <a:ext cx="5385514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1756" y="5410200"/>
            <a:ext cx="538763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441" y="1444295"/>
            <a:ext cx="5385514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1444295"/>
            <a:ext cx="5387630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34E3C-C231-A548-806B-D7C6583C16A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90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C8DD3-488D-5249-B5E2-9ACC9A56138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96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F1B58-6CD7-6448-BD65-F03E13B47EC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80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4876800"/>
            <a:ext cx="9973103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1265" y="5355102"/>
            <a:ext cx="529807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8882" y="274320"/>
            <a:ext cx="9970459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B5EDB-868B-2543-AF91-E543F7BD525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1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evron 8"/>
          <p:cNvSpPr>
            <a:spLocks noChangeArrowheads="1"/>
          </p:cNvSpPr>
          <p:nvPr/>
        </p:nvSpPr>
        <p:spPr bwMode="auto">
          <a:xfrm>
            <a:off x="11549063" y="4987925"/>
            <a:ext cx="244475" cy="228600"/>
          </a:xfrm>
          <a:prstGeom prst="chevron">
            <a:avLst>
              <a:gd name="adj" fmla="val 50145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hangingPunct="1">
              <a:buFont typeface="Times New Roman" pitchFamily="16" charset="0"/>
              <a:buNone/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Chevron 9"/>
          <p:cNvSpPr>
            <a:spLocks noChangeArrowheads="1"/>
          </p:cNvSpPr>
          <p:nvPr/>
        </p:nvSpPr>
        <p:spPr bwMode="auto">
          <a:xfrm>
            <a:off x="11301413" y="4987925"/>
            <a:ext cx="242887" cy="228600"/>
          </a:xfrm>
          <a:prstGeom prst="chevron">
            <a:avLst>
              <a:gd name="adj" fmla="val 49819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hangingPunct="1">
              <a:buFont typeface="Times New Roman" pitchFamily="16" charset="0"/>
              <a:buNone/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246" y="5443402"/>
            <a:ext cx="9547913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721" y="189968"/>
            <a:ext cx="11579384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0" y="4865122"/>
            <a:ext cx="10764439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48182-F326-E340-9014-1DD817726A0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67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481330"/>
            <a:ext cx="10969943" cy="438607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7336-ED94-3540-B7F4-383123ACFBE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37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2974" y="274641"/>
            <a:ext cx="2369343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430604" cy="559276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22652-844C-CA4A-8D1A-74B2C730A7A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79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8" y="182565"/>
            <a:ext cx="8959850" cy="10048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0025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8607425" y="6356350"/>
            <a:ext cx="2740025" cy="363538"/>
          </a:xfrm>
        </p:spPr>
        <p:txBody>
          <a:bodyPr/>
          <a:lstStyle>
            <a:lvl1pPr>
              <a:defRPr/>
            </a:lvl1pPr>
          </a:lstStyle>
          <a:p>
            <a:fld id="{2C18907D-5687-0149-AB31-220AD59AE50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36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8" y="182565"/>
            <a:ext cx="8959850" cy="10048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838200" y="6356350"/>
            <a:ext cx="2740025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8607425" y="6356350"/>
            <a:ext cx="2740025" cy="363538"/>
          </a:xfrm>
        </p:spPr>
        <p:txBody>
          <a:bodyPr/>
          <a:lstStyle>
            <a:lvl1pPr>
              <a:defRPr/>
            </a:lvl1pPr>
          </a:lstStyle>
          <a:p>
            <a:fld id="{2C18907D-5687-0149-AB31-220AD59AE50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4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939131" y="5106807"/>
            <a:ext cx="8532178" cy="8089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500" baseline="0">
                <a:solidFill>
                  <a:srgbClr val="820009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Author and organization (15pt)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3" y="190967"/>
            <a:ext cx="1294016" cy="743171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 userDrawn="1"/>
        </p:nvSpPr>
        <p:spPr>
          <a:xfrm>
            <a:off x="1828324" y="2648133"/>
            <a:ext cx="10360501" cy="101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 fontAlgn="base">
              <a:spcAft>
                <a:spcPct val="0"/>
              </a:spcAft>
              <a:defRPr/>
            </a:pPr>
            <a:r>
              <a:rPr lang="de-DE" sz="12000" b="1" dirty="0">
                <a:solidFill>
                  <a:srgbClr val="8200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THE PRESENTATION, </a:t>
            </a:r>
            <a:br>
              <a:rPr lang="de-DE" sz="12000" b="1" dirty="0">
                <a:solidFill>
                  <a:srgbClr val="82000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0" b="1" dirty="0">
                <a:solidFill>
                  <a:srgbClr val="8200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MORE LINES (ARIAL 30pt</a:t>
            </a:r>
            <a:r>
              <a:rPr lang="de-DE" sz="12000" b="0" dirty="0">
                <a:solidFill>
                  <a:srgbClr val="8200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1800" dirty="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ES" sz="10400" b="1" i="1" dirty="0" err="1">
                <a:solidFill>
                  <a:srgbClr val="D25A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Kick</a:t>
            </a:r>
            <a:r>
              <a:rPr lang="es-ES" sz="10400" b="1" i="1" dirty="0">
                <a:solidFill>
                  <a:srgbClr val="D25A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-off Meeting</a:t>
            </a:r>
            <a:br>
              <a:rPr lang="es-ES" sz="10400" i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s-ES" sz="10400" dirty="0" err="1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October</a:t>
            </a:r>
            <a:r>
              <a:rPr lang="es-ES" sz="10400" dirty="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11th </a:t>
            </a:r>
            <a:r>
              <a:rPr lang="es-ES" sz="10400" dirty="0" err="1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Castelldefels</a:t>
            </a:r>
            <a:r>
              <a:rPr lang="es-ES" sz="10400" dirty="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s-ES" sz="10400" dirty="0" err="1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Spain</a:t>
            </a:r>
            <a:br>
              <a:rPr lang="en-US" sz="10400" dirty="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de-DE" sz="10400" dirty="0"/>
          </a:p>
        </p:txBody>
      </p:sp>
      <p:sp>
        <p:nvSpPr>
          <p:cNvPr id="11" name="Untertitel 2"/>
          <p:cNvSpPr txBox="1">
            <a:spLocks/>
          </p:cNvSpPr>
          <p:nvPr userDrawn="1"/>
        </p:nvSpPr>
        <p:spPr>
          <a:xfrm>
            <a:off x="2142278" y="4297881"/>
            <a:ext cx="8532178" cy="8089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500" kern="1200" baseline="0">
                <a:solidFill>
                  <a:srgbClr val="820009"/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bg1"/>
                </a:solidFill>
              </a:rPr>
              <a:t>Subtitle,</a:t>
            </a:r>
            <a:r>
              <a:rPr lang="en-US" sz="2600" b="1" baseline="0" dirty="0">
                <a:solidFill>
                  <a:schemeClr val="bg1"/>
                </a:solidFill>
              </a:rPr>
              <a:t> also one or more lines</a:t>
            </a:r>
            <a:r>
              <a:rPr lang="en-US" sz="2600" b="1" dirty="0">
                <a:solidFill>
                  <a:schemeClr val="bg1"/>
                </a:solidFill>
              </a:rPr>
              <a:t> (26pt)</a:t>
            </a:r>
            <a:endParaRPr lang="de-DE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5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>
            <a:spLocks noChangeArrowheads="1"/>
          </p:cNvSpPr>
          <p:nvPr/>
        </p:nvSpPr>
        <p:spPr bwMode="auto">
          <a:xfrm>
            <a:off x="4848225" y="3005138"/>
            <a:ext cx="242888" cy="228600"/>
          </a:xfrm>
          <a:prstGeom prst="chevron">
            <a:avLst>
              <a:gd name="adj" fmla="val 49820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hangingPunct="1">
              <a:buFont typeface="Times New Roman" pitchFamily="16" charset="0"/>
              <a:buNone/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Chevron 4"/>
          <p:cNvSpPr>
            <a:spLocks noChangeArrowheads="1"/>
          </p:cNvSpPr>
          <p:nvPr/>
        </p:nvSpPr>
        <p:spPr bwMode="auto">
          <a:xfrm>
            <a:off x="4598988" y="3005138"/>
            <a:ext cx="244475" cy="228600"/>
          </a:xfrm>
          <a:prstGeom prst="chevron">
            <a:avLst>
              <a:gd name="adj" fmla="val 50145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hangingPunct="1">
              <a:buFont typeface="Times New Roman" pitchFamily="16" charset="0"/>
              <a:buNone/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17" y="1059712"/>
            <a:ext cx="10360501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8922" y="2931712"/>
            <a:ext cx="6094413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CF564-A8B7-5542-A95A-56612A37B4C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5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03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44" y="1271588"/>
            <a:ext cx="10792189" cy="468312"/>
          </a:xfrm>
        </p:spPr>
        <p:txBody>
          <a:bodyPr lIns="0" tIns="0" rIns="0" bIns="0" anchor="t" anchorCtr="0">
            <a:noAutofit/>
          </a:bodyPr>
          <a:lstStyle>
            <a:lvl1pPr algn="l">
              <a:defRPr sz="2400" b="1" i="0" baseline="0">
                <a:solidFill>
                  <a:srgbClr val="006592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7944" y="1644651"/>
            <a:ext cx="10792189" cy="457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aseline="0">
                <a:latin typeface="Arial"/>
              </a:defRPr>
            </a:lvl1pPr>
            <a:lvl2pPr marL="457200" indent="0">
              <a:buNone/>
              <a:defRPr sz="2000" baseline="0">
                <a:latin typeface="Arial"/>
              </a:defRPr>
            </a:lvl2pPr>
            <a:lvl3pPr marL="914400" indent="0">
              <a:buNone/>
              <a:defRPr sz="2000" baseline="0">
                <a:latin typeface="Arial"/>
              </a:defRPr>
            </a:lvl3pPr>
            <a:lvl4pPr marL="1371600" indent="0">
              <a:buNone/>
              <a:defRPr sz="2000" baseline="0">
                <a:latin typeface="Arial"/>
              </a:defRPr>
            </a:lvl4pPr>
            <a:lvl5pPr marL="1828800" indent="0">
              <a:buNone/>
              <a:defRPr sz="2000" baseline="0">
                <a:latin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27944" y="2362200"/>
            <a:ext cx="10792189" cy="2235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aseline="0">
                <a:latin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2655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A19DC78-85B5-D541-B43A-BA6293504EC5}" type="datetimeFigureOut">
              <a:t>26/6/24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4516" y="6356351"/>
            <a:ext cx="2220767" cy="12757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1181947" cy="365125"/>
          </a:xfrm>
          <a:prstGeom prst="rect">
            <a:avLst/>
          </a:prstGeom>
        </p:spPr>
        <p:txBody>
          <a:bodyPr/>
          <a:lstStyle/>
          <a:p>
            <a:fld id="{EBE508AC-BD1A-6C49-B234-35A0FCF0FCEA}" type="slidenum"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8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A19DC78-85B5-D541-B43A-BA6293504EC5}" type="datetimeFigureOut">
              <a:t>26/6/24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4516" y="6356351"/>
            <a:ext cx="2220767" cy="12757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1181947" cy="365125"/>
          </a:xfrm>
          <a:prstGeom prst="rect">
            <a:avLst/>
          </a:prstGeom>
        </p:spPr>
        <p:txBody>
          <a:bodyPr/>
          <a:lstStyle/>
          <a:p>
            <a:fld id="{EBE508AC-BD1A-6C49-B234-35A0FCF0FCEA}" type="slidenum"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9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A19DC78-85B5-D541-B43A-BA6293504EC5}" type="datetimeFigureOut">
              <a:t>26/6/24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164516" y="6356351"/>
            <a:ext cx="2220767" cy="12757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1181947" cy="365125"/>
          </a:xfrm>
          <a:prstGeom prst="rect">
            <a:avLst/>
          </a:prstGeom>
        </p:spPr>
        <p:txBody>
          <a:bodyPr/>
          <a:lstStyle/>
          <a:p>
            <a:fld id="{EBE508AC-BD1A-6C49-B234-35A0FCF0FCEA}" type="slidenum"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107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A19DC78-85B5-D541-B43A-BA6293504EC5}" type="datetimeFigureOut">
              <a:t>26/6/24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4516" y="6356351"/>
            <a:ext cx="2220767" cy="12757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1181947" cy="365125"/>
          </a:xfrm>
          <a:prstGeom prst="rect">
            <a:avLst/>
          </a:prstGeom>
        </p:spPr>
        <p:txBody>
          <a:bodyPr/>
          <a:lstStyle/>
          <a:p>
            <a:fld id="{EBE508AC-BD1A-6C49-B234-35A0FCF0FCEA}" type="slidenum"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446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A19DC78-85B5-D541-B43A-BA6293504EC5}" type="datetimeFigureOut">
              <a:t>26/6/24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4516" y="6356351"/>
            <a:ext cx="2220767" cy="12757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1181947" cy="365125"/>
          </a:xfrm>
          <a:prstGeom prst="rect">
            <a:avLst/>
          </a:prstGeom>
        </p:spPr>
        <p:txBody>
          <a:bodyPr/>
          <a:lstStyle/>
          <a:p>
            <a:fld id="{EBE508AC-BD1A-6C49-B234-35A0FCF0FCEA}" type="slidenum"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726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A19DC78-85B5-D541-B43A-BA6293504EC5}" type="datetimeFigureOut">
              <a:t>26/6/24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4516" y="6356351"/>
            <a:ext cx="2220767" cy="12757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1181947" cy="365125"/>
          </a:xfrm>
          <a:prstGeom prst="rect">
            <a:avLst/>
          </a:prstGeom>
        </p:spPr>
        <p:txBody>
          <a:bodyPr/>
          <a:lstStyle/>
          <a:p>
            <a:fld id="{EBE508AC-BD1A-6C49-B234-35A0FCF0FCEA}" type="slidenum"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7389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A19DC78-85B5-D541-B43A-BA6293504EC5}" type="datetimeFigureOut">
              <a:t>26/6/24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4516" y="6356351"/>
            <a:ext cx="2220767" cy="12757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1181947" cy="365125"/>
          </a:xfrm>
          <a:prstGeom prst="rect">
            <a:avLst/>
          </a:prstGeom>
        </p:spPr>
        <p:txBody>
          <a:bodyPr/>
          <a:lstStyle/>
          <a:p>
            <a:fld id="{EBE508AC-BD1A-6C49-B234-35A0FCF0FCEA}" type="slidenum"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7488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A19DC78-85B5-D541-B43A-BA6293504EC5}" type="datetimeFigureOut">
              <a:t>26/6/24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4516" y="6356351"/>
            <a:ext cx="2220767" cy="12757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1181947" cy="365125"/>
          </a:xfrm>
          <a:prstGeom prst="rect">
            <a:avLst/>
          </a:prstGeom>
        </p:spPr>
        <p:txBody>
          <a:bodyPr/>
          <a:lstStyle/>
          <a:p>
            <a:fld id="{EBE508AC-BD1A-6C49-B234-35A0FCF0FCEA}" type="slidenum"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29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481329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481329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4FFEC-E0FF-6348-81AF-7686C60E8B0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23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2A19DC78-85B5-D541-B43A-BA6293504EC5}" type="datetimeFigureOut">
              <a:t>26/6/24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4516" y="6356351"/>
            <a:ext cx="2220767" cy="12757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1181947" cy="365125"/>
          </a:xfrm>
          <a:prstGeom prst="rect">
            <a:avLst/>
          </a:prstGeom>
        </p:spPr>
        <p:txBody>
          <a:bodyPr/>
          <a:lstStyle/>
          <a:p>
            <a:fld id="{EBE508AC-BD1A-6C49-B234-35A0FCF0FCEA}" type="slidenum"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20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3050"/>
            <a:ext cx="10969943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5410200"/>
            <a:ext cx="5385514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1756" y="5410200"/>
            <a:ext cx="5387630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441" y="1444295"/>
            <a:ext cx="5385514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1444295"/>
            <a:ext cx="5387630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34E3C-C231-A548-806B-D7C6583C16A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7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C8DD3-488D-5249-B5E2-9ACC9A56138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7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F1B58-6CD7-6448-BD65-F03E13B47EC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1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4876800"/>
            <a:ext cx="9973103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1265" y="5355102"/>
            <a:ext cx="529807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8882" y="274320"/>
            <a:ext cx="9970459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B5EDB-868B-2543-AF91-E543F7BD525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7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evron 8"/>
          <p:cNvSpPr>
            <a:spLocks noChangeArrowheads="1"/>
          </p:cNvSpPr>
          <p:nvPr/>
        </p:nvSpPr>
        <p:spPr bwMode="auto">
          <a:xfrm>
            <a:off x="11549063" y="4987925"/>
            <a:ext cx="244475" cy="228600"/>
          </a:xfrm>
          <a:prstGeom prst="chevron">
            <a:avLst>
              <a:gd name="adj" fmla="val 50145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hangingPunct="1">
              <a:buFont typeface="Times New Roman" pitchFamily="16" charset="0"/>
              <a:buNone/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Chevron 9"/>
          <p:cNvSpPr>
            <a:spLocks noChangeArrowheads="1"/>
          </p:cNvSpPr>
          <p:nvPr/>
        </p:nvSpPr>
        <p:spPr bwMode="auto">
          <a:xfrm>
            <a:off x="11301413" y="4987925"/>
            <a:ext cx="242887" cy="228600"/>
          </a:xfrm>
          <a:prstGeom prst="chevron">
            <a:avLst>
              <a:gd name="adj" fmla="val 49819"/>
            </a:avLst>
          </a:prstGeom>
          <a:gradFill rotWithShape="1">
            <a:gsLst>
              <a:gs pos="0">
                <a:srgbClr val="1389A6"/>
              </a:gs>
              <a:gs pos="72000">
                <a:srgbClr val="50B8DA"/>
              </a:gs>
              <a:gs pos="100000">
                <a:srgbClr val="7FC4DD"/>
              </a:gs>
            </a:gsLst>
            <a:lin ang="16200000"/>
          </a:gradFill>
          <a:ln w="3175" cap="rnd">
            <a:solidFill>
              <a:srgbClr val="1E768C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999"/>
              </a:srgbClr>
            </a:outerShdw>
          </a:effectLst>
        </p:spPr>
        <p:txBody>
          <a:bodyPr anchor="ctr"/>
          <a:lstStyle/>
          <a:p>
            <a:pPr hangingPunct="1">
              <a:buFont typeface="Times New Roman" pitchFamily="16" charset="0"/>
              <a:buNone/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246" y="5443402"/>
            <a:ext cx="9547913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721" y="189968"/>
            <a:ext cx="11579384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0" y="4865122"/>
            <a:ext cx="10764439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48182-F326-E340-9014-1DD817726A0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2638028" y="260648"/>
            <a:ext cx="7920880" cy="107099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696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7788" y="6408738"/>
            <a:ext cx="255905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buFont typeface="Times New Roman" pitchFamily="16" charset="0"/>
              <a:buNone/>
              <a:defRPr kumimoji="0" sz="1000" smtClean="0">
                <a:solidFill>
                  <a:schemeClr val="tx1"/>
                </a:solidFill>
                <a:ea typeface="SimSun" charset="-122"/>
                <a:cs typeface="+mn-cs"/>
              </a:defRPr>
            </a:lvl1pPr>
            <a:extLst/>
          </a:lstStyle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8825" y="6408738"/>
            <a:ext cx="3133725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buFont typeface="Times New Roman" pitchFamily="16" charset="0"/>
              <a:buNone/>
              <a:defRPr kumimoji="0" sz="1000">
                <a:solidFill>
                  <a:schemeClr val="tx1"/>
                </a:solidFill>
                <a:ea typeface="SimSun" charset="-122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6838" y="6408738"/>
            <a:ext cx="48736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hangingPunct="1">
              <a:defRPr sz="1000"/>
            </a:lvl1pPr>
          </a:lstStyle>
          <a:p>
            <a:fld id="{F7CE9810-4155-CA4E-8FB6-23EE0289CBED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17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305876"/>
            <a:ext cx="2592289" cy="8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4892" y="-27384"/>
            <a:ext cx="1512168" cy="1585337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3574132" y="5846764"/>
            <a:ext cx="8280920" cy="750588"/>
            <a:chOff x="909836" y="5846763"/>
            <a:chExt cx="8856984" cy="750588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909836" y="5846763"/>
              <a:ext cx="7419976" cy="750588"/>
              <a:chOff x="5251449" y="5846763"/>
              <a:chExt cx="6528987" cy="750588"/>
            </a:xfrm>
          </p:grpSpPr>
          <p:pic>
            <p:nvPicPr>
              <p:cNvPr id="24" name="Content Placeholder 1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0436" y="6016625"/>
                <a:ext cx="127000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0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8875" y="5981700"/>
                <a:ext cx="1511300" cy="604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1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1449" y="5908674"/>
                <a:ext cx="1674259" cy="688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2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1675" y="5846763"/>
                <a:ext cx="1560513" cy="739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22" descr="Nuevo Logo FiHM_2017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549" y="6021288"/>
              <a:ext cx="1243271" cy="43204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5" r:id="rId2"/>
    <p:sldLayoutId id="2147483700" r:id="rId3"/>
    <p:sldLayoutId id="2147483701" r:id="rId4"/>
    <p:sldLayoutId id="2147483702" r:id="rId5"/>
    <p:sldLayoutId id="2147483703" r:id="rId6"/>
    <p:sldLayoutId id="2147483696" r:id="rId7"/>
    <p:sldLayoutId id="2147483704" r:id="rId8"/>
    <p:sldLayoutId id="2147483705" r:id="rId9"/>
    <p:sldLayoutId id="2147483697" r:id="rId10"/>
    <p:sldLayoutId id="2147483698" r:id="rId11"/>
    <p:sldLayoutId id="2147483706" r:id="rId12"/>
    <p:sldLayoutId id="2147483707" r:id="rId13"/>
    <p:sldLayoutId id="2147483736" r:id="rId14"/>
    <p:sldLayoutId id="2147483737" r:id="rId15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2638028" y="260648"/>
            <a:ext cx="7920880" cy="1070992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696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6838" y="6408738"/>
            <a:ext cx="48736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hangingPunct="1">
              <a:defRPr sz="1000"/>
            </a:lvl1pPr>
          </a:lstStyle>
          <a:p>
            <a:fld id="{F7CE9810-4155-CA4E-8FB6-23EE0289CBED}" type="slidenum">
              <a:rPr lang="en-US"/>
              <a:pPr/>
              <a:t>‹Nº›</a:t>
            </a:fld>
            <a:endParaRPr lang="en-US"/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305876"/>
            <a:ext cx="2592289" cy="8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4892" y="-27384"/>
            <a:ext cx="1512168" cy="15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9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0"/>
        </a:defRPr>
      </a:lvl9pPr>
      <a:extLst/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0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CIVIQ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de-DE" dirty="0"/>
          </a:p>
        </p:txBody>
      </p:sp>
      <p:sp>
        <p:nvSpPr>
          <p:cNvPr id="8" name="Textplatzhalter 4"/>
          <p:cNvSpPr txBox="1">
            <a:spLocks/>
          </p:cNvSpPr>
          <p:nvPr userDrawn="1"/>
        </p:nvSpPr>
        <p:spPr>
          <a:xfrm>
            <a:off x="498633" y="6343796"/>
            <a:ext cx="9735355" cy="3619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50"/>
              </a:spcBef>
              <a:buNone/>
            </a:pP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</a:t>
            </a:r>
            <a:r>
              <a:rPr lang="de-DE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Union’s Horizon 2020 research and innovation programme</a:t>
            </a:r>
            <a:r>
              <a:rPr lang="de-DE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grant agreement No 820466</a:t>
            </a:r>
            <a:endParaRPr lang="de-DE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2" y="274638"/>
            <a:ext cx="1089376" cy="6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4.jpeg"/><Relationship Id="rId5" Type="http://schemas.openxmlformats.org/officeDocument/2006/relationships/image" Target="../media/image64.png"/><Relationship Id="rId4" Type="http://schemas.openxmlformats.org/officeDocument/2006/relationships/image" Target="../media/image62.em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907.00174" TargetMode="Externa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1.12791v2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tiff"/><Relationship Id="rId4" Type="http://schemas.openxmlformats.org/officeDocument/2006/relationships/image" Target="../media/image10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7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861_531E6C29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4.png"/><Relationship Id="rId4" Type="http://schemas.openxmlformats.org/officeDocument/2006/relationships/image" Target="../media/image62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4.png"/><Relationship Id="rId4" Type="http://schemas.openxmlformats.org/officeDocument/2006/relationships/image" Target="../media/image62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4.png"/><Relationship Id="rId4" Type="http://schemas.openxmlformats.org/officeDocument/2006/relationships/image" Target="../media/image62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4.png"/><Relationship Id="rId4" Type="http://schemas.openxmlformats.org/officeDocument/2006/relationships/image" Target="../media/image62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4.png"/><Relationship Id="rId4" Type="http://schemas.openxmlformats.org/officeDocument/2006/relationships/image" Target="../media/image6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197868" y="1383566"/>
            <a:ext cx="9937104" cy="175740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4352" rIns="0" bIns="0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s-ES" sz="4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j-ea"/>
              </a:rPr>
              <a:t>Quantum Key </a:t>
            </a:r>
            <a:r>
              <a:rPr lang="es-ES" sz="44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j-ea"/>
              </a:rPr>
              <a:t>Distribution</a:t>
            </a:r>
            <a:r>
              <a:rPr lang="es-ES" sz="4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j-ea"/>
              </a:rPr>
              <a:t> in 6G Networks – </a:t>
            </a:r>
            <a:r>
              <a:rPr lang="es-ES" sz="44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j-ea"/>
              </a:rPr>
              <a:t>Part</a:t>
            </a:r>
            <a:r>
              <a:rPr lang="es-ES" sz="44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j-ea"/>
              </a:rPr>
              <a:t> I</a:t>
            </a:r>
          </a:p>
        </p:txBody>
      </p:sp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8628176" y="5319319"/>
            <a:ext cx="2664766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04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r>
              <a:rPr lang="en-US" sz="2000" dirty="0">
                <a:solidFill>
                  <a:srgbClr val="000000"/>
                </a:solidFill>
              </a:rPr>
              <a:t>Laura Ortiz</a:t>
            </a:r>
          </a:p>
          <a:p>
            <a:pPr eaLnBrk="1"/>
            <a:r>
              <a:rPr lang="en-US" sz="2000" dirty="0" err="1">
                <a:solidFill>
                  <a:srgbClr val="000000"/>
                </a:solidFill>
              </a:rPr>
              <a:t>laura.ortiz@upm.es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911475"/>
            <a:ext cx="920750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911475"/>
            <a:ext cx="920750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1125860" y="3450284"/>
            <a:ext cx="9937104" cy="674815"/>
          </a:xfrm>
          <a:prstGeom prst="rect">
            <a:avLst/>
          </a:prstGeom>
          <a:blipFill dpi="0" rotWithShape="0">
            <a:blip r:embed="rId4">
              <a:alphaModFix amt="50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9695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/>
            <a:r>
              <a:rPr lang="es-ES" sz="2800" dirty="0" err="1">
                <a:solidFill>
                  <a:srgbClr val="000000"/>
                </a:solidFill>
              </a:rPr>
              <a:t>First</a:t>
            </a:r>
            <a:r>
              <a:rPr lang="es-ES" sz="2800" dirty="0">
                <a:solidFill>
                  <a:srgbClr val="000000"/>
                </a:solidFill>
              </a:rPr>
              <a:t> Summer </a:t>
            </a:r>
            <a:r>
              <a:rPr lang="es-ES" sz="2800" dirty="0" err="1">
                <a:solidFill>
                  <a:srgbClr val="000000"/>
                </a:solidFill>
              </a:rPr>
              <a:t>School</a:t>
            </a:r>
            <a:r>
              <a:rPr lang="es-ES" sz="2800" dirty="0">
                <a:solidFill>
                  <a:srgbClr val="000000"/>
                </a:solidFill>
              </a:rPr>
              <a:t> </a:t>
            </a:r>
            <a:r>
              <a:rPr lang="es-ES" sz="2800" dirty="0" err="1">
                <a:solidFill>
                  <a:srgbClr val="000000"/>
                </a:solidFill>
              </a:rPr>
              <a:t>on</a:t>
            </a:r>
            <a:r>
              <a:rPr lang="es-ES" sz="2800" dirty="0">
                <a:solidFill>
                  <a:srgbClr val="000000"/>
                </a:solidFill>
              </a:rPr>
              <a:t> Security and </a:t>
            </a:r>
            <a:r>
              <a:rPr lang="es-ES" sz="2800" dirty="0" err="1">
                <a:solidFill>
                  <a:srgbClr val="000000"/>
                </a:solidFill>
              </a:rPr>
              <a:t>Privacy</a:t>
            </a:r>
            <a:r>
              <a:rPr lang="es-ES" sz="2800" dirty="0">
                <a:solidFill>
                  <a:srgbClr val="000000"/>
                </a:solidFill>
              </a:rPr>
              <a:t> in 6G Networks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8818" y="4489225"/>
            <a:ext cx="3671198" cy="442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Madrid, Jun. 27</a:t>
            </a:r>
            <a:r>
              <a:rPr lang="en-US" sz="2400" b="1" baseline="30000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th</a:t>
            </a:r>
            <a:r>
              <a:rPr lang="en-US" sz="24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2024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892" y="-27384"/>
            <a:ext cx="1512168" cy="158533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8154F92-9A5B-647B-6EDB-A8D478884B84}"/>
              </a:ext>
            </a:extLst>
          </p:cNvPr>
          <p:cNvSpPr/>
          <p:nvPr/>
        </p:nvSpPr>
        <p:spPr>
          <a:xfrm>
            <a:off x="3574132" y="5957662"/>
            <a:ext cx="8352928" cy="674815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AD3187FA-DD56-41D5-8D88-CFDAC470E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176" y="4644504"/>
            <a:ext cx="2664766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04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r>
              <a:rPr lang="en-US" sz="2000" dirty="0">
                <a:solidFill>
                  <a:srgbClr val="000000"/>
                </a:solidFill>
              </a:rPr>
              <a:t>Javier Faba</a:t>
            </a:r>
          </a:p>
          <a:p>
            <a:pPr eaLnBrk="1"/>
            <a:r>
              <a:rPr lang="en-US" sz="2000" dirty="0" err="1">
                <a:solidFill>
                  <a:srgbClr val="000000"/>
                </a:solidFill>
              </a:rPr>
              <a:t>javier.faba@upm.es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4FC9142-2F87-EB12-BBF1-EBA753F39B78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BCDD4E-0481-D34C-BAAF-A1CF1BCC34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wrap="square" lIns="90000" tIns="45000" rIns="90000" bIns="45000">
            <a:noAutofit/>
          </a:bodyPr>
          <a:lstStyle/>
          <a:p>
            <a:pPr algn="ctr"/>
            <a:r>
              <a:rPr lang="es-ES" sz="3200" dirty="0"/>
              <a:t>Quantum </a:t>
            </a:r>
            <a:r>
              <a:rPr lang="es-ES" sz="3200" dirty="0" err="1"/>
              <a:t>Information</a:t>
            </a:r>
            <a:r>
              <a:rPr lang="es-ES" sz="3200" dirty="0"/>
              <a:t> </a:t>
            </a:r>
            <a:r>
              <a:rPr lang="es-ES" sz="3200" dirty="0">
                <a:solidFill>
                  <a:srgbClr val="333333"/>
                </a:solidFill>
              </a:rPr>
              <a:t>… </a:t>
            </a:r>
            <a:r>
              <a:rPr lang="es-ES" sz="3200" dirty="0" err="1">
                <a:solidFill>
                  <a:srgbClr val="333333"/>
                </a:solidFill>
              </a:rPr>
              <a:t>good</a:t>
            </a:r>
            <a:r>
              <a:rPr lang="es-ES" sz="3200" dirty="0">
                <a:solidFill>
                  <a:srgbClr val="333333"/>
                </a:solidFill>
              </a:rPr>
              <a:t> </a:t>
            </a:r>
            <a:r>
              <a:rPr lang="es-ES" sz="3200" dirty="0" err="1">
                <a:solidFill>
                  <a:srgbClr val="333333"/>
                </a:solidFill>
              </a:rPr>
              <a:t>for</a:t>
            </a:r>
            <a:r>
              <a:rPr lang="es-ES" sz="3200" dirty="0">
                <a:solidFill>
                  <a:srgbClr val="333333"/>
                </a:solidFill>
              </a:rPr>
              <a:t>?</a:t>
            </a:r>
            <a:br>
              <a:rPr lang="es-ES" sz="3200" dirty="0">
                <a:solidFill>
                  <a:srgbClr val="333333"/>
                </a:solidFill>
              </a:rPr>
            </a:br>
            <a:endParaRPr lang="es-E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4C411-BF90-8C46-81A4-74DF72785E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9796" y="1269195"/>
            <a:ext cx="11278080" cy="5514330"/>
          </a:xfrm>
        </p:spPr>
        <p:txBody>
          <a:bodyPr>
            <a:spAutoFit/>
          </a:bodyPr>
          <a:lstStyle/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sz="2400" dirty="0">
                <a:solidFill>
                  <a:srgbClr val="333333"/>
                </a:solidFill>
              </a:rPr>
              <a:t>… </a:t>
            </a:r>
            <a:r>
              <a:rPr lang="es-ES" sz="2400" dirty="0" err="1">
                <a:solidFill>
                  <a:srgbClr val="333333"/>
                </a:solidFill>
              </a:rPr>
              <a:t>from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the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nice</a:t>
            </a:r>
            <a:r>
              <a:rPr lang="es-ES" sz="2400" dirty="0">
                <a:solidFill>
                  <a:srgbClr val="333333"/>
                </a:solidFill>
              </a:rPr>
              <a:t> (and fundamental!) </a:t>
            </a:r>
            <a:r>
              <a:rPr lang="es-ES" sz="2400" dirty="0" err="1">
                <a:solidFill>
                  <a:srgbClr val="333333"/>
                </a:solidFill>
              </a:rPr>
              <a:t>discussions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between</a:t>
            </a:r>
            <a:r>
              <a:rPr lang="es-ES" sz="2400" dirty="0">
                <a:solidFill>
                  <a:srgbClr val="333333"/>
                </a:solidFill>
              </a:rPr>
              <a:t> Einstein and Bohr…  to alter </a:t>
            </a:r>
            <a:r>
              <a:rPr lang="es-ES" sz="2400" dirty="0" err="1">
                <a:solidFill>
                  <a:srgbClr val="333333"/>
                </a:solidFill>
              </a:rPr>
              <a:t>significant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parts</a:t>
            </a:r>
            <a:r>
              <a:rPr lang="es-ES" sz="2400" dirty="0">
                <a:solidFill>
                  <a:srgbClr val="333333"/>
                </a:solidFill>
              </a:rPr>
              <a:t> of </a:t>
            </a:r>
            <a:r>
              <a:rPr lang="es-ES" sz="2400" dirty="0" err="1">
                <a:solidFill>
                  <a:srgbClr val="333333"/>
                </a:solidFill>
              </a:rPr>
              <a:t>our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technology</a:t>
            </a:r>
            <a:r>
              <a:rPr lang="es-ES" sz="2400" dirty="0">
                <a:solidFill>
                  <a:srgbClr val="333333"/>
                </a:solidFill>
              </a:rPr>
              <a:t>:</a:t>
            </a:r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sz="2400" b="1" dirty="0">
                <a:solidFill>
                  <a:srgbClr val="333333"/>
                </a:solidFill>
              </a:rPr>
              <a:t>Quantum </a:t>
            </a:r>
            <a:r>
              <a:rPr lang="es-ES" sz="2400" b="1" dirty="0" err="1">
                <a:solidFill>
                  <a:srgbClr val="333333"/>
                </a:solidFill>
              </a:rPr>
              <a:t>computing</a:t>
            </a:r>
            <a:r>
              <a:rPr lang="es-ES" sz="2400" dirty="0">
                <a:solidFill>
                  <a:srgbClr val="333333"/>
                </a:solidFill>
              </a:rPr>
              <a:t>.</a:t>
            </a:r>
          </a:p>
          <a:p>
            <a:pPr marL="529908" lvl="1">
              <a:buSzPct val="45000"/>
              <a:buFont typeface="StarSymbol"/>
              <a:buChar char="●"/>
            </a:pPr>
            <a:r>
              <a:rPr lang="es-ES" sz="2000" dirty="0">
                <a:solidFill>
                  <a:srgbClr val="333333"/>
                </a:solidFill>
              </a:rPr>
              <a:t>More </a:t>
            </a:r>
            <a:r>
              <a:rPr lang="es-ES" sz="2000" dirty="0" err="1">
                <a:solidFill>
                  <a:srgbClr val="333333"/>
                </a:solidFill>
              </a:rPr>
              <a:t>powerful</a:t>
            </a:r>
            <a:r>
              <a:rPr lang="es-ES" sz="2000" dirty="0">
                <a:solidFill>
                  <a:srgbClr val="333333"/>
                </a:solidFill>
              </a:rPr>
              <a:t> tan </a:t>
            </a:r>
            <a:r>
              <a:rPr lang="es-ES" sz="2000" dirty="0" err="1">
                <a:solidFill>
                  <a:srgbClr val="333333"/>
                </a:solidFill>
              </a:rPr>
              <a:t>classical</a:t>
            </a:r>
            <a:r>
              <a:rPr lang="es-ES" sz="2000" dirty="0">
                <a:solidFill>
                  <a:srgbClr val="333333"/>
                </a:solidFill>
              </a:rPr>
              <a:t> (</a:t>
            </a:r>
            <a:r>
              <a:rPr lang="es-ES" sz="2000" dirty="0" err="1">
                <a:solidFill>
                  <a:srgbClr val="333333"/>
                </a:solidFill>
              </a:rPr>
              <a:t>Only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rigorously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demonstrated</a:t>
            </a:r>
            <a:r>
              <a:rPr lang="es-ES" sz="2000" dirty="0">
                <a:solidFill>
                  <a:srgbClr val="333333"/>
                </a:solidFill>
              </a:rPr>
              <a:t> in 2018 “</a:t>
            </a:r>
            <a:r>
              <a:rPr lang="es-ES" sz="2000" dirty="0" err="1">
                <a:solidFill>
                  <a:srgbClr val="333333"/>
                </a:solidFill>
              </a:rPr>
              <a:t>Forrelation</a:t>
            </a:r>
            <a:r>
              <a:rPr lang="es-ES" sz="2000" dirty="0">
                <a:solidFill>
                  <a:srgbClr val="333333"/>
                </a:solidFill>
              </a:rPr>
              <a:t>” </a:t>
            </a:r>
            <a:r>
              <a:rPr lang="es-ES" sz="2000" dirty="0" err="1">
                <a:solidFill>
                  <a:srgbClr val="333333"/>
                </a:solidFill>
              </a:rPr>
              <a:t>problem</a:t>
            </a:r>
            <a:r>
              <a:rPr lang="es-ES" sz="2000" dirty="0">
                <a:solidFill>
                  <a:srgbClr val="333333"/>
                </a:solidFill>
              </a:rPr>
              <a:t>)</a:t>
            </a:r>
          </a:p>
          <a:p>
            <a:pPr marL="529908" lvl="1">
              <a:buSzPct val="45000"/>
              <a:buFont typeface="StarSymbol"/>
              <a:buChar char="●"/>
            </a:pPr>
            <a:r>
              <a:rPr lang="es-ES" sz="2000" dirty="0" err="1">
                <a:solidFill>
                  <a:srgbClr val="333333"/>
                </a:solidFill>
              </a:rPr>
              <a:t>Optimization</a:t>
            </a:r>
            <a:r>
              <a:rPr lang="es-ES" sz="2000" dirty="0">
                <a:solidFill>
                  <a:srgbClr val="333333"/>
                </a:solidFill>
              </a:rPr>
              <a:t>, </a:t>
            </a:r>
            <a:r>
              <a:rPr lang="es-ES" sz="2000" dirty="0" err="1">
                <a:solidFill>
                  <a:srgbClr val="333333"/>
                </a:solidFill>
              </a:rPr>
              <a:t>search</a:t>
            </a:r>
            <a:r>
              <a:rPr lang="es-ES" sz="2000" dirty="0">
                <a:solidFill>
                  <a:srgbClr val="333333"/>
                </a:solidFill>
              </a:rPr>
              <a:t>, quantum </a:t>
            </a:r>
            <a:r>
              <a:rPr lang="es-ES" sz="2000" dirty="0" err="1">
                <a:solidFill>
                  <a:srgbClr val="333333"/>
                </a:solidFill>
              </a:rPr>
              <a:t>chemistry</a:t>
            </a:r>
            <a:r>
              <a:rPr lang="es-ES" sz="2000" dirty="0">
                <a:solidFill>
                  <a:srgbClr val="333333"/>
                </a:solidFill>
              </a:rPr>
              <a:t>, </a:t>
            </a:r>
            <a:r>
              <a:rPr lang="es-ES" sz="2000" dirty="0" err="1">
                <a:solidFill>
                  <a:srgbClr val="333333"/>
                </a:solidFill>
              </a:rPr>
              <a:t>pharmacology</a:t>
            </a:r>
            <a:r>
              <a:rPr lang="es-ES" sz="2000" dirty="0">
                <a:solidFill>
                  <a:srgbClr val="333333"/>
                </a:solidFill>
              </a:rPr>
              <a:t>…</a:t>
            </a:r>
          </a:p>
          <a:p>
            <a:pPr marL="529908" lvl="1">
              <a:buSzPct val="45000"/>
              <a:buFont typeface="StarSymbol"/>
              <a:buChar char="●"/>
            </a:pPr>
            <a:r>
              <a:rPr lang="es-ES" sz="2000" dirty="0" err="1">
                <a:solidFill>
                  <a:srgbClr val="333333"/>
                </a:solidFill>
              </a:rPr>
              <a:t>Cryptanalysis</a:t>
            </a:r>
            <a:r>
              <a:rPr lang="es-ES" sz="2000" dirty="0">
                <a:solidFill>
                  <a:srgbClr val="333333"/>
                </a:solidFill>
              </a:rPr>
              <a:t> (Shor: RSA and ECC </a:t>
            </a:r>
            <a:r>
              <a:rPr lang="es-ES" sz="2000" dirty="0" err="1">
                <a:solidFill>
                  <a:srgbClr val="333333"/>
                </a:solidFill>
              </a:rPr>
              <a:t>broken</a:t>
            </a:r>
            <a:r>
              <a:rPr lang="es-ES" sz="2000" dirty="0">
                <a:solidFill>
                  <a:srgbClr val="333333"/>
                </a:solidFill>
              </a:rPr>
              <a:t>)</a:t>
            </a:r>
          </a:p>
          <a:p>
            <a:pPr marL="274320">
              <a:buSzPct val="45000"/>
              <a:buFont typeface="StarSymbol"/>
              <a:buChar char="●"/>
            </a:pPr>
            <a:r>
              <a:rPr lang="es-ES" sz="2400" b="1" dirty="0">
                <a:solidFill>
                  <a:srgbClr val="333333"/>
                </a:solidFill>
              </a:rPr>
              <a:t>Quantum </a:t>
            </a:r>
            <a:r>
              <a:rPr lang="es-ES" sz="2400" b="1" dirty="0" err="1">
                <a:solidFill>
                  <a:srgbClr val="333333"/>
                </a:solidFill>
              </a:rPr>
              <a:t>Communications</a:t>
            </a:r>
            <a:r>
              <a:rPr lang="es-ES" sz="2400" dirty="0">
                <a:solidFill>
                  <a:srgbClr val="333333"/>
                </a:solidFill>
              </a:rPr>
              <a:t>.</a:t>
            </a:r>
          </a:p>
          <a:p>
            <a:pPr marL="529908" lvl="1">
              <a:buSzPct val="45000"/>
              <a:buFont typeface="StarSymbol"/>
              <a:buChar char="●"/>
            </a:pPr>
            <a:r>
              <a:rPr lang="es-ES" sz="2000" dirty="0">
                <a:solidFill>
                  <a:srgbClr val="333333"/>
                </a:solidFill>
              </a:rPr>
              <a:t>Quantum </a:t>
            </a:r>
            <a:r>
              <a:rPr lang="es-ES" sz="2000" dirty="0" err="1">
                <a:solidFill>
                  <a:srgbClr val="333333"/>
                </a:solidFill>
              </a:rPr>
              <a:t>teleportation</a:t>
            </a:r>
            <a:r>
              <a:rPr lang="es-ES" sz="2000" dirty="0">
                <a:solidFill>
                  <a:srgbClr val="333333"/>
                </a:solidFill>
              </a:rPr>
              <a:t>: </a:t>
            </a:r>
            <a:r>
              <a:rPr lang="es-ES" sz="2000" dirty="0" err="1">
                <a:solidFill>
                  <a:srgbClr val="333333"/>
                </a:solidFill>
              </a:rPr>
              <a:t>unlimited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distance</a:t>
            </a:r>
            <a:r>
              <a:rPr lang="es-ES" sz="2000" dirty="0">
                <a:solidFill>
                  <a:srgbClr val="333333"/>
                </a:solidFill>
              </a:rPr>
              <a:t> Quantum </a:t>
            </a:r>
            <a:r>
              <a:rPr lang="es-ES" sz="2000" dirty="0" err="1">
                <a:solidFill>
                  <a:srgbClr val="333333"/>
                </a:solidFill>
              </a:rPr>
              <a:t>communications</a:t>
            </a:r>
            <a:r>
              <a:rPr lang="es-ES" sz="2000" dirty="0">
                <a:solidFill>
                  <a:srgbClr val="333333"/>
                </a:solidFill>
              </a:rPr>
              <a:t> (quantum </a:t>
            </a:r>
            <a:r>
              <a:rPr lang="es-ES" sz="2000" dirty="0" err="1">
                <a:solidFill>
                  <a:srgbClr val="333333"/>
                </a:solidFill>
              </a:rPr>
              <a:t>repeaters</a:t>
            </a:r>
            <a:r>
              <a:rPr lang="es-ES" sz="2000" dirty="0">
                <a:solidFill>
                  <a:srgbClr val="333333"/>
                </a:solidFill>
              </a:rPr>
              <a:t>).</a:t>
            </a:r>
          </a:p>
          <a:p>
            <a:pPr marL="529908" lvl="1">
              <a:buSzPct val="45000"/>
              <a:buFont typeface="StarSymbol"/>
              <a:buChar char="●"/>
            </a:pPr>
            <a:r>
              <a:rPr lang="es-ES" sz="2000" dirty="0">
                <a:solidFill>
                  <a:srgbClr val="333333"/>
                </a:solidFill>
              </a:rPr>
              <a:t>Quantum </a:t>
            </a:r>
            <a:r>
              <a:rPr lang="es-ES" sz="2000" dirty="0" err="1">
                <a:solidFill>
                  <a:srgbClr val="333333"/>
                </a:solidFill>
              </a:rPr>
              <a:t>Cryptography</a:t>
            </a:r>
            <a:r>
              <a:rPr lang="es-ES" sz="2000" dirty="0">
                <a:solidFill>
                  <a:srgbClr val="333333"/>
                </a:solidFill>
              </a:rPr>
              <a:t>: </a:t>
            </a:r>
            <a:r>
              <a:rPr lang="es-ES" sz="2000" dirty="0" err="1">
                <a:solidFill>
                  <a:srgbClr val="333333"/>
                </a:solidFill>
              </a:rPr>
              <a:t>Information-theoretic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security</a:t>
            </a:r>
            <a:r>
              <a:rPr lang="es-ES" sz="2000" dirty="0">
                <a:solidFill>
                  <a:srgbClr val="333333"/>
                </a:solidFill>
              </a:rPr>
              <a:t> (</a:t>
            </a:r>
            <a:r>
              <a:rPr lang="es-ES" sz="2000" dirty="0" err="1">
                <a:solidFill>
                  <a:srgbClr val="333333"/>
                </a:solidFill>
              </a:rPr>
              <a:t>this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is</a:t>
            </a:r>
            <a:r>
              <a:rPr lang="es-ES" sz="2000" dirty="0">
                <a:solidFill>
                  <a:srgbClr val="333333"/>
                </a:solidFill>
              </a:rPr>
              <a:t>, non-</a:t>
            </a:r>
            <a:r>
              <a:rPr lang="es-ES" sz="2000" dirty="0" err="1">
                <a:solidFill>
                  <a:srgbClr val="333333"/>
                </a:solidFill>
              </a:rPr>
              <a:t>computational</a:t>
            </a:r>
            <a:r>
              <a:rPr lang="es-ES" sz="2000" dirty="0">
                <a:solidFill>
                  <a:srgbClr val="333333"/>
                </a:solidFill>
              </a:rPr>
              <a:t>, </a:t>
            </a:r>
            <a:r>
              <a:rPr lang="es-ES" sz="2000" dirty="0" err="1">
                <a:solidFill>
                  <a:srgbClr val="333333"/>
                </a:solidFill>
              </a:rPr>
              <a:t>or</a:t>
            </a:r>
            <a:r>
              <a:rPr lang="es-ES" sz="2000" dirty="0">
                <a:solidFill>
                  <a:srgbClr val="333333"/>
                </a:solidFill>
              </a:rPr>
              <a:t> “absolute” </a:t>
            </a:r>
            <a:r>
              <a:rPr lang="es-ES" sz="2000" dirty="0" err="1">
                <a:solidFill>
                  <a:srgbClr val="333333"/>
                </a:solidFill>
              </a:rPr>
              <a:t>security</a:t>
            </a:r>
            <a:r>
              <a:rPr lang="es-ES" sz="2000" dirty="0">
                <a:solidFill>
                  <a:srgbClr val="333333"/>
                </a:solidFill>
              </a:rPr>
              <a:t>) – Quantum Key </a:t>
            </a:r>
            <a:r>
              <a:rPr lang="es-ES" sz="2000" dirty="0" err="1">
                <a:solidFill>
                  <a:srgbClr val="333333"/>
                </a:solidFill>
              </a:rPr>
              <a:t>Distribution</a:t>
            </a:r>
            <a:r>
              <a:rPr lang="es-ES" sz="2000" dirty="0">
                <a:solidFill>
                  <a:srgbClr val="333333"/>
                </a:solidFill>
              </a:rPr>
              <a:t>. </a:t>
            </a:r>
            <a:r>
              <a:rPr lang="es-ES" sz="2000" dirty="0" err="1">
                <a:solidFill>
                  <a:srgbClr val="333333"/>
                </a:solidFill>
              </a:rPr>
              <a:t>Also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other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primitives</a:t>
            </a:r>
            <a:r>
              <a:rPr lang="es-ES" sz="2000" dirty="0">
                <a:solidFill>
                  <a:srgbClr val="333333"/>
                </a:solidFill>
              </a:rPr>
              <a:t>.</a:t>
            </a:r>
            <a:endParaRPr lang="es-ES" sz="2000" b="1" dirty="0">
              <a:solidFill>
                <a:srgbClr val="333333"/>
              </a:solidFill>
            </a:endParaRPr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sz="2400" b="1" dirty="0" err="1">
                <a:solidFill>
                  <a:srgbClr val="333333"/>
                </a:solidFill>
              </a:rPr>
              <a:t>Precision</a:t>
            </a:r>
            <a:r>
              <a:rPr lang="es-ES" sz="2400" b="1" dirty="0">
                <a:solidFill>
                  <a:srgbClr val="333333"/>
                </a:solidFill>
              </a:rPr>
              <a:t> </a:t>
            </a:r>
            <a:r>
              <a:rPr lang="es-ES" sz="2400" b="1" dirty="0" err="1">
                <a:solidFill>
                  <a:srgbClr val="333333"/>
                </a:solidFill>
              </a:rPr>
              <a:t>measurements</a:t>
            </a:r>
            <a:r>
              <a:rPr lang="es-ES" sz="2400" b="1" dirty="0">
                <a:solidFill>
                  <a:srgbClr val="333333"/>
                </a:solidFill>
              </a:rPr>
              <a:t> </a:t>
            </a:r>
          </a:p>
          <a:p>
            <a:pPr marL="529908" lvl="1">
              <a:buSzPct val="45000"/>
              <a:buFont typeface="StarSymbol"/>
              <a:buChar char="●"/>
            </a:pPr>
            <a:r>
              <a:rPr lang="es-ES" sz="2000" dirty="0" err="1">
                <a:solidFill>
                  <a:srgbClr val="333333"/>
                </a:solidFill>
              </a:rPr>
              <a:t>The</a:t>
            </a:r>
            <a:r>
              <a:rPr lang="es-ES" sz="2000" dirty="0">
                <a:solidFill>
                  <a:srgbClr val="333333"/>
                </a:solidFill>
              </a:rPr>
              <a:t> International </a:t>
            </a:r>
            <a:r>
              <a:rPr lang="es-ES" sz="2000" dirty="0" err="1">
                <a:solidFill>
                  <a:srgbClr val="333333"/>
                </a:solidFill>
              </a:rPr>
              <a:t>System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is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based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now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on</a:t>
            </a:r>
            <a:r>
              <a:rPr lang="es-ES" sz="2000" dirty="0">
                <a:solidFill>
                  <a:srgbClr val="333333"/>
                </a:solidFill>
              </a:rPr>
              <a:t> quantum.</a:t>
            </a:r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sz="2400" dirty="0">
                <a:solidFill>
                  <a:srgbClr val="333333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709930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4E2AF4D2-E387-4840-9881-E8AF12BC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6" y="1042952"/>
            <a:ext cx="3646465" cy="33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1" name="Text Box 3">
            <a:extLst>
              <a:ext uri="{FF2B5EF4-FFF2-40B4-BE49-F238E27FC236}">
                <a16:creationId xmlns:a16="http://schemas.microsoft.com/office/drawing/2014/main" id="{630D112C-1FD1-0D44-8018-36201AA02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74" y="946495"/>
            <a:ext cx="3929155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Limited reach, point to point.</a:t>
            </a:r>
          </a:p>
          <a:p>
            <a:pPr>
              <a:buSzPct val="45000"/>
            </a:pPr>
            <a:r>
              <a:rPr lang="en-US" altLang="es-ES" sz="1814" dirty="0"/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A4041-223B-574D-8036-D90CC19E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44" y="1566885"/>
            <a:ext cx="2672921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Line 2">
            <a:extLst>
              <a:ext uri="{FF2B5EF4-FFF2-40B4-BE49-F238E27FC236}">
                <a16:creationId xmlns:a16="http://schemas.microsoft.com/office/drawing/2014/main" id="{C687ABB3-0B06-7D49-9573-33F75485CA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2126" y="3287866"/>
            <a:ext cx="1440" cy="21026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ABD45819-C20B-7D4E-818F-6983D4774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298" y="3299386"/>
            <a:ext cx="1440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65B62313-8A28-944E-98DD-853EEFAC9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404" y="3594623"/>
            <a:ext cx="3346911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600" dirty="0" err="1"/>
              <a:t>Δλ</a:t>
            </a:r>
            <a:r>
              <a:rPr lang="en-US" altLang="es-ES" sz="1600" dirty="0"/>
              <a:t> = 0.2~0.8 nm (DWDM)</a:t>
            </a:r>
          </a:p>
          <a:p>
            <a:r>
              <a:rPr lang="en-US" altLang="es-ES" sz="1600" dirty="0" err="1"/>
              <a:t>Δλ</a:t>
            </a:r>
            <a:r>
              <a:rPr lang="en-US" altLang="es-ES" sz="1600" dirty="0"/>
              <a:t> = 3~20 nm (CWDM)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4CB37FC2-97B0-8E48-B6FA-60C8821F5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770" y="3571576"/>
            <a:ext cx="414764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BFA32B2-F2EA-A54A-983D-FC66A96E2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308" y="1587047"/>
            <a:ext cx="2253836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Comm. laser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B171870-70FD-4848-8DE5-B79DB1AD5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628" y="2276872"/>
            <a:ext cx="21011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photon</a:t>
            </a:r>
          </a:p>
          <a:p>
            <a:r>
              <a:rPr lang="en-US" altLang="es-ES" sz="1600" dirty="0"/>
              <a:t>(not to scale)</a:t>
            </a: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220E54B0-716E-0240-A804-0F32525ED3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98105" y="2734847"/>
            <a:ext cx="210262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64850E25-5301-0744-9673-BA0AFCE41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4162" y="1945644"/>
            <a:ext cx="1036909" cy="41476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D81DAAD-565E-8F41-9BDB-030FD982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0356" y="1134837"/>
            <a:ext cx="3198372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extremely weak signals.</a:t>
            </a:r>
          </a:p>
          <a:p>
            <a:pPr>
              <a:buSzPct val="45000"/>
            </a:pPr>
            <a:endParaRPr lang="en-US" altLang="es-ES" sz="1814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68354-C3BF-274D-8FF0-2285DB67A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998" y="4472442"/>
            <a:ext cx="4598406" cy="2041481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B73D2CB-A399-FD4E-A477-3CD56C88E6A6}"/>
              </a:ext>
            </a:extLst>
          </p:cNvPr>
          <p:cNvSpPr/>
          <p:nvPr/>
        </p:nvSpPr>
        <p:spPr bwMode="auto">
          <a:xfrm>
            <a:off x="2718486" y="5949280"/>
            <a:ext cx="49428" cy="160638"/>
          </a:xfrm>
          <a:custGeom>
            <a:avLst/>
            <a:gdLst>
              <a:gd name="connsiteX0" fmla="*/ 0 w 49428"/>
              <a:gd name="connsiteY0" fmla="*/ 123568 h 160638"/>
              <a:gd name="connsiteX1" fmla="*/ 24714 w 49428"/>
              <a:gd name="connsiteY1" fmla="*/ 0 h 160638"/>
              <a:gd name="connsiteX2" fmla="*/ 24714 w 49428"/>
              <a:gd name="connsiteY2" fmla="*/ 0 h 160638"/>
              <a:gd name="connsiteX3" fmla="*/ 49428 w 49428"/>
              <a:gd name="connsiteY3" fmla="*/ 160638 h 160638"/>
              <a:gd name="connsiteX4" fmla="*/ 49428 w 49428"/>
              <a:gd name="connsiteY4" fmla="*/ 160638 h 1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8" h="160638">
                <a:moveTo>
                  <a:pt x="0" y="123568"/>
                </a:moveTo>
                <a:lnTo>
                  <a:pt x="24714" y="0"/>
                </a:lnTo>
                <a:lnTo>
                  <a:pt x="24714" y="0"/>
                </a:lnTo>
                <a:lnTo>
                  <a:pt x="49428" y="160638"/>
                </a:lnTo>
                <a:lnTo>
                  <a:pt x="49428" y="160638"/>
                </a:ln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B218AE54-0985-D646-90AF-29982346F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980" y="4293096"/>
            <a:ext cx="3456384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>
                <a:solidFill>
                  <a:srgbClr val="2300DC"/>
                </a:solidFill>
              </a:rPr>
              <a:t>Noise in the </a:t>
            </a:r>
            <a:r>
              <a:rPr lang="en-US" altLang="es-ES" sz="2177" dirty="0" err="1">
                <a:solidFill>
                  <a:srgbClr val="2300DC"/>
                </a:solidFill>
              </a:rPr>
              <a:t>fibre</a:t>
            </a:r>
            <a:r>
              <a:rPr lang="en-US" altLang="es-ES" sz="2177" dirty="0">
                <a:solidFill>
                  <a:srgbClr val="2300DC"/>
                </a:solidFill>
              </a:rPr>
              <a:t>: Raman</a:t>
            </a: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49C3B20E-FB23-B44E-8E80-337CA2E3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11" y="6309320"/>
            <a:ext cx="3404969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1400" dirty="0">
                <a:solidFill>
                  <a:schemeClr val="tx1"/>
                </a:solidFill>
              </a:rPr>
              <a:t>Raman backscattering of a signal at 1549 nm [</a:t>
            </a:r>
            <a:r>
              <a:rPr lang="es-ES" sz="1400" dirty="0">
                <a:solidFill>
                  <a:schemeClr val="tx1"/>
                </a:solidFill>
              </a:rPr>
              <a:t> DOI: 10.1063/1.1842862]</a:t>
            </a:r>
          </a:p>
          <a:p>
            <a:pPr>
              <a:buSzPct val="45000"/>
            </a:pPr>
            <a:endParaRPr lang="en-US" altLang="es-ES" sz="2177" dirty="0">
              <a:solidFill>
                <a:srgbClr val="2300DC"/>
              </a:solidFill>
            </a:endParaRP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A27CDE5E-7525-D047-99C5-C322425C9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844" y="5445224"/>
            <a:ext cx="1701352" cy="56690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C1794136-359B-0342-BA5F-297A6A145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0" y="5164215"/>
            <a:ext cx="1325912" cy="4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 </a:t>
            </a:r>
          </a:p>
          <a:p>
            <a:r>
              <a:rPr lang="en-US" altLang="es-ES" sz="2177" dirty="0"/>
              <a:t>Photon</a:t>
            </a:r>
          </a:p>
          <a:p>
            <a:r>
              <a:rPr lang="en-US" altLang="es-ES" sz="1600" dirty="0"/>
              <a:t>(approx. scale)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B095D-C6F5-BD4F-94B5-7C0A9533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100</a:t>
            </a:fld>
            <a:endParaRPr lang="en-US" altLang="es-E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36477D-2A58-3740-B419-8DF046B984F5}"/>
              </a:ext>
            </a:extLst>
          </p:cNvPr>
          <p:cNvCxnSpPr>
            <a:cxnSpLocks/>
          </p:cNvCxnSpPr>
          <p:nvPr/>
        </p:nvCxnSpPr>
        <p:spPr bwMode="auto">
          <a:xfrm>
            <a:off x="2205980" y="5164215"/>
            <a:ext cx="165618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8D0D84-2BBB-3A44-9B5D-932F7ABE3EA2}"/>
              </a:ext>
            </a:extLst>
          </p:cNvPr>
          <p:cNvSpPr txBox="1"/>
          <p:nvPr/>
        </p:nvSpPr>
        <p:spPr>
          <a:xfrm>
            <a:off x="2638028" y="4869160"/>
            <a:ext cx="95410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150 </a:t>
            </a:r>
            <a:r>
              <a:rPr lang="es-ES" dirty="0" err="1">
                <a:solidFill>
                  <a:srgbClr val="FF0000"/>
                </a:solidFill>
              </a:rPr>
              <a:t>nm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4D355D4C-3CA0-2D4C-BE0B-2DC35E2B4ED7}"/>
              </a:ext>
            </a:extLst>
          </p:cNvPr>
          <p:cNvSpPr txBox="1">
            <a:spLocks/>
          </p:cNvSpPr>
          <p:nvPr/>
        </p:nvSpPr>
        <p:spPr bwMode="auto">
          <a:xfrm>
            <a:off x="1863964" y="170981"/>
            <a:ext cx="8561014" cy="11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600" dirty="0"/>
              <a:t>Quantum </a:t>
            </a:r>
            <a:r>
              <a:rPr lang="es-ES" sz="3600" dirty="0" err="1"/>
              <a:t>communications</a:t>
            </a:r>
            <a:r>
              <a:rPr lang="es-ES" sz="3600" dirty="0"/>
              <a:t> and </a:t>
            </a:r>
            <a:r>
              <a:rPr lang="es-ES" sz="3600" dirty="0" err="1"/>
              <a:t>networks</a:t>
            </a:r>
            <a:r>
              <a:rPr lang="es-ES" sz="3600" dirty="0"/>
              <a:t>, </a:t>
            </a:r>
            <a:r>
              <a:rPr lang="es-ES" sz="3600" dirty="0" err="1"/>
              <a:t>why</a:t>
            </a:r>
            <a:r>
              <a:rPr lang="es-ES" sz="3600" dirty="0"/>
              <a:t> </a:t>
            </a:r>
            <a:r>
              <a:rPr lang="es-ES" sz="3600" dirty="0" err="1"/>
              <a:t>is</a:t>
            </a:r>
            <a:r>
              <a:rPr lang="es-ES" sz="3600" dirty="0"/>
              <a:t> </a:t>
            </a:r>
            <a:r>
              <a:rPr lang="es-ES" sz="3600" dirty="0" err="1"/>
              <a:t>it</a:t>
            </a:r>
            <a:r>
              <a:rPr lang="es-ES" sz="3600" dirty="0"/>
              <a:t> </a:t>
            </a:r>
            <a:r>
              <a:rPr lang="es-ES" sz="3600" dirty="0" err="1"/>
              <a:t>difficult</a:t>
            </a:r>
            <a:r>
              <a:rPr lang="es-ES" sz="3600" dirty="0"/>
              <a:t>?</a:t>
            </a:r>
            <a:endParaRPr lang="fi-FI" sz="3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090BC7-E2E6-0B41-8D7D-37DB6148FD6C}"/>
              </a:ext>
            </a:extLst>
          </p:cNvPr>
          <p:cNvSpPr txBox="1"/>
          <p:nvPr/>
        </p:nvSpPr>
        <p:spPr>
          <a:xfrm>
            <a:off x="8790803" y="6109918"/>
            <a:ext cx="1170513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R. </a:t>
            </a:r>
            <a:r>
              <a:rPr lang="es-ES" sz="1400" dirty="0" err="1"/>
              <a:t>Doisneau</a:t>
            </a:r>
            <a:endParaRPr lang="es-E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9DAC9-3F68-6745-8281-629E7D8CF66B}"/>
              </a:ext>
            </a:extLst>
          </p:cNvPr>
          <p:cNvSpPr txBox="1"/>
          <p:nvPr/>
        </p:nvSpPr>
        <p:spPr>
          <a:xfrm>
            <a:off x="285664" y="5013176"/>
            <a:ext cx="8466711" cy="14661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FF0000"/>
                </a:solidFill>
              </a:rPr>
              <a:t>Ad-hoc </a:t>
            </a:r>
            <a:r>
              <a:rPr lang="es-ES" sz="3200" dirty="0" err="1">
                <a:solidFill>
                  <a:srgbClr val="FF0000"/>
                </a:solidFill>
              </a:rPr>
              <a:t>network</a:t>
            </a:r>
            <a:r>
              <a:rPr lang="es-ES" sz="3200" dirty="0">
                <a:solidFill>
                  <a:srgbClr val="FF0000"/>
                </a:solidFill>
              </a:rPr>
              <a:t>: </a:t>
            </a:r>
            <a:r>
              <a:rPr lang="es-ES" sz="3200" dirty="0" err="1">
                <a:solidFill>
                  <a:srgbClr val="FF0000"/>
                </a:solidFill>
              </a:rPr>
              <a:t>Large</a:t>
            </a:r>
            <a:r>
              <a:rPr lang="es-ES" sz="3200" dirty="0">
                <a:solidFill>
                  <a:srgbClr val="FF0000"/>
                </a:solidFill>
              </a:rPr>
              <a:t> Up-</a:t>
            </a:r>
            <a:r>
              <a:rPr lang="es-ES" sz="3200" dirty="0" err="1">
                <a:solidFill>
                  <a:srgbClr val="FF0000"/>
                </a:solidFill>
              </a:rPr>
              <a:t>front</a:t>
            </a:r>
            <a:r>
              <a:rPr lang="es-ES" sz="3200" dirty="0">
                <a:solidFill>
                  <a:srgbClr val="FF0000"/>
                </a:solidFill>
              </a:rPr>
              <a:t> </a:t>
            </a:r>
            <a:r>
              <a:rPr lang="es-ES" sz="3200" dirty="0" err="1">
                <a:solidFill>
                  <a:srgbClr val="FF0000"/>
                </a:solidFill>
              </a:rPr>
              <a:t>costs</a:t>
            </a:r>
            <a:endParaRPr lang="es-ES" sz="32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3200" dirty="0" err="1">
                <a:solidFill>
                  <a:srgbClr val="FF0000"/>
                </a:solidFill>
              </a:rPr>
              <a:t>Limited</a:t>
            </a:r>
            <a:r>
              <a:rPr lang="es-ES" sz="3200" dirty="0">
                <a:solidFill>
                  <a:srgbClr val="FF0000"/>
                </a:solidFill>
              </a:rPr>
              <a:t> </a:t>
            </a:r>
            <a:r>
              <a:rPr lang="es-ES" sz="3200" dirty="0" err="1">
                <a:solidFill>
                  <a:srgbClr val="FF0000"/>
                </a:solidFill>
              </a:rPr>
              <a:t>range</a:t>
            </a:r>
            <a:r>
              <a:rPr lang="es-ES" sz="3200" dirty="0">
                <a:solidFill>
                  <a:srgbClr val="FF0000"/>
                </a:solidFill>
              </a:rPr>
              <a:t>: Security </a:t>
            </a:r>
            <a:r>
              <a:rPr lang="es-ES" sz="3200" dirty="0" err="1">
                <a:solidFill>
                  <a:srgbClr val="FF0000"/>
                </a:solidFill>
              </a:rPr>
              <a:t>model</a:t>
            </a:r>
            <a:r>
              <a:rPr lang="es-ES" sz="3200" dirty="0">
                <a:solidFill>
                  <a:srgbClr val="FF0000"/>
                </a:solidFill>
              </a:rPr>
              <a:t> </a:t>
            </a:r>
            <a:r>
              <a:rPr lang="es-ES" sz="3200" dirty="0" err="1">
                <a:solidFill>
                  <a:srgbClr val="FF0000"/>
                </a:solidFill>
              </a:rPr>
              <a:t>requires</a:t>
            </a:r>
            <a:r>
              <a:rPr lang="es-ES" sz="3200" dirty="0">
                <a:solidFill>
                  <a:srgbClr val="FF0000"/>
                </a:solidFill>
              </a:rPr>
              <a:t> </a:t>
            </a:r>
            <a:r>
              <a:rPr lang="es-ES" sz="3200" dirty="0" err="1">
                <a:solidFill>
                  <a:srgbClr val="FF0000"/>
                </a:solidFill>
              </a:rPr>
              <a:t>trusted</a:t>
            </a:r>
            <a:r>
              <a:rPr lang="es-ES" sz="3200" dirty="0">
                <a:solidFill>
                  <a:srgbClr val="FF0000"/>
                </a:solidFill>
              </a:rPr>
              <a:t> </a:t>
            </a:r>
            <a:r>
              <a:rPr lang="es-ES" sz="3200" dirty="0" err="1">
                <a:solidFill>
                  <a:srgbClr val="FF0000"/>
                </a:solidFill>
              </a:rPr>
              <a:t>nodes</a:t>
            </a:r>
            <a:endParaRPr lang="es-ES" sz="3200" dirty="0">
              <a:solidFill>
                <a:srgbClr val="FF0000"/>
              </a:solidFill>
            </a:endParaRPr>
          </a:p>
        </p:txBody>
      </p:sp>
      <p:pic>
        <p:nvPicPr>
          <p:cNvPr id="31" name="Picture 12">
            <a:extLst>
              <a:ext uri="{FF2B5EF4-FFF2-40B4-BE49-F238E27FC236}">
                <a16:creationId xmlns:a16="http://schemas.microsoft.com/office/drawing/2014/main" id="{E219023A-2AA9-EB46-9527-3FC62385B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686" y="1650642"/>
            <a:ext cx="3225843" cy="445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Text Box 7">
            <a:extLst>
              <a:ext uri="{FF2B5EF4-FFF2-40B4-BE49-F238E27FC236}">
                <a16:creationId xmlns:a16="http://schemas.microsoft.com/office/drawing/2014/main" id="{E0580D21-C330-9F43-AC1E-CC93BE14D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1822" y="1900255"/>
            <a:ext cx="1754261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It is a delicate </a:t>
            </a:r>
          </a:p>
          <a:p>
            <a:r>
              <a:rPr lang="en-US" altLang="es-ES" sz="2177" dirty="0"/>
              <a:t>technology</a:t>
            </a:r>
            <a:r>
              <a:rPr lang="es-ES" altLang="es-ES" sz="2177" dirty="0"/>
              <a:t>.</a:t>
            </a:r>
            <a:endParaRPr lang="en-US" altLang="es-ES" sz="2177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175463-5E41-0F40-9840-E3A641C57D94}"/>
              </a:ext>
            </a:extLst>
          </p:cNvPr>
          <p:cNvSpPr txBox="1"/>
          <p:nvPr/>
        </p:nvSpPr>
        <p:spPr>
          <a:xfrm rot="19994857">
            <a:off x="2689046" y="1543996"/>
            <a:ext cx="5894148" cy="2153282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800" dirty="0" err="1"/>
              <a:t>Does</a:t>
            </a:r>
            <a:r>
              <a:rPr lang="es-ES" sz="4800" dirty="0"/>
              <a:t> </a:t>
            </a:r>
            <a:r>
              <a:rPr lang="es-ES" sz="4800" dirty="0" err="1"/>
              <a:t>not</a:t>
            </a:r>
            <a:r>
              <a:rPr lang="es-ES" sz="4800" dirty="0"/>
              <a:t> </a:t>
            </a:r>
            <a:r>
              <a:rPr lang="es-ES" sz="4800" dirty="0" err="1"/>
              <a:t>play</a:t>
            </a:r>
            <a:r>
              <a:rPr lang="es-ES" sz="4800" dirty="0"/>
              <a:t> </a:t>
            </a:r>
            <a:r>
              <a:rPr lang="es-ES" sz="4800" dirty="0" err="1"/>
              <a:t>well</a:t>
            </a:r>
            <a:r>
              <a:rPr lang="es-ES" sz="4800" dirty="0"/>
              <a:t> </a:t>
            </a:r>
            <a:r>
              <a:rPr lang="es-ES" sz="4800" dirty="0" err="1"/>
              <a:t>with</a:t>
            </a:r>
            <a:r>
              <a:rPr lang="es-ES" sz="4800" dirty="0"/>
              <a:t> (</a:t>
            </a:r>
            <a:r>
              <a:rPr lang="es-ES" sz="4800" dirty="0" err="1"/>
              <a:t>classical</a:t>
            </a:r>
            <a:r>
              <a:rPr lang="es-ES" sz="4800" dirty="0"/>
              <a:t>) </a:t>
            </a:r>
            <a:r>
              <a:rPr lang="es-ES" sz="4800" dirty="0" err="1"/>
              <a:t>networks</a:t>
            </a:r>
            <a:r>
              <a:rPr lang="es-E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658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93D5-CFFA-414B-AD95-EAD41E508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932" y="306209"/>
            <a:ext cx="8959850" cy="1004887"/>
          </a:xfrm>
        </p:spPr>
        <p:txBody>
          <a:bodyPr/>
          <a:lstStyle/>
          <a:p>
            <a:pPr algn="ctr"/>
            <a:r>
              <a:rPr lang="es-ES" altLang="es-ES" sz="4800" dirty="0" err="1"/>
              <a:t>What</a:t>
            </a:r>
            <a:r>
              <a:rPr lang="es-ES" altLang="es-ES" sz="4800" dirty="0"/>
              <a:t> to do? </a:t>
            </a:r>
            <a:r>
              <a:rPr lang="es-ES" altLang="es-ES" sz="4800" dirty="0" err="1"/>
              <a:t>Solutions</a:t>
            </a:r>
            <a:r>
              <a:rPr lang="es-ES" altLang="es-ES" sz="4800" dirty="0"/>
              <a:t> </a:t>
            </a: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7FAD9F-A87A-1E45-88C8-136865B26B6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58E74EE-8B02-7148-8197-5A8FCBF342B3}" type="slidenum">
              <a:rPr lang="en-US" altLang="es-ES" smtClean="0"/>
              <a:pPr/>
              <a:t>101</a:t>
            </a:fld>
            <a:endParaRPr lang="en-US" altLang="es-E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CEA5DEB-7039-7B49-9CAB-DB8D2C7C9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828" y="1844824"/>
            <a:ext cx="11132678" cy="358998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altLang="es-ES" sz="2800" b="1" dirty="0" err="1"/>
              <a:t>The</a:t>
            </a:r>
            <a:r>
              <a:rPr lang="es-ES" altLang="es-ES" sz="2800" b="1" dirty="0"/>
              <a:t> </a:t>
            </a:r>
            <a:r>
              <a:rPr lang="es-ES" altLang="es-ES" sz="2800" b="1" dirty="0" err="1"/>
              <a:t>traditional</a:t>
            </a:r>
            <a:r>
              <a:rPr lang="es-ES" altLang="es-ES" sz="2800" b="1" dirty="0"/>
              <a:t> </a:t>
            </a:r>
            <a:r>
              <a:rPr lang="es-ES" altLang="es-ES" sz="2800" b="1" dirty="0" err="1"/>
              <a:t>view</a:t>
            </a:r>
            <a:r>
              <a:rPr lang="es-ES" altLang="es-ES" sz="2800" b="1" dirty="0"/>
              <a:t> of QKD </a:t>
            </a:r>
            <a:r>
              <a:rPr lang="es-ES" altLang="es-ES" sz="2800" b="1" dirty="0" err="1"/>
              <a:t>networks</a:t>
            </a:r>
            <a:endParaRPr lang="es-ES" altLang="es-E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altLang="es-ES" sz="2800" b="1" dirty="0"/>
              <a:t>Non-</a:t>
            </a:r>
            <a:r>
              <a:rPr lang="es-ES" altLang="es-ES" sz="2800" b="1" dirty="0" err="1"/>
              <a:t>Integrative</a:t>
            </a:r>
            <a:r>
              <a:rPr lang="es-ES" altLang="es-ES" sz="2800" dirty="0"/>
              <a:t> </a:t>
            </a:r>
            <a:r>
              <a:rPr lang="es-ES" altLang="es-ES" sz="2800" dirty="0" err="1"/>
              <a:t>view</a:t>
            </a:r>
            <a:r>
              <a:rPr lang="es-ES" altLang="es-ES" sz="2800" dirty="0"/>
              <a:t>: Extreme “ad hoc” </a:t>
            </a:r>
            <a:r>
              <a:rPr lang="en-US" sz="2800" b="1" dirty="0"/>
              <a:t>A network just for quantum</a:t>
            </a:r>
            <a:r>
              <a:rPr lang="en-US" sz="2800" dirty="0"/>
              <a:t>.</a:t>
            </a:r>
            <a:endParaRPr lang="es-ES" altLang="es-E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Fully integrated quantum/classical </a:t>
            </a:r>
            <a:r>
              <a:rPr lang="en-US" sz="2800" dirty="0"/>
              <a:t>network: The SDN paradigm.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B2245C7-4747-D4F7-7484-F919127D68DE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57119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AE51F-860D-5840-8416-DA0B9FBB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102</a:t>
            </a:fld>
            <a:endParaRPr lang="en-US" alt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ADED5-EC5E-5745-8469-FA4B6754BC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6060" y="23018"/>
            <a:ext cx="8959850" cy="1004888"/>
          </a:xfrm>
        </p:spPr>
        <p:txBody>
          <a:bodyPr>
            <a:normAutofit/>
          </a:bodyPr>
          <a:lstStyle/>
          <a:p>
            <a:r>
              <a:rPr lang="es-ES" sz="3200" b="1" dirty="0" err="1"/>
              <a:t>The</a:t>
            </a:r>
            <a:r>
              <a:rPr lang="es-ES" sz="3200" b="1" dirty="0"/>
              <a:t> </a:t>
            </a:r>
            <a:r>
              <a:rPr lang="es-ES" sz="3200" b="1" dirty="0" err="1"/>
              <a:t>traditional</a:t>
            </a:r>
            <a:r>
              <a:rPr lang="es-ES" sz="3200" b="1" dirty="0"/>
              <a:t> </a:t>
            </a:r>
            <a:r>
              <a:rPr lang="es-ES" sz="3200" b="1" dirty="0" err="1"/>
              <a:t>view</a:t>
            </a:r>
            <a:r>
              <a:rPr lang="es-ES" sz="3200" b="1" dirty="0"/>
              <a:t> of QKD </a:t>
            </a:r>
            <a:r>
              <a:rPr lang="es-ES" sz="3200" b="1" dirty="0" err="1"/>
              <a:t>networks</a:t>
            </a:r>
            <a:endParaRPr lang="es-E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02D7E-5272-964E-BF6D-299B94857D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47050" y="1181100"/>
            <a:ext cx="4041775" cy="4572000"/>
          </a:xfrm>
        </p:spPr>
        <p:txBody>
          <a:bodyPr/>
          <a:lstStyle/>
          <a:p>
            <a:r>
              <a:rPr lang="es-ES" dirty="0"/>
              <a:t>				</a:t>
            </a:r>
            <a:r>
              <a:rPr lang="es-ES" dirty="0" err="1"/>
              <a:t>Layer</a:t>
            </a:r>
            <a:r>
              <a:rPr lang="es-ES" dirty="0"/>
              <a:t> Role:</a:t>
            </a:r>
          </a:p>
          <a:p>
            <a:r>
              <a:rPr lang="es-ES" dirty="0"/>
              <a:t>”</a:t>
            </a:r>
            <a:r>
              <a:rPr lang="es-ES" dirty="0" err="1"/>
              <a:t>Services</a:t>
            </a:r>
            <a:r>
              <a:rPr lang="es-ES" dirty="0"/>
              <a:t>” </a:t>
            </a:r>
            <a:r>
              <a:rPr lang="es-ES" dirty="0" err="1"/>
              <a:t>feed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keys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endParaRPr lang="es-ES" dirty="0"/>
          </a:p>
          <a:p>
            <a:endParaRPr lang="es-ES" dirty="0"/>
          </a:p>
          <a:p>
            <a:r>
              <a:rPr lang="es-ES" dirty="0"/>
              <a:t>“Key </a:t>
            </a:r>
            <a:r>
              <a:rPr lang="es-ES" dirty="0" err="1"/>
              <a:t>storages</a:t>
            </a:r>
            <a:r>
              <a:rPr lang="es-ES" dirty="0"/>
              <a:t>” </a:t>
            </a:r>
            <a:r>
              <a:rPr lang="es-ES" dirty="0" err="1"/>
              <a:t>that</a:t>
            </a:r>
            <a:r>
              <a:rPr lang="es-ES" dirty="0"/>
              <a:t> are </a:t>
            </a:r>
            <a:r>
              <a:rPr lang="es-ES" dirty="0" err="1"/>
              <a:t>filled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the</a:t>
            </a:r>
            <a:endParaRPr lang="es-ES" dirty="0"/>
          </a:p>
          <a:p>
            <a:endParaRPr lang="es-ES" dirty="0"/>
          </a:p>
          <a:p>
            <a:r>
              <a:rPr lang="es-ES" dirty="0"/>
              <a:t>”QKD </a:t>
            </a:r>
            <a:r>
              <a:rPr lang="es-ES" dirty="0" err="1"/>
              <a:t>connections</a:t>
            </a:r>
            <a:r>
              <a:rPr lang="es-ES" dirty="0"/>
              <a:t>”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quantum links are.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4726C-A0CA-BB45-9559-996B31D1C6C5}"/>
              </a:ext>
            </a:extLst>
          </p:cNvPr>
          <p:cNvSpPr txBox="1"/>
          <p:nvPr/>
        </p:nvSpPr>
        <p:spPr>
          <a:xfrm>
            <a:off x="981844" y="6387757"/>
            <a:ext cx="788786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Source</a:t>
            </a:r>
            <a:r>
              <a:rPr lang="es-ES" dirty="0"/>
              <a:t>: Oliver </a:t>
            </a:r>
            <a:r>
              <a:rPr lang="es-ES" dirty="0" err="1"/>
              <a:t>Maurhardt</a:t>
            </a:r>
            <a:r>
              <a:rPr lang="es-ES" dirty="0"/>
              <a:t> SECOQC - </a:t>
            </a:r>
            <a:r>
              <a:rPr lang="es-ES" dirty="0" err="1"/>
              <a:t>Austrian</a:t>
            </a:r>
            <a:r>
              <a:rPr lang="es-ES" dirty="0"/>
              <a:t> </a:t>
            </a:r>
            <a:r>
              <a:rPr lang="es-ES" dirty="0" err="1"/>
              <a:t>Institute</a:t>
            </a:r>
            <a:r>
              <a:rPr lang="es-ES" dirty="0"/>
              <a:t> of </a:t>
            </a:r>
            <a:r>
              <a:rPr lang="es-ES" dirty="0" err="1"/>
              <a:t>Technology</a:t>
            </a:r>
            <a:r>
              <a:rPr lang="es-ES" dirty="0"/>
              <a:t> (2008)</a:t>
            </a:r>
          </a:p>
        </p:txBody>
      </p:sp>
      <p:pic>
        <p:nvPicPr>
          <p:cNvPr id="7" name="Grafik 162">
            <a:extLst>
              <a:ext uri="{FF2B5EF4-FFF2-40B4-BE49-F238E27FC236}">
                <a16:creationId xmlns:a16="http://schemas.microsoft.com/office/drawing/2014/main" id="{624564B8-6410-6B40-950A-0BEBD2F9066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1046597"/>
            <a:ext cx="6984776" cy="51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858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AE51F-860D-5840-8416-DA0B9FBB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103</a:t>
            </a:fld>
            <a:endParaRPr lang="en-US" alt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ADED5-EC5E-5745-8469-FA4B6754BC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5860" y="152292"/>
            <a:ext cx="9937750" cy="1004888"/>
          </a:xfrm>
        </p:spPr>
        <p:txBody>
          <a:bodyPr>
            <a:noAutofit/>
          </a:bodyPr>
          <a:lstStyle/>
          <a:p>
            <a:pPr algn="ctr"/>
            <a:r>
              <a:rPr lang="es-ES" sz="2800" dirty="0" err="1"/>
              <a:t>This</a:t>
            </a:r>
            <a:r>
              <a:rPr lang="es-ES" sz="2800" dirty="0"/>
              <a:t>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an</a:t>
            </a:r>
            <a:r>
              <a:rPr lang="es-ES" sz="2800" dirty="0"/>
              <a:t> “ad hoc” </a:t>
            </a:r>
            <a:r>
              <a:rPr lang="es-ES" sz="2800" dirty="0" err="1"/>
              <a:t>parallel</a:t>
            </a:r>
            <a:r>
              <a:rPr lang="es-ES" sz="2800" dirty="0"/>
              <a:t> </a:t>
            </a:r>
            <a:r>
              <a:rPr lang="es-ES" sz="2800" dirty="0" err="1"/>
              <a:t>network</a:t>
            </a:r>
            <a:br>
              <a:rPr lang="es-ES" sz="2800" dirty="0"/>
            </a:br>
            <a:r>
              <a:rPr lang="es-ES" sz="2800" dirty="0"/>
              <a:t> </a:t>
            </a:r>
            <a:r>
              <a:rPr lang="es-ES" sz="2800" dirty="0" err="1"/>
              <a:t>for</a:t>
            </a:r>
            <a:r>
              <a:rPr lang="es-ES" sz="2800" dirty="0"/>
              <a:t> QKD</a:t>
            </a:r>
            <a:r>
              <a:rPr lang="es-ES" sz="32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02D7E-5272-964E-BF6D-299B94857D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4623" y="1355725"/>
            <a:ext cx="7488237" cy="52355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err="1"/>
              <a:t>Dedicated</a:t>
            </a:r>
            <a:r>
              <a:rPr lang="es-ES" sz="2400" dirty="0"/>
              <a:t> </a:t>
            </a:r>
            <a:r>
              <a:rPr lang="es-ES" sz="2400" dirty="0" err="1"/>
              <a:t>dark</a:t>
            </a:r>
            <a:r>
              <a:rPr lang="es-ES" sz="2400" dirty="0"/>
              <a:t> </a:t>
            </a:r>
            <a:r>
              <a:rPr lang="es-ES" sz="2400" dirty="0" err="1"/>
              <a:t>fiber</a:t>
            </a:r>
            <a:r>
              <a:rPr lang="es-ES" sz="2400" dirty="0"/>
              <a:t> </a:t>
            </a:r>
            <a:r>
              <a:rPr lang="es-ES" sz="2400" dirty="0" err="1"/>
              <a:t>or</a:t>
            </a:r>
            <a:r>
              <a:rPr lang="es-ES" sz="2400" dirty="0"/>
              <a:t> fine-</a:t>
            </a:r>
            <a:r>
              <a:rPr lang="es-ES" sz="2400" dirty="0" err="1"/>
              <a:t>tuned</a:t>
            </a:r>
            <a:r>
              <a:rPr lang="es-ES" sz="2400" dirty="0"/>
              <a:t> </a:t>
            </a:r>
            <a:r>
              <a:rPr lang="es-ES" sz="2400" dirty="0" err="1"/>
              <a:t>connections</a:t>
            </a:r>
            <a:r>
              <a:rPr lang="es-ES" sz="24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err="1"/>
              <a:t>It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b="1" dirty="0" err="1"/>
              <a:t>not</a:t>
            </a:r>
            <a:r>
              <a:rPr lang="es-ES" sz="2400" b="1" dirty="0"/>
              <a:t> </a:t>
            </a:r>
            <a:r>
              <a:rPr lang="es-ES" sz="2400" b="1" dirty="0" err="1"/>
              <a:t>integrated</a:t>
            </a:r>
            <a:r>
              <a:rPr lang="es-ES" sz="2400" b="1" dirty="0"/>
              <a:t> </a:t>
            </a: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existing</a:t>
            </a:r>
            <a:r>
              <a:rPr lang="es-ES" sz="2400" dirty="0"/>
              <a:t> </a:t>
            </a:r>
            <a:r>
              <a:rPr lang="es-ES" sz="2400" dirty="0" err="1"/>
              <a:t>telco</a:t>
            </a:r>
            <a:r>
              <a:rPr lang="es-ES" sz="2400" dirty="0"/>
              <a:t> </a:t>
            </a:r>
            <a:r>
              <a:rPr lang="es-ES" sz="2400" dirty="0" err="1"/>
              <a:t>networks</a:t>
            </a:r>
            <a:r>
              <a:rPr lang="es-ES" sz="2400" dirty="0"/>
              <a:t>.</a:t>
            </a:r>
          </a:p>
          <a:p>
            <a:pPr marL="0" indent="0"/>
            <a:r>
              <a:rPr lang="es-ES" sz="2400" b="1" dirty="0" err="1">
                <a:solidFill>
                  <a:srgbClr val="0432FF"/>
                </a:solidFill>
              </a:rPr>
              <a:t>The</a:t>
            </a:r>
            <a:r>
              <a:rPr lang="es-ES" sz="2400" b="1" dirty="0">
                <a:solidFill>
                  <a:srgbClr val="0432FF"/>
                </a:solidFill>
              </a:rPr>
              <a:t> </a:t>
            </a:r>
            <a:r>
              <a:rPr lang="es-ES" sz="2400" b="1" dirty="0" err="1">
                <a:solidFill>
                  <a:srgbClr val="0432FF"/>
                </a:solidFill>
              </a:rPr>
              <a:t>bad</a:t>
            </a:r>
            <a:r>
              <a:rPr lang="es-ES" sz="2400" b="1" dirty="0">
                <a:solidFill>
                  <a:srgbClr val="0432FF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b="1" dirty="0" err="1"/>
              <a:t>Difficult</a:t>
            </a:r>
            <a:r>
              <a:rPr lang="es-ES" sz="2400" b="1" dirty="0"/>
              <a:t> to </a:t>
            </a:r>
            <a:r>
              <a:rPr lang="es-ES" sz="2400" b="1" dirty="0" err="1"/>
              <a:t>deploy</a:t>
            </a:r>
            <a:r>
              <a:rPr lang="es-ES" sz="2400" b="1" dirty="0"/>
              <a:t> </a:t>
            </a:r>
            <a:r>
              <a:rPr lang="es-ES" sz="2400" dirty="0"/>
              <a:t>and </a:t>
            </a:r>
            <a:r>
              <a:rPr lang="es-ES" sz="2400" b="1" dirty="0"/>
              <a:t>non-incremental.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" sz="2000" dirty="0" err="1"/>
              <a:t>Static</a:t>
            </a:r>
            <a:endParaRPr lang="es-E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err="1"/>
              <a:t>Very</a:t>
            </a:r>
            <a:r>
              <a:rPr lang="es-ES" sz="2400" dirty="0"/>
              <a:t> </a:t>
            </a:r>
            <a:r>
              <a:rPr lang="es-ES" sz="2400" b="1" dirty="0" err="1"/>
              <a:t>high</a:t>
            </a:r>
            <a:r>
              <a:rPr lang="es-ES" sz="2400" b="1" dirty="0"/>
              <a:t> up-</a:t>
            </a:r>
            <a:r>
              <a:rPr lang="es-ES" sz="2400" b="1" dirty="0" err="1"/>
              <a:t>front</a:t>
            </a:r>
            <a:r>
              <a:rPr lang="es-ES" sz="2400" b="1" dirty="0"/>
              <a:t> </a:t>
            </a:r>
            <a:r>
              <a:rPr lang="es-ES" sz="2400" b="1" dirty="0" err="1"/>
              <a:t>costs</a:t>
            </a:r>
            <a:r>
              <a:rPr lang="es-ES" sz="2400" dirty="0"/>
              <a:t>…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" sz="2000" dirty="0"/>
              <a:t>… </a:t>
            </a:r>
            <a:r>
              <a:rPr lang="es-ES" sz="2000" dirty="0" err="1"/>
              <a:t>which</a:t>
            </a:r>
            <a:r>
              <a:rPr lang="es-ES" sz="2000" dirty="0"/>
              <a:t> </a:t>
            </a:r>
            <a:r>
              <a:rPr lang="es-ES" sz="2000" dirty="0" err="1"/>
              <a:t>means</a:t>
            </a:r>
            <a:r>
              <a:rPr lang="es-ES" sz="2000" dirty="0"/>
              <a:t> </a:t>
            </a:r>
            <a:r>
              <a:rPr lang="es-ES" sz="2000" dirty="0" err="1"/>
              <a:t>that</a:t>
            </a:r>
            <a:r>
              <a:rPr lang="es-ES" sz="2000" dirty="0"/>
              <a:t> </a:t>
            </a:r>
            <a:r>
              <a:rPr lang="es-ES" sz="2000" b="1" dirty="0" err="1"/>
              <a:t>either</a:t>
            </a:r>
            <a:r>
              <a:rPr lang="es-ES" sz="2000" b="1" dirty="0"/>
              <a:t> </a:t>
            </a:r>
            <a:r>
              <a:rPr lang="es-ES" sz="2000" b="1" dirty="0" err="1"/>
              <a:t>there</a:t>
            </a:r>
            <a:r>
              <a:rPr lang="es-ES" sz="2000" b="1" dirty="0"/>
              <a:t> </a:t>
            </a:r>
            <a:r>
              <a:rPr lang="es-ES" sz="2000" b="1" dirty="0" err="1"/>
              <a:t>is</a:t>
            </a:r>
            <a:r>
              <a:rPr lang="es-ES" sz="2000" b="1" dirty="0"/>
              <a:t> a </a:t>
            </a:r>
            <a:r>
              <a:rPr lang="es-ES" sz="2000" b="1" dirty="0" err="1"/>
              <a:t>preexisting</a:t>
            </a:r>
            <a:r>
              <a:rPr lang="es-ES" sz="2000" b="1" dirty="0"/>
              <a:t> </a:t>
            </a:r>
            <a:r>
              <a:rPr lang="es-ES" sz="2000" b="1" dirty="0" err="1"/>
              <a:t>large</a:t>
            </a:r>
            <a:r>
              <a:rPr lang="es-ES" sz="2000" b="1" dirty="0"/>
              <a:t> </a:t>
            </a:r>
            <a:r>
              <a:rPr lang="es-ES" sz="2000" b="1" dirty="0" err="1"/>
              <a:t>market</a:t>
            </a:r>
            <a:r>
              <a:rPr lang="es-ES" sz="2000" b="1" dirty="0"/>
              <a:t> </a:t>
            </a:r>
            <a:r>
              <a:rPr lang="es-ES" sz="2000" b="1" dirty="0" err="1"/>
              <a:t>or</a:t>
            </a:r>
            <a:r>
              <a:rPr lang="es-ES" sz="2000" b="1" dirty="0"/>
              <a:t> </a:t>
            </a:r>
            <a:r>
              <a:rPr lang="es-ES" sz="2000" b="1" dirty="0" err="1"/>
              <a:t>it</a:t>
            </a:r>
            <a:r>
              <a:rPr lang="es-ES" sz="2000" b="1" dirty="0"/>
              <a:t> </a:t>
            </a:r>
            <a:r>
              <a:rPr lang="es-ES" sz="2000" b="1" dirty="0" err="1"/>
              <a:t>cannot</a:t>
            </a:r>
            <a:r>
              <a:rPr lang="es-ES" sz="2000" b="1" dirty="0"/>
              <a:t> </a:t>
            </a:r>
            <a:r>
              <a:rPr lang="es-ES" sz="2000" b="1" dirty="0" err="1"/>
              <a:t>create</a:t>
            </a:r>
            <a:r>
              <a:rPr lang="es-ES" sz="2000" b="1" dirty="0"/>
              <a:t> </a:t>
            </a:r>
            <a:r>
              <a:rPr lang="es-ES" sz="2000" b="1" dirty="0" err="1"/>
              <a:t>it</a:t>
            </a:r>
            <a:r>
              <a:rPr lang="es-ES" sz="2000" dirty="0"/>
              <a:t>.</a:t>
            </a:r>
          </a:p>
          <a:p>
            <a:pPr marL="0" indent="0"/>
            <a:r>
              <a:rPr lang="es-ES" sz="2400" b="1" dirty="0" err="1">
                <a:solidFill>
                  <a:srgbClr val="0432FF"/>
                </a:solidFill>
              </a:rPr>
              <a:t>The</a:t>
            </a:r>
            <a:r>
              <a:rPr lang="es-ES" sz="2400" b="1" dirty="0">
                <a:solidFill>
                  <a:srgbClr val="0432FF"/>
                </a:solidFill>
              </a:rPr>
              <a:t> </a:t>
            </a:r>
            <a:r>
              <a:rPr lang="es-ES" sz="2400" b="1" dirty="0" err="1">
                <a:solidFill>
                  <a:srgbClr val="0432FF"/>
                </a:solidFill>
              </a:rPr>
              <a:t>good</a:t>
            </a:r>
            <a:r>
              <a:rPr lang="es-ES" sz="2400" b="1" dirty="0">
                <a:solidFill>
                  <a:srgbClr val="0432FF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/>
              <a:t>High performance </a:t>
            </a:r>
            <a:r>
              <a:rPr lang="es-ES" sz="2400" dirty="0" err="1"/>
              <a:t>for</a:t>
            </a:r>
            <a:r>
              <a:rPr lang="es-ES" sz="2400" dirty="0"/>
              <a:t> QKD</a:t>
            </a:r>
          </a:p>
          <a:p>
            <a:pPr marL="400050" lvl="1" indent="0"/>
            <a:endParaRPr lang="es-E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6" name="Grafik 162">
            <a:extLst>
              <a:ext uri="{FF2B5EF4-FFF2-40B4-BE49-F238E27FC236}">
                <a16:creationId xmlns:a16="http://schemas.microsoft.com/office/drawing/2014/main" id="{3B417A7E-4C31-2D44-91DF-5D8B8CCD736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2" y="1556793"/>
            <a:ext cx="4364391" cy="29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521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1">
            <a:extLst>
              <a:ext uri="{FF2B5EF4-FFF2-40B4-BE49-F238E27FC236}">
                <a16:creationId xmlns:a16="http://schemas.microsoft.com/office/drawing/2014/main" id="{C7F55F28-4CD9-1345-95CA-009C09E1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60" y="900113"/>
            <a:ext cx="4591202" cy="562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3538" name="Picture 2">
            <a:extLst>
              <a:ext uri="{FF2B5EF4-FFF2-40B4-BE49-F238E27FC236}">
                <a16:creationId xmlns:a16="http://schemas.microsoft.com/office/drawing/2014/main" id="{CB4F7D3D-408C-C44B-A59E-A74F8077A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15" y="917395"/>
            <a:ext cx="3629181" cy="560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3539" name="Rectangle 3">
            <a:extLst>
              <a:ext uri="{FF2B5EF4-FFF2-40B4-BE49-F238E27FC236}">
                <a16:creationId xmlns:a16="http://schemas.microsoft.com/office/drawing/2014/main" id="{8319D1F1-DFD9-444B-9757-998344FEB2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45940" y="-33546"/>
            <a:ext cx="8867038" cy="1085874"/>
          </a:xfrm>
          <a:ln/>
        </p:spPr>
        <p:txBody>
          <a:bodyPr vert="horz" tIns="28805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</a:pPr>
            <a:r>
              <a:rPr lang="en-US" altLang="es-ES" sz="3266" dirty="0">
                <a:solidFill>
                  <a:schemeClr val="tx1"/>
                </a:solidFill>
              </a:rPr>
              <a:t>Detour: Layered networks: The OSI Model</a:t>
            </a:r>
          </a:p>
        </p:txBody>
      </p:sp>
    </p:spTree>
    <p:extLst>
      <p:ext uri="{BB962C8B-B14F-4D97-AF65-F5344CB8AC3E}">
        <p14:creationId xmlns:p14="http://schemas.microsoft.com/office/powerpoint/2010/main" val="2935457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">
            <a:extLst>
              <a:ext uri="{FF2B5EF4-FFF2-40B4-BE49-F238E27FC236}">
                <a16:creationId xmlns:a16="http://schemas.microsoft.com/office/drawing/2014/main" id="{36E89B75-3FC1-F940-A760-C886A54C9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60" y="622146"/>
            <a:ext cx="4591202" cy="562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63" name="Picture 3">
            <a:extLst>
              <a:ext uri="{FF2B5EF4-FFF2-40B4-BE49-F238E27FC236}">
                <a16:creationId xmlns:a16="http://schemas.microsoft.com/office/drawing/2014/main" id="{CC3C091A-AE3A-3543-9BF4-BCE53D700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15" y="622146"/>
            <a:ext cx="3629181" cy="560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DE3CF279-A1A0-8F4F-AAD2-35328AB91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069" y="894335"/>
            <a:ext cx="3053121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>
                <a:solidFill>
                  <a:srgbClr val="FF0000"/>
                </a:solidFill>
              </a:rPr>
              <a:t>HTTP, TELNET, SSH...</a:t>
            </a: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2315B665-FCC0-9041-B777-9585BBBB0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583" y="1659055"/>
            <a:ext cx="2085339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>
                <a:solidFill>
                  <a:srgbClr val="FF0000"/>
                </a:solidFill>
              </a:rPr>
              <a:t>ASCII, MPEG...</a:t>
            </a:r>
          </a:p>
        </p:txBody>
      </p:sp>
      <p:sp>
        <p:nvSpPr>
          <p:cNvPr id="194566" name="Text Box 6">
            <a:extLst>
              <a:ext uri="{FF2B5EF4-FFF2-40B4-BE49-F238E27FC236}">
                <a16:creationId xmlns:a16="http://schemas.microsoft.com/office/drawing/2014/main" id="{8243292A-A649-B848-A46C-C8D965AE0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713" y="3318109"/>
            <a:ext cx="1686418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>
                <a:solidFill>
                  <a:srgbClr val="FF0000"/>
                </a:solidFill>
              </a:rPr>
              <a:t>TCP, UDP...</a:t>
            </a: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38F1A03A-624C-A040-BE5D-0A1F7EB4F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837" y="4252767"/>
            <a:ext cx="1762745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>
                <a:solidFill>
                  <a:srgbClr val="FF0000"/>
                </a:solidFill>
              </a:rPr>
              <a:t>Ipsec (IKE)...</a:t>
            </a:r>
          </a:p>
        </p:txBody>
      </p:sp>
      <p:sp>
        <p:nvSpPr>
          <p:cNvPr id="194568" name="Text Box 8">
            <a:extLst>
              <a:ext uri="{FF2B5EF4-FFF2-40B4-BE49-F238E27FC236}">
                <a16:creationId xmlns:a16="http://schemas.microsoft.com/office/drawing/2014/main" id="{935C2A79-8605-2545-ACDC-747840F7B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837" y="5021808"/>
            <a:ext cx="28543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>
                <a:solidFill>
                  <a:srgbClr val="FF0000"/>
                </a:solidFill>
              </a:rPr>
              <a:t>Ethernet, WiFi, PPP...</a:t>
            </a:r>
          </a:p>
        </p:txBody>
      </p:sp>
      <p:sp>
        <p:nvSpPr>
          <p:cNvPr id="194569" name="Text Box 9">
            <a:extLst>
              <a:ext uri="{FF2B5EF4-FFF2-40B4-BE49-F238E27FC236}">
                <a16:creationId xmlns:a16="http://schemas.microsoft.com/office/drawing/2014/main" id="{4E1B27F7-39EF-B445-8885-27D29A405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703" y="5806691"/>
            <a:ext cx="5007405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>
                <a:solidFill>
                  <a:srgbClr val="FF0000"/>
                </a:solidFill>
              </a:rPr>
              <a:t>RS-232, 100BASE-TX, USB, 802.11g...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F08E0FD-F074-DD48-944F-557D64832D90}"/>
              </a:ext>
            </a:extLst>
          </p:cNvPr>
          <p:cNvSpPr txBox="1">
            <a:spLocks noChangeArrowheads="1"/>
          </p:cNvSpPr>
          <p:nvPr/>
        </p:nvSpPr>
        <p:spPr>
          <a:xfrm>
            <a:off x="2926060" y="-163731"/>
            <a:ext cx="7282862" cy="1085874"/>
          </a:xfrm>
          <a:prstGeom prst="rect">
            <a:avLst/>
          </a:prstGeom>
          <a:ln/>
        </p:spPr>
        <p:txBody>
          <a:bodyPr vert="horz" tIns="28805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defTabSz="914400">
              <a:lnSpc>
                <a:spcPct val="100000"/>
              </a:lnSpc>
              <a:buClrTx/>
              <a:buSzTx/>
              <a:buFontTx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</a:pPr>
            <a:r>
              <a:rPr lang="en-US" altLang="es-ES" sz="3266" dirty="0">
                <a:solidFill>
                  <a:schemeClr val="tx1"/>
                </a:solidFill>
              </a:rPr>
              <a:t>Layered networks: The OSI Model</a:t>
            </a:r>
          </a:p>
        </p:txBody>
      </p:sp>
    </p:spTree>
    <p:extLst>
      <p:ext uri="{BB962C8B-B14F-4D97-AF65-F5344CB8AC3E}">
        <p14:creationId xmlns:p14="http://schemas.microsoft.com/office/powerpoint/2010/main" val="859012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674951E0-62D8-9446-8E9C-7CA8544EE784}"/>
              </a:ext>
            </a:extLst>
          </p:cNvPr>
          <p:cNvSpPr txBox="1">
            <a:spLocks noChangeArrowheads="1"/>
          </p:cNvSpPr>
          <p:nvPr/>
        </p:nvSpPr>
        <p:spPr>
          <a:xfrm>
            <a:off x="3322848" y="188640"/>
            <a:ext cx="5621512" cy="908720"/>
          </a:xfrm>
          <a:prstGeom prst="rect">
            <a:avLst/>
          </a:prstGeom>
          <a:ln/>
        </p:spPr>
        <p:txBody>
          <a:bodyPr vert="horz" tIns="28805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defTabSz="914400">
              <a:lnSpc>
                <a:spcPct val="100000"/>
              </a:lnSpc>
              <a:buClrTx/>
              <a:buSzTx/>
              <a:buFontTx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</a:pPr>
            <a:r>
              <a:rPr lang="en-US" altLang="es-ES" sz="3266" dirty="0">
                <a:solidFill>
                  <a:schemeClr val="tx1"/>
                </a:solidFill>
              </a:rPr>
              <a:t>Layered networks</a:t>
            </a:r>
          </a:p>
        </p:txBody>
      </p:sp>
      <p:pic>
        <p:nvPicPr>
          <p:cNvPr id="103426" name="Picture 2" descr="Data Encapsulation and the TCP/IP Protocol Stack (System Administration  Guide, Volume 3)">
            <a:extLst>
              <a:ext uri="{FF2B5EF4-FFF2-40B4-BE49-F238E27FC236}">
                <a16:creationId xmlns:a16="http://schemas.microsoft.com/office/drawing/2014/main" id="{0B56EBC2-F146-DE4D-B738-DDABC0FCF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556792"/>
            <a:ext cx="55118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graphics/01fig07.gif">
            <a:extLst>
              <a:ext uri="{FF2B5EF4-FFF2-40B4-BE49-F238E27FC236}">
                <a16:creationId xmlns:a16="http://schemas.microsoft.com/office/drawing/2014/main" id="{B2373CDA-1E44-4447-9463-B1F786FE3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96" y="1469115"/>
            <a:ext cx="4716385" cy="34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0" name="Picture 6" descr="Matrioska Familia de pingüinos — Jardinitis.com">
            <a:extLst>
              <a:ext uri="{FF2B5EF4-FFF2-40B4-BE49-F238E27FC236}">
                <a16:creationId xmlns:a16="http://schemas.microsoft.com/office/drawing/2014/main" id="{80B60B1A-CD1E-8C4C-856C-B9CB58CB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996" y="5110694"/>
            <a:ext cx="3274913" cy="17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Matrioska Familia de pingüinos 10619 Small Foot — Brycus">
            <a:extLst>
              <a:ext uri="{FF2B5EF4-FFF2-40B4-BE49-F238E27FC236}">
                <a16:creationId xmlns:a16="http://schemas.microsoft.com/office/drawing/2014/main" id="{A21ECC3E-7967-4A49-8D69-86DD8B852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9962656" y="2585091"/>
            <a:ext cx="2808313" cy="14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CE4ED-0346-9C41-BBC9-2D3B541279D3}"/>
              </a:ext>
            </a:extLst>
          </p:cNvPr>
          <p:cNvSpPr txBox="1"/>
          <p:nvPr/>
        </p:nvSpPr>
        <p:spPr>
          <a:xfrm>
            <a:off x="6118467" y="5108603"/>
            <a:ext cx="4089581" cy="123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/>
              <a:t>This</a:t>
            </a:r>
            <a:r>
              <a:rPr lang="es-ES" sz="2000" dirty="0"/>
              <a:t> “</a:t>
            </a:r>
            <a:r>
              <a:rPr lang="es-ES" sz="2000" b="1" dirty="0" err="1"/>
              <a:t>matryoshka-like</a:t>
            </a:r>
            <a:r>
              <a:rPr lang="es-ES" sz="2000" dirty="0"/>
              <a:t>” </a:t>
            </a:r>
            <a:r>
              <a:rPr lang="es-ES" sz="2000" dirty="0" err="1"/>
              <a:t>behavior</a:t>
            </a:r>
            <a:r>
              <a:rPr lang="es-ES" sz="2000" dirty="0"/>
              <a:t> </a:t>
            </a:r>
          </a:p>
          <a:p>
            <a:r>
              <a:rPr lang="es-ES" sz="2000" dirty="0"/>
              <a:t>“</a:t>
            </a:r>
            <a:r>
              <a:rPr lang="es-ES" sz="2000" dirty="0" err="1"/>
              <a:t>packing-unpacking</a:t>
            </a:r>
            <a:r>
              <a:rPr lang="es-ES" sz="2000" dirty="0"/>
              <a:t>” </a:t>
            </a:r>
            <a:r>
              <a:rPr lang="es-ES" sz="2000" dirty="0" err="1"/>
              <a:t>does</a:t>
            </a:r>
            <a:r>
              <a:rPr lang="es-ES" sz="2000" dirty="0"/>
              <a:t> </a:t>
            </a:r>
          </a:p>
          <a:p>
            <a:r>
              <a:rPr lang="es-ES" sz="2000" dirty="0" err="1"/>
              <a:t>not</a:t>
            </a:r>
            <a:r>
              <a:rPr lang="es-ES" sz="2000" dirty="0"/>
              <a:t> </a:t>
            </a:r>
            <a:r>
              <a:rPr lang="es-ES" sz="2000" dirty="0" err="1"/>
              <a:t>exist</a:t>
            </a:r>
            <a:r>
              <a:rPr lang="es-ES" sz="2000" dirty="0"/>
              <a:t> in a QKD </a:t>
            </a:r>
            <a:r>
              <a:rPr lang="es-ES" sz="2000" dirty="0" err="1"/>
              <a:t>network</a:t>
            </a:r>
            <a:r>
              <a:rPr lang="es-ES" sz="2000" dirty="0"/>
              <a:t>.</a:t>
            </a:r>
          </a:p>
          <a:p>
            <a:r>
              <a:rPr lang="es-ES" sz="2000" dirty="0" err="1"/>
              <a:t>Also</a:t>
            </a:r>
            <a:r>
              <a:rPr lang="es-ES" sz="2000" dirty="0"/>
              <a:t>: </a:t>
            </a:r>
            <a:r>
              <a:rPr lang="es-ES" sz="2000" dirty="0" err="1"/>
              <a:t>underlying</a:t>
            </a:r>
            <a:r>
              <a:rPr lang="es-ES" sz="2000" dirty="0"/>
              <a:t> idea of “</a:t>
            </a:r>
            <a:r>
              <a:rPr lang="es-ES" sz="2000" b="1" dirty="0" err="1"/>
              <a:t>packets</a:t>
            </a:r>
            <a:r>
              <a:rPr lang="es-ES" sz="20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08081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20C66-0F15-9A44-84D2-5B134997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ETSI: </a:t>
            </a:r>
            <a:r>
              <a:rPr lang="es-ES" dirty="0" err="1"/>
              <a:t>Current</a:t>
            </a:r>
            <a:r>
              <a:rPr lang="es-ES" dirty="0"/>
              <a:t> status: </a:t>
            </a:r>
            <a:r>
              <a:rPr lang="es-ES" dirty="0" err="1"/>
              <a:t>Nodes</a:t>
            </a:r>
            <a:r>
              <a:rPr lang="es-ES" dirty="0"/>
              <a:t>, </a:t>
            </a:r>
            <a:r>
              <a:rPr lang="es-ES" dirty="0" err="1"/>
              <a:t>Components</a:t>
            </a:r>
            <a:endParaRPr lang="es-E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12FEDF-D659-1743-B199-ADD4C02B02E5}"/>
              </a:ext>
            </a:extLst>
          </p:cNvPr>
          <p:cNvSpPr txBox="1"/>
          <p:nvPr/>
        </p:nvSpPr>
        <p:spPr>
          <a:xfrm>
            <a:off x="1047027" y="1982132"/>
            <a:ext cx="4931287" cy="4215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1999" dirty="0"/>
              <a:t> </a:t>
            </a:r>
            <a:r>
              <a:rPr lang="es-ES" sz="2799" dirty="0"/>
              <a:t>Full </a:t>
            </a:r>
            <a:r>
              <a:rPr lang="es-ES" sz="2799" b="1" dirty="0"/>
              <a:t>QKD </a:t>
            </a:r>
            <a:r>
              <a:rPr lang="es-ES" sz="2799" b="1" dirty="0" err="1"/>
              <a:t>Node</a:t>
            </a:r>
            <a:endParaRPr lang="es-ES" sz="1999" b="1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1999" dirty="0"/>
              <a:t> </a:t>
            </a:r>
            <a:r>
              <a:rPr lang="es-ES" sz="1999" dirty="0" err="1"/>
              <a:t>with</a:t>
            </a:r>
            <a:r>
              <a:rPr lang="es-ES" sz="1999" dirty="0"/>
              <a:t> a </a:t>
            </a:r>
            <a:r>
              <a:rPr lang="es-ES" sz="1999" dirty="0" err="1"/>
              <a:t>Classical</a:t>
            </a:r>
            <a:r>
              <a:rPr lang="es-ES" sz="1999" dirty="0"/>
              <a:t> and Quantum </a:t>
            </a:r>
            <a:r>
              <a:rPr lang="es-ES" sz="1999" dirty="0" err="1"/>
              <a:t>part</a:t>
            </a:r>
            <a:endParaRPr lang="es-ES" sz="1999" dirty="0"/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1999" dirty="0"/>
              <a:t> </a:t>
            </a:r>
            <a:r>
              <a:rPr lang="es-ES" sz="1999" dirty="0" err="1"/>
              <a:t>It</a:t>
            </a:r>
            <a:r>
              <a:rPr lang="es-ES" sz="1999" dirty="0"/>
              <a:t> </a:t>
            </a:r>
            <a:r>
              <a:rPr lang="es-ES" sz="1999" dirty="0" err="1"/>
              <a:t>needs</a:t>
            </a:r>
            <a:r>
              <a:rPr lang="es-ES" sz="1999" dirty="0"/>
              <a:t> to </a:t>
            </a:r>
            <a:r>
              <a:rPr lang="es-ES" sz="1999" dirty="0" err="1"/>
              <a:t>have</a:t>
            </a:r>
            <a:r>
              <a:rPr lang="es-ES" sz="1999" dirty="0"/>
              <a:t> a </a:t>
            </a:r>
            <a:r>
              <a:rPr lang="es-ES" sz="1999" b="1" dirty="0"/>
              <a:t>control module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1999" dirty="0"/>
              <a:t> </a:t>
            </a:r>
            <a:r>
              <a:rPr lang="es-ES" sz="1999" dirty="0" err="1"/>
              <a:t>Centralised</a:t>
            </a:r>
            <a:r>
              <a:rPr lang="es-ES" sz="1999" dirty="0"/>
              <a:t> </a:t>
            </a:r>
            <a:r>
              <a:rPr lang="es-ES" sz="1999" dirty="0" err="1"/>
              <a:t>or</a:t>
            </a:r>
            <a:r>
              <a:rPr lang="es-ES" sz="1999" dirty="0"/>
              <a:t> </a:t>
            </a:r>
            <a:r>
              <a:rPr lang="es-ES" sz="1999" dirty="0" err="1"/>
              <a:t>distributed</a:t>
            </a:r>
            <a:r>
              <a:rPr lang="es-ES" sz="1999" dirty="0"/>
              <a:t>. </a:t>
            </a:r>
            <a:r>
              <a:rPr lang="es-ES" sz="1999" dirty="0" err="1"/>
              <a:t>Could</a:t>
            </a:r>
            <a:r>
              <a:rPr lang="es-ES" sz="1999" dirty="0"/>
              <a:t> be more </a:t>
            </a:r>
            <a:r>
              <a:rPr lang="es-ES" sz="1999" dirty="0" err="1"/>
              <a:t>than</a:t>
            </a:r>
            <a:r>
              <a:rPr lang="es-ES" sz="1999" dirty="0"/>
              <a:t> </a:t>
            </a:r>
            <a:r>
              <a:rPr lang="es-ES" sz="1999" dirty="0" err="1"/>
              <a:t>one</a:t>
            </a:r>
            <a:r>
              <a:rPr lang="es-ES" sz="1999" dirty="0"/>
              <a:t>.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1999" dirty="0"/>
              <a:t> </a:t>
            </a:r>
            <a:r>
              <a:rPr lang="es-ES" sz="1999" dirty="0" err="1"/>
              <a:t>It</a:t>
            </a:r>
            <a:r>
              <a:rPr lang="es-ES" sz="1999" dirty="0"/>
              <a:t> </a:t>
            </a:r>
            <a:r>
              <a:rPr lang="es-ES" sz="1999" dirty="0" err="1"/>
              <a:t>needs</a:t>
            </a:r>
            <a:r>
              <a:rPr lang="es-ES" sz="1999" dirty="0"/>
              <a:t> to </a:t>
            </a:r>
            <a:r>
              <a:rPr lang="es-ES" sz="1999" dirty="0" err="1"/>
              <a:t>have</a:t>
            </a:r>
            <a:r>
              <a:rPr lang="es-ES" sz="1999" dirty="0"/>
              <a:t> a </a:t>
            </a:r>
            <a:r>
              <a:rPr lang="es-ES" sz="1999" b="1" dirty="0"/>
              <a:t>Key Manager</a:t>
            </a:r>
            <a:endParaRPr lang="es-ES" sz="1999" dirty="0"/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1999" dirty="0"/>
              <a:t> </a:t>
            </a:r>
            <a:r>
              <a:rPr lang="es-ES" sz="1999" dirty="0" err="1"/>
              <a:t>Centralised</a:t>
            </a:r>
            <a:r>
              <a:rPr lang="es-ES" sz="1999" dirty="0"/>
              <a:t> </a:t>
            </a:r>
            <a:r>
              <a:rPr lang="es-ES" sz="1999" dirty="0" err="1"/>
              <a:t>or</a:t>
            </a:r>
            <a:r>
              <a:rPr lang="es-ES" sz="1999" dirty="0"/>
              <a:t> </a:t>
            </a:r>
            <a:r>
              <a:rPr lang="es-ES" sz="1999" dirty="0" err="1"/>
              <a:t>distributed</a:t>
            </a:r>
            <a:r>
              <a:rPr lang="es-ES" sz="1999" dirty="0"/>
              <a:t>. </a:t>
            </a:r>
            <a:r>
              <a:rPr lang="es-ES" sz="1999" dirty="0" err="1"/>
              <a:t>Only</a:t>
            </a:r>
            <a:r>
              <a:rPr lang="es-ES" sz="1999" dirty="0"/>
              <a:t> </a:t>
            </a:r>
            <a:r>
              <a:rPr lang="es-ES" sz="1999" dirty="0" err="1"/>
              <a:t>one</a:t>
            </a:r>
            <a:r>
              <a:rPr lang="es-ES" sz="1999" dirty="0"/>
              <a:t> per </a:t>
            </a:r>
            <a:r>
              <a:rPr lang="es-ES" sz="1999" dirty="0" err="1"/>
              <a:t>node</a:t>
            </a:r>
            <a:r>
              <a:rPr lang="es-ES" sz="1999" dirty="0"/>
              <a:t>: </a:t>
            </a:r>
            <a:r>
              <a:rPr lang="es-ES" sz="1999" dirty="0" err="1"/>
              <a:t>just</a:t>
            </a:r>
            <a:r>
              <a:rPr lang="es-ES" sz="1999" dirty="0"/>
              <a:t> </a:t>
            </a:r>
            <a:r>
              <a:rPr lang="es-ES" sz="1999" dirty="0" err="1"/>
              <a:t>one</a:t>
            </a:r>
            <a:r>
              <a:rPr lang="es-ES" sz="1999" dirty="0"/>
              <a:t> </a:t>
            </a:r>
            <a:r>
              <a:rPr lang="es-ES" sz="1999" dirty="0" err="1"/>
              <a:t>entry</a:t>
            </a:r>
            <a:r>
              <a:rPr lang="es-ES" sz="1999" dirty="0"/>
              <a:t> </a:t>
            </a:r>
            <a:r>
              <a:rPr lang="es-ES" sz="1999" dirty="0" err="1"/>
              <a:t>point</a:t>
            </a:r>
            <a:r>
              <a:rPr lang="es-ES" sz="1999" dirty="0"/>
              <a:t> </a:t>
            </a:r>
            <a:r>
              <a:rPr lang="es-ES" sz="1999" dirty="0" err="1"/>
              <a:t>for</a:t>
            </a:r>
            <a:r>
              <a:rPr lang="es-ES" sz="1999" dirty="0"/>
              <a:t> </a:t>
            </a:r>
            <a:r>
              <a:rPr lang="es-ES" sz="1999" dirty="0" err="1"/>
              <a:t>the</a:t>
            </a:r>
            <a:r>
              <a:rPr lang="es-ES" sz="1999" dirty="0"/>
              <a:t> </a:t>
            </a:r>
            <a:r>
              <a:rPr lang="es-ES" sz="1999" b="1" dirty="0" err="1"/>
              <a:t>APPlications</a:t>
            </a:r>
            <a:r>
              <a:rPr lang="es-ES" sz="1999" dirty="0"/>
              <a:t>.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1999" dirty="0"/>
              <a:t> </a:t>
            </a:r>
            <a:r>
              <a:rPr lang="es-ES" sz="1999" b="1" dirty="0"/>
              <a:t>Interfaces</a:t>
            </a:r>
            <a:r>
              <a:rPr lang="es-ES" sz="1999" dirty="0"/>
              <a:t> </a:t>
            </a:r>
            <a:r>
              <a:rPr lang="es-ES" sz="1999" dirty="0" err="1"/>
              <a:t>appear</a:t>
            </a:r>
            <a:r>
              <a:rPr lang="es-ES" sz="1999" dirty="0"/>
              <a:t> </a:t>
            </a:r>
            <a:r>
              <a:rPr lang="es-ES" sz="1999" dirty="0" err="1"/>
              <a:t>naturally</a:t>
            </a:r>
            <a:r>
              <a:rPr lang="es-ES" sz="1999" dirty="0"/>
              <a:t> </a:t>
            </a:r>
            <a:r>
              <a:rPr lang="es-ES" sz="1999" dirty="0" err="1"/>
              <a:t>between</a:t>
            </a:r>
            <a:r>
              <a:rPr lang="es-ES" sz="1999" dirty="0"/>
              <a:t> </a:t>
            </a:r>
            <a:r>
              <a:rPr lang="es-ES" sz="1999" dirty="0" err="1"/>
              <a:t>well</a:t>
            </a:r>
            <a:r>
              <a:rPr lang="es-ES" sz="1999" dirty="0"/>
              <a:t> </a:t>
            </a:r>
            <a:r>
              <a:rPr lang="es-ES" sz="1999" dirty="0" err="1"/>
              <a:t>defined</a:t>
            </a:r>
            <a:r>
              <a:rPr lang="es-ES" sz="1999" dirty="0"/>
              <a:t> </a:t>
            </a:r>
            <a:r>
              <a:rPr lang="es-ES" sz="1999" dirty="0" err="1"/>
              <a:t>components</a:t>
            </a:r>
            <a:r>
              <a:rPr lang="es-ES" sz="1999" dirty="0"/>
              <a:t> (</a:t>
            </a:r>
            <a:r>
              <a:rPr lang="es-ES" sz="1999" dirty="0" err="1"/>
              <a:t>with</a:t>
            </a:r>
            <a:r>
              <a:rPr lang="es-ES" sz="1999" dirty="0"/>
              <a:t> </a:t>
            </a:r>
            <a:r>
              <a:rPr lang="es-ES" sz="1999" dirty="0" err="1"/>
              <a:t>clear</a:t>
            </a:r>
            <a:r>
              <a:rPr lang="es-ES" sz="1999" dirty="0"/>
              <a:t> </a:t>
            </a:r>
            <a:r>
              <a:rPr lang="es-ES" sz="1999" dirty="0" err="1"/>
              <a:t>functionality</a:t>
            </a:r>
            <a:r>
              <a:rPr lang="es-ES" sz="1999" dirty="0"/>
              <a:t>)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1999" b="1" dirty="0"/>
              <a:t> </a:t>
            </a:r>
            <a:r>
              <a:rPr lang="es-ES" sz="1999" b="1" dirty="0" err="1"/>
              <a:t>Intra-node</a:t>
            </a:r>
            <a:r>
              <a:rPr lang="es-ES" sz="1999" b="1" dirty="0"/>
              <a:t> </a:t>
            </a:r>
            <a:r>
              <a:rPr lang="es-ES" sz="1999" dirty="0"/>
              <a:t>(local) and </a:t>
            </a:r>
            <a:r>
              <a:rPr lang="es-ES" sz="1999" b="1" dirty="0"/>
              <a:t>Inter-</a:t>
            </a:r>
            <a:r>
              <a:rPr lang="es-ES" sz="1999" b="1" dirty="0" err="1"/>
              <a:t>node</a:t>
            </a:r>
            <a:r>
              <a:rPr lang="es-ES" sz="1999" b="1" dirty="0"/>
              <a:t> </a:t>
            </a:r>
            <a:r>
              <a:rPr lang="es-ES" sz="1999" dirty="0" err="1"/>
              <a:t>ifcs</a:t>
            </a:r>
            <a:r>
              <a:rPr lang="es-ES" sz="1999" dirty="0"/>
              <a:t>.</a:t>
            </a:r>
          </a:p>
          <a:p>
            <a:pPr>
              <a:buClr>
                <a:schemeClr val="accent2"/>
              </a:buClr>
              <a:buFont typeface="Wingdings" pitchFamily="2" charset="2"/>
              <a:buChar char="§"/>
            </a:pPr>
            <a:r>
              <a:rPr lang="es-ES" sz="1999" dirty="0"/>
              <a:t> </a:t>
            </a:r>
            <a:r>
              <a:rPr lang="es-ES" sz="1999" dirty="0" err="1"/>
              <a:t>Possible</a:t>
            </a:r>
            <a:r>
              <a:rPr lang="es-ES" sz="1999" b="1" dirty="0"/>
              <a:t> </a:t>
            </a:r>
            <a:r>
              <a:rPr lang="es-ES" sz="1999" b="1" dirty="0" err="1"/>
              <a:t>standardization</a:t>
            </a:r>
            <a:r>
              <a:rPr lang="es-ES" sz="1999" b="1" dirty="0"/>
              <a:t> </a:t>
            </a:r>
            <a:r>
              <a:rPr lang="es-ES" sz="1999" b="1" dirty="0" err="1"/>
              <a:t>points</a:t>
            </a:r>
            <a:r>
              <a:rPr lang="es-ES" sz="1999" b="1" dirty="0"/>
              <a:t>.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9B0DEED7-AD21-B349-AA4E-0227BEA041B5}"/>
              </a:ext>
            </a:extLst>
          </p:cNvPr>
          <p:cNvSpPr/>
          <p:nvPr/>
        </p:nvSpPr>
        <p:spPr>
          <a:xfrm>
            <a:off x="6795624" y="4307307"/>
            <a:ext cx="355855" cy="18902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32276-60F1-3249-A28D-EFF596B501F6}"/>
              </a:ext>
            </a:extLst>
          </p:cNvPr>
          <p:cNvSpPr txBox="1"/>
          <p:nvPr/>
        </p:nvSpPr>
        <p:spPr>
          <a:xfrm>
            <a:off x="6158964" y="4742839"/>
            <a:ext cx="825867" cy="1122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Q.</a:t>
            </a:r>
          </a:p>
          <a:p>
            <a:r>
              <a:rPr lang="es-ES" dirty="0" err="1"/>
              <a:t>Part</a:t>
            </a:r>
            <a:endParaRPr lang="es-ES" dirty="0"/>
          </a:p>
          <a:p>
            <a:r>
              <a:rPr lang="es-ES" dirty="0"/>
              <a:t>“QKD </a:t>
            </a:r>
          </a:p>
          <a:p>
            <a:r>
              <a:rPr lang="es-ES" dirty="0"/>
              <a:t>Host”</a:t>
            </a:r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94103E5B-52FB-8A4E-B392-91C27FA937E9}"/>
              </a:ext>
            </a:extLst>
          </p:cNvPr>
          <p:cNvSpPr/>
          <p:nvPr/>
        </p:nvSpPr>
        <p:spPr>
          <a:xfrm>
            <a:off x="6805657" y="3020193"/>
            <a:ext cx="345197" cy="114586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99F163-0794-6640-8141-A3255C42597C}"/>
              </a:ext>
            </a:extLst>
          </p:cNvPr>
          <p:cNvSpPr txBox="1"/>
          <p:nvPr/>
        </p:nvSpPr>
        <p:spPr>
          <a:xfrm>
            <a:off x="6117902" y="3207354"/>
            <a:ext cx="607859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C.</a:t>
            </a:r>
          </a:p>
          <a:p>
            <a:r>
              <a:rPr lang="es-ES" dirty="0" err="1"/>
              <a:t>Part</a:t>
            </a:r>
            <a:endParaRPr lang="es-E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92AD8F-3315-C44C-9DF4-E685F6257FE5}"/>
              </a:ext>
            </a:extLst>
          </p:cNvPr>
          <p:cNvCxnSpPr>
            <a:cxnSpLocks/>
          </p:cNvCxnSpPr>
          <p:nvPr/>
        </p:nvCxnSpPr>
        <p:spPr>
          <a:xfrm flipH="1">
            <a:off x="10143771" y="1270995"/>
            <a:ext cx="349093" cy="526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E42E2C5-9E75-A543-A0AF-1FE08AC77498}"/>
              </a:ext>
            </a:extLst>
          </p:cNvPr>
          <p:cNvSpPr txBox="1"/>
          <p:nvPr/>
        </p:nvSpPr>
        <p:spPr>
          <a:xfrm>
            <a:off x="10471517" y="723442"/>
            <a:ext cx="1159292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Security</a:t>
            </a:r>
          </a:p>
          <a:p>
            <a:r>
              <a:rPr lang="es-ES" dirty="0" err="1"/>
              <a:t>perimeter</a:t>
            </a:r>
            <a:endParaRPr lang="es-E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8A5B313-C421-7740-B373-A68CDD104DA8}"/>
              </a:ext>
            </a:extLst>
          </p:cNvPr>
          <p:cNvGrpSpPr/>
          <p:nvPr/>
        </p:nvGrpSpPr>
        <p:grpSpPr>
          <a:xfrm>
            <a:off x="7347942" y="1805626"/>
            <a:ext cx="4549605" cy="4675062"/>
            <a:chOff x="605200" y="693895"/>
            <a:chExt cx="4559845" cy="5876008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6A9BE24-63AF-4D45-A99D-234DE0A20147}"/>
                </a:ext>
              </a:extLst>
            </p:cNvPr>
            <p:cNvGrpSpPr/>
            <p:nvPr/>
          </p:nvGrpSpPr>
          <p:grpSpPr>
            <a:xfrm>
              <a:off x="605200" y="693895"/>
              <a:ext cx="4559845" cy="5876008"/>
              <a:chOff x="605200" y="693895"/>
              <a:chExt cx="4559845" cy="587600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6C50B2FC-D0B4-9246-8371-5D680345DBA1}"/>
                  </a:ext>
                </a:extLst>
              </p:cNvPr>
              <p:cNvGrpSpPr/>
              <p:nvPr/>
            </p:nvGrpSpPr>
            <p:grpSpPr>
              <a:xfrm>
                <a:off x="605200" y="693895"/>
                <a:ext cx="4559845" cy="5876008"/>
                <a:chOff x="326087" y="285306"/>
                <a:chExt cx="4815115" cy="6384008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BEEEA825-9AC7-5F4D-AB3E-B4618771D82B}"/>
                    </a:ext>
                  </a:extLst>
                </p:cNvPr>
                <p:cNvGrpSpPr/>
                <p:nvPr/>
              </p:nvGrpSpPr>
              <p:grpSpPr>
                <a:xfrm>
                  <a:off x="326087" y="285306"/>
                  <a:ext cx="4815115" cy="6284597"/>
                  <a:chOff x="468629" y="1828799"/>
                  <a:chExt cx="4815115" cy="6284597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75F52843-3D89-454A-B27A-2753886FB2EF}"/>
                      </a:ext>
                    </a:extLst>
                  </p:cNvPr>
                  <p:cNvGrpSpPr/>
                  <p:nvPr/>
                </p:nvGrpSpPr>
                <p:grpSpPr>
                  <a:xfrm>
                    <a:off x="602015" y="1975159"/>
                    <a:ext cx="4472418" cy="5935038"/>
                    <a:chOff x="2183128" y="204357"/>
                    <a:chExt cx="5927492" cy="8642367"/>
                  </a:xfrm>
                </p:grpSpPr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AD0B1F86-9CD4-B946-B1D0-B77E47A2BB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9158" y="2630714"/>
                      <a:ext cx="2710799" cy="1474471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S" sz="2000" dirty="0">
                          <a:solidFill>
                            <a:schemeClr val="tx1"/>
                          </a:solidFill>
                        </a:rPr>
                        <a:t>Key Management</a:t>
                      </a:r>
                    </a:p>
                  </p:txBody>
                </p:sp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244A8E0C-F4F0-0D40-BA46-30231DB56B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9085" y="2630714"/>
                      <a:ext cx="2534012" cy="1474471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S" sz="2399" dirty="0">
                          <a:solidFill>
                            <a:schemeClr val="tx1"/>
                          </a:solidFill>
                        </a:rPr>
                        <a:t>QKD </a:t>
                      </a:r>
                      <a:r>
                        <a:rPr lang="es-ES" sz="2399" dirty="0" err="1">
                          <a:solidFill>
                            <a:schemeClr val="tx1"/>
                          </a:solidFill>
                        </a:rPr>
                        <a:t>Agent</a:t>
                      </a:r>
                      <a:endParaRPr lang="es-ES" sz="2399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584025F4-2D09-C542-87BA-63AF9613A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3128" y="4951731"/>
                      <a:ext cx="5927492" cy="3894993"/>
                    </a:xfrm>
                    <a:prstGeom prst="rect">
                      <a:avLst/>
                    </a:prstGeom>
                    <a:solidFill>
                      <a:srgbClr val="FF0000">
                        <a:alpha val="69000"/>
                      </a:srgb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 sz="2399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F2C5B51B-2C68-804E-B11C-76294E3FE7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3129" y="204357"/>
                      <a:ext cx="2534013" cy="147447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s-ES" sz="2399" dirty="0" err="1">
                          <a:solidFill>
                            <a:schemeClr val="tx1"/>
                          </a:solidFill>
                        </a:rPr>
                        <a:t>APPs</a:t>
                      </a:r>
                      <a:endParaRPr lang="es-ES" sz="2399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102" name="Straight Arrow Connector 101">
                      <a:extLst>
                        <a:ext uri="{FF2B5EF4-FFF2-40B4-BE49-F238E27FC236}">
                          <a16:creationId xmlns:a16="http://schemas.microsoft.com/office/drawing/2014/main" id="{E56B6B5D-1848-DD42-997B-8FD177CEE033}"/>
                        </a:ext>
                      </a:extLst>
                    </p:cNvPr>
                    <p:cNvCxnSpPr>
                      <a:cxnSpLocks/>
                      <a:stCxn id="101" idx="2"/>
                    </p:cNvCxnSpPr>
                    <p:nvPr/>
                  </p:nvCxnSpPr>
                  <p:spPr>
                    <a:xfrm flipH="1">
                      <a:off x="3450133" y="1678828"/>
                      <a:ext cx="4" cy="951886"/>
                    </a:xfrm>
                    <a:prstGeom prst="straightConnector1">
                      <a:avLst/>
                    </a:prstGeom>
                    <a:ln w="50800"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Arrow Connector 102">
                      <a:extLst>
                        <a:ext uri="{FF2B5EF4-FFF2-40B4-BE49-F238E27FC236}">
                          <a16:creationId xmlns:a16="http://schemas.microsoft.com/office/drawing/2014/main" id="{44300F75-335E-7647-B855-815D2AF8D7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50135" y="4063366"/>
                      <a:ext cx="0" cy="1158409"/>
                    </a:xfrm>
                    <a:prstGeom prst="straightConnector1">
                      <a:avLst/>
                    </a:prstGeom>
                    <a:ln w="50800">
                      <a:solidFill>
                        <a:srgbClr val="00B05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Straight Arrow Connector 103">
                      <a:extLst>
                        <a:ext uri="{FF2B5EF4-FFF2-40B4-BE49-F238E27FC236}">
                          <a16:creationId xmlns:a16="http://schemas.microsoft.com/office/drawing/2014/main" id="{F89624BE-D192-8F4C-8B1D-320EAEDEDAF4}"/>
                        </a:ext>
                      </a:extLst>
                    </p:cNvPr>
                    <p:cNvCxnSpPr>
                      <a:cxnSpLocks/>
                      <a:endCxn id="83" idx="0"/>
                    </p:cNvCxnSpPr>
                    <p:nvPr/>
                  </p:nvCxnSpPr>
                  <p:spPr>
                    <a:xfrm>
                      <a:off x="6605639" y="4114901"/>
                      <a:ext cx="522850" cy="1829235"/>
                    </a:xfrm>
                    <a:prstGeom prst="straightConnector1">
                      <a:avLst/>
                    </a:prstGeom>
                    <a:ln w="50800">
                      <a:solidFill>
                        <a:srgbClr val="00B0F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Arrow Connector 104">
                      <a:extLst>
                        <a:ext uri="{FF2B5EF4-FFF2-40B4-BE49-F238E27FC236}">
                          <a16:creationId xmlns:a16="http://schemas.microsoft.com/office/drawing/2014/main" id="{3548451F-4156-FC4E-A749-74BBF6EEAB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905084" y="3367949"/>
                      <a:ext cx="639489" cy="0"/>
                    </a:xfrm>
                    <a:prstGeom prst="straightConnector1">
                      <a:avLst/>
                    </a:prstGeom>
                    <a:ln w="50800"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A59EB820-FC77-7540-B868-84B35D81FD8F}"/>
                      </a:ext>
                    </a:extLst>
                  </p:cNvPr>
                  <p:cNvSpPr/>
                  <p:nvPr/>
                </p:nvSpPr>
                <p:spPr>
                  <a:xfrm>
                    <a:off x="468629" y="1828799"/>
                    <a:ext cx="4815115" cy="6284597"/>
                  </a:xfrm>
                  <a:prstGeom prst="rect">
                    <a:avLst/>
                  </a:prstGeom>
                  <a:noFill/>
                  <a:ln w="381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6FCC7F6C-26F5-5549-9B34-ECB1083061A4}"/>
                    </a:ext>
                  </a:extLst>
                </p:cNvPr>
                <p:cNvGrpSpPr/>
                <p:nvPr/>
              </p:nvGrpSpPr>
              <p:grpSpPr>
                <a:xfrm>
                  <a:off x="459477" y="3616797"/>
                  <a:ext cx="4454063" cy="3052517"/>
                  <a:chOff x="457200" y="2638957"/>
                  <a:chExt cx="4454063" cy="3052517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DC5A4E7C-E3B5-B54E-A330-EB31F7254158}"/>
                      </a:ext>
                    </a:extLst>
                  </p:cNvPr>
                  <p:cNvSpPr/>
                  <p:nvPr/>
                </p:nvSpPr>
                <p:spPr>
                  <a:xfrm>
                    <a:off x="457200" y="2638957"/>
                    <a:ext cx="4423410" cy="30525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6E3B044F-4263-EE48-9239-F1DC11973007}"/>
                      </a:ext>
                    </a:extLst>
                  </p:cNvPr>
                  <p:cNvGrpSpPr/>
                  <p:nvPr/>
                </p:nvGrpSpPr>
                <p:grpSpPr>
                  <a:xfrm>
                    <a:off x="674737" y="2880360"/>
                    <a:ext cx="1898470" cy="1089831"/>
                    <a:chOff x="-1158109" y="354329"/>
                    <a:chExt cx="1898470" cy="1089831"/>
                  </a:xfrm>
                </p:grpSpPr>
                <p:sp>
                  <p:nvSpPr>
                    <p:cNvPr id="93" name="Rectángulo 9">
                      <a:extLst>
                        <a:ext uri="{FF2B5EF4-FFF2-40B4-BE49-F238E27FC236}">
                          <a16:creationId xmlns:a16="http://schemas.microsoft.com/office/drawing/2014/main" id="{FA4578DD-32A9-5C4A-B9F6-95F49FC199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116157" y="373450"/>
                      <a:ext cx="1774479" cy="489021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QKD Key Manager Peer</a:t>
                      </a:r>
                    </a:p>
                  </p:txBody>
                </p:sp>
                <p:sp>
                  <p:nvSpPr>
                    <p:cNvPr id="94" name="Rectángulo 10">
                      <a:extLst>
                        <a:ext uri="{FF2B5EF4-FFF2-40B4-BE49-F238E27FC236}">
                          <a16:creationId xmlns:a16="http://schemas.microsoft.com/office/drawing/2014/main" id="{5511B19A-11F4-4F4F-A51F-8764C6547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116159" y="885327"/>
                      <a:ext cx="1774478" cy="502180"/>
                    </a:xfrm>
                    <a:prstGeom prst="rect">
                      <a:avLst/>
                    </a:prstGeom>
                    <a:solidFill>
                      <a:srgbClr val="C00000">
                        <a:alpha val="61000"/>
                      </a:srgbClr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Quantum optical processing</a:t>
                      </a:r>
                    </a:p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Key Reconciliation</a:t>
                      </a:r>
                    </a:p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Privacy Amplification</a:t>
                      </a:r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49834FFD-BF1E-5441-A9C6-CF355B948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158109" y="354329"/>
                      <a:ext cx="1898470" cy="1089831"/>
                    </a:xfrm>
                    <a:prstGeom prst="rect">
                      <a:avLst/>
                    </a:prstGeom>
                    <a:noFill/>
                    <a:ln w="38100"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 dirty="0"/>
                    </a:p>
                  </p:txBody>
                </p: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1ADEC738-5FA9-7341-A09B-3DCA77C1E871}"/>
                      </a:ext>
                    </a:extLst>
                  </p:cNvPr>
                  <p:cNvGrpSpPr/>
                  <p:nvPr/>
                </p:nvGrpSpPr>
                <p:grpSpPr>
                  <a:xfrm>
                    <a:off x="960825" y="3654450"/>
                    <a:ext cx="1898470" cy="1089831"/>
                    <a:chOff x="-1058711" y="427379"/>
                    <a:chExt cx="1898470" cy="1089831"/>
                  </a:xfrm>
                </p:grpSpPr>
                <p:sp>
                  <p:nvSpPr>
                    <p:cNvPr id="90" name="Rectángulo 9">
                      <a:extLst>
                        <a:ext uri="{FF2B5EF4-FFF2-40B4-BE49-F238E27FC236}">
                          <a16:creationId xmlns:a16="http://schemas.microsoft.com/office/drawing/2014/main" id="{3FD9076A-9A11-8848-92A1-22F2F2298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6762" y="446495"/>
                      <a:ext cx="1774478" cy="489021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QKD Key Manager Peer</a:t>
                      </a:r>
                    </a:p>
                  </p:txBody>
                </p:sp>
                <p:sp>
                  <p:nvSpPr>
                    <p:cNvPr id="91" name="Rectángulo 10">
                      <a:extLst>
                        <a:ext uri="{FF2B5EF4-FFF2-40B4-BE49-F238E27FC236}">
                          <a16:creationId xmlns:a16="http://schemas.microsoft.com/office/drawing/2014/main" id="{9598E371-B09A-6B49-AA77-5BDEEA926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6760" y="958376"/>
                      <a:ext cx="1774477" cy="502180"/>
                    </a:xfrm>
                    <a:prstGeom prst="rect">
                      <a:avLst/>
                    </a:prstGeom>
                    <a:solidFill>
                      <a:srgbClr val="C00000">
                        <a:alpha val="61000"/>
                      </a:srgbClr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Quantum optical processing</a:t>
                      </a:r>
                    </a:p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Key Reconciliation</a:t>
                      </a:r>
                    </a:p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Privacy Amplification</a:t>
                      </a:r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CB8FD4CF-BF05-1B49-BA71-95622519FC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58711" y="427379"/>
                      <a:ext cx="1898470" cy="1089831"/>
                    </a:xfrm>
                    <a:prstGeom prst="rect">
                      <a:avLst/>
                    </a:prstGeom>
                    <a:noFill/>
                    <a:ln w="38100"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7F7FFF34-511A-A24D-BB78-0AAFE8CD602E}"/>
                      </a:ext>
                    </a:extLst>
                  </p:cNvPr>
                  <p:cNvGrpSpPr/>
                  <p:nvPr/>
                </p:nvGrpSpPr>
                <p:grpSpPr>
                  <a:xfrm>
                    <a:off x="1196383" y="4278409"/>
                    <a:ext cx="1898470" cy="1089831"/>
                    <a:chOff x="-1058710" y="383549"/>
                    <a:chExt cx="1898470" cy="1089831"/>
                  </a:xfrm>
                </p:grpSpPr>
                <p:sp>
                  <p:nvSpPr>
                    <p:cNvPr id="87" name="Rectángulo 9">
                      <a:extLst>
                        <a:ext uri="{FF2B5EF4-FFF2-40B4-BE49-F238E27FC236}">
                          <a16:creationId xmlns:a16="http://schemas.microsoft.com/office/drawing/2014/main" id="{BC1C3BA8-8E04-BF44-A100-06FA68C2F0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6759" y="402667"/>
                      <a:ext cx="1774477" cy="489021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</a:rPr>
                        <a:t>QKD Key Manager Peer</a:t>
                      </a:r>
                    </a:p>
                  </p:txBody>
                </p:sp>
                <p:sp>
                  <p:nvSpPr>
                    <p:cNvPr id="88" name="Rectángulo 10">
                      <a:extLst>
                        <a:ext uri="{FF2B5EF4-FFF2-40B4-BE49-F238E27FC236}">
                          <a16:creationId xmlns:a16="http://schemas.microsoft.com/office/drawing/2014/main" id="{10D911A8-0C02-EC4C-8C02-D27895237C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6758" y="914546"/>
                      <a:ext cx="1774477" cy="502180"/>
                    </a:xfrm>
                    <a:prstGeom prst="rect">
                      <a:avLst/>
                    </a:prstGeom>
                    <a:solidFill>
                      <a:srgbClr val="C00000">
                        <a:alpha val="61000"/>
                      </a:srgbClr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Quantum optical processing</a:t>
                      </a:r>
                    </a:p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Key Reconciliation</a:t>
                      </a:r>
                    </a:p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Privacy Amplification</a:t>
                      </a:r>
                    </a:p>
                  </p:txBody>
                </p:sp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3260F0E9-00A8-6B43-BF89-1A3A807D7A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58710" y="383549"/>
                      <a:ext cx="1898470" cy="1089831"/>
                    </a:xfrm>
                    <a:prstGeom prst="rect">
                      <a:avLst/>
                    </a:prstGeom>
                    <a:noFill/>
                    <a:ln w="38100"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83" name="Diamond 82">
                    <a:extLst>
                      <a:ext uri="{FF2B5EF4-FFF2-40B4-BE49-F238E27FC236}">
                        <a16:creationId xmlns:a16="http://schemas.microsoft.com/office/drawing/2014/main" id="{03409374-F4F6-1D47-82B3-A80894209BA0}"/>
                      </a:ext>
                    </a:extLst>
                  </p:cNvPr>
                  <p:cNvSpPr/>
                  <p:nvPr/>
                </p:nvSpPr>
                <p:spPr>
                  <a:xfrm>
                    <a:off x="3465887" y="3395549"/>
                    <a:ext cx="1445376" cy="1488927"/>
                  </a:xfrm>
                  <a:prstGeom prst="diamond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100" dirty="0" err="1">
                        <a:solidFill>
                          <a:schemeClr val="tx1"/>
                        </a:solidFill>
                      </a:rPr>
                      <a:t>Forwarding</a:t>
                    </a:r>
                    <a:r>
                      <a:rPr lang="es-ES" sz="1100" dirty="0">
                        <a:solidFill>
                          <a:schemeClr val="tx1"/>
                        </a:solidFill>
                      </a:rPr>
                      <a:t> Module</a:t>
                    </a:r>
                  </a:p>
                </p:txBody>
              </p:sp>
              <p:cxnSp>
                <p:nvCxnSpPr>
                  <p:cNvPr id="84" name="Straight Arrow Connector 83">
                    <a:extLst>
                      <a:ext uri="{FF2B5EF4-FFF2-40B4-BE49-F238E27FC236}">
                        <a16:creationId xmlns:a16="http://schemas.microsoft.com/office/drawing/2014/main" id="{72A468FF-2EC7-E34E-A0FF-A0684724F11A}"/>
                      </a:ext>
                    </a:extLst>
                  </p:cNvPr>
                  <p:cNvCxnSpPr>
                    <a:cxnSpLocks/>
                    <a:stCxn id="95" idx="3"/>
                    <a:endCxn id="83" idx="1"/>
                  </p:cNvCxnSpPr>
                  <p:nvPr/>
                </p:nvCxnSpPr>
                <p:spPr>
                  <a:xfrm>
                    <a:off x="2573208" y="3425275"/>
                    <a:ext cx="892679" cy="714738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Arrow Connector 84">
                    <a:extLst>
                      <a:ext uri="{FF2B5EF4-FFF2-40B4-BE49-F238E27FC236}">
                        <a16:creationId xmlns:a16="http://schemas.microsoft.com/office/drawing/2014/main" id="{EEBC0E6E-DD88-3043-9D31-0BD1326B4E1C}"/>
                      </a:ext>
                    </a:extLst>
                  </p:cNvPr>
                  <p:cNvCxnSpPr>
                    <a:cxnSpLocks/>
                    <a:stCxn id="83" idx="1"/>
                    <a:endCxn id="92" idx="3"/>
                  </p:cNvCxnSpPr>
                  <p:nvPr/>
                </p:nvCxnSpPr>
                <p:spPr>
                  <a:xfrm flipH="1">
                    <a:off x="2859296" y="4140013"/>
                    <a:ext cx="606591" cy="59352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Arrow Connector 85">
                    <a:extLst>
                      <a:ext uri="{FF2B5EF4-FFF2-40B4-BE49-F238E27FC236}">
                        <a16:creationId xmlns:a16="http://schemas.microsoft.com/office/drawing/2014/main" id="{DC092FB5-085F-D54C-A566-5B4269D0DD1D}"/>
                      </a:ext>
                    </a:extLst>
                  </p:cNvPr>
                  <p:cNvCxnSpPr>
                    <a:cxnSpLocks/>
                    <a:endCxn id="83" idx="1"/>
                  </p:cNvCxnSpPr>
                  <p:nvPr/>
                </p:nvCxnSpPr>
                <p:spPr>
                  <a:xfrm flipV="1">
                    <a:off x="3099714" y="4140013"/>
                    <a:ext cx="366173" cy="652640"/>
                  </a:xfrm>
                  <a:prstGeom prst="straightConnector1">
                    <a:avLst/>
                  </a:prstGeom>
                  <a:ln w="38100"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15846BBF-8A97-CF45-9BD4-A54E26AF92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5347" y="3294288"/>
                <a:ext cx="1156144" cy="1176936"/>
              </a:xfrm>
              <a:prstGeom prst="straightConnector1">
                <a:avLst/>
              </a:prstGeom>
              <a:ln w="50800">
                <a:solidFill>
                  <a:srgbClr val="00B0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D86C877D-85C2-BD4C-AB8A-B1FCE1382E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6268" y="3371185"/>
              <a:ext cx="874336" cy="1777633"/>
            </a:xfrm>
            <a:prstGeom prst="straightConnector1">
              <a:avLst/>
            </a:prstGeom>
            <a:ln w="508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B02BF1D-A567-C84B-8621-877E8C472A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1646" y="3420346"/>
              <a:ext cx="728958" cy="2337679"/>
            </a:xfrm>
            <a:prstGeom prst="straightConnector1">
              <a:avLst/>
            </a:prstGeom>
            <a:ln w="508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F0AB1070-93A6-B646-8D3A-B22DDC4270E7}"/>
                </a:ext>
              </a:extLst>
            </p:cNvPr>
            <p:cNvCxnSpPr>
              <a:cxnSpLocks/>
              <a:endCxn id="83" idx="0"/>
            </p:cNvCxnSpPr>
            <p:nvPr/>
          </p:nvCxnSpPr>
          <p:spPr>
            <a:xfrm>
              <a:off x="1636816" y="3371185"/>
              <a:ext cx="2628262" cy="1085489"/>
            </a:xfrm>
            <a:prstGeom prst="straightConnector1">
              <a:avLst/>
            </a:prstGeom>
            <a:ln w="508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F3BB7FF-85D7-674F-A2F6-6DEF08BE236A}"/>
              </a:ext>
            </a:extLst>
          </p:cNvPr>
          <p:cNvSpPr/>
          <p:nvPr/>
        </p:nvSpPr>
        <p:spPr>
          <a:xfrm>
            <a:off x="7445010" y="3020194"/>
            <a:ext cx="4304866" cy="3293713"/>
          </a:xfrm>
          <a:prstGeom prst="rect">
            <a:avLst/>
          </a:prstGeom>
          <a:noFill/>
          <a:ln w="317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719074A-4D40-E345-AE29-1CF9B8E42244}"/>
              </a:ext>
            </a:extLst>
          </p:cNvPr>
          <p:cNvSpPr txBox="1"/>
          <p:nvPr/>
        </p:nvSpPr>
        <p:spPr>
          <a:xfrm>
            <a:off x="10557118" y="2622811"/>
            <a:ext cx="130035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QKD </a:t>
            </a:r>
            <a:r>
              <a:rPr lang="es-ES" dirty="0" err="1"/>
              <a:t>Node</a:t>
            </a:r>
            <a:endParaRPr lang="es-E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D385E-BBFF-824B-B545-F17CF68F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DEE0-919E-A94A-B970-CD32D528A651}" type="slidenum">
              <a:rPr lang="en-GB" smtClean="0"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891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6191A5E7-3B99-614C-BD57-AB6240A66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86" y="1451180"/>
            <a:ext cx="5787832" cy="409346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D8C3C636-EC52-DD4A-9BD1-BF8B8B8E19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68788" y="260350"/>
            <a:ext cx="7920037" cy="1071563"/>
          </a:xfrm>
        </p:spPr>
        <p:txBody>
          <a:bodyPr vert="horz" wrap="square" lIns="89977" tIns="44988" rIns="89977" bIns="44988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/>
            <a:r>
              <a:rPr lang="es-ES" sz="3999" dirty="0"/>
              <a:t>Quantum Networks in Madrid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C17400-76A9-5341-B86A-91CCCC08F4DB}"/>
              </a:ext>
            </a:extLst>
          </p:cNvPr>
          <p:cNvGrpSpPr/>
          <p:nvPr/>
        </p:nvGrpSpPr>
        <p:grpSpPr>
          <a:xfrm>
            <a:off x="228540" y="1282042"/>
            <a:ext cx="4411971" cy="2136731"/>
            <a:chOff x="152400" y="1905000"/>
            <a:chExt cx="6394320" cy="2528640"/>
          </a:xfrm>
        </p:grpSpPr>
        <p:pic>
          <p:nvPicPr>
            <p:cNvPr id="6" name="Picture 6" descr="UPM_TID_Network1">
              <a:extLst>
                <a:ext uri="{FF2B5EF4-FFF2-40B4-BE49-F238E27FC236}">
                  <a16:creationId xmlns:a16="http://schemas.microsoft.com/office/drawing/2014/main" id="{7703323B-B671-274A-B36A-12ABAC92B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021440" y="2201640"/>
              <a:ext cx="3566160" cy="2103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8" descr="lab2">
              <a:extLst>
                <a:ext uri="{FF2B5EF4-FFF2-40B4-BE49-F238E27FC236}">
                  <a16:creationId xmlns:a16="http://schemas.microsoft.com/office/drawing/2014/main" id="{1FAF5E0B-AEEB-7F48-B1C3-A21AAFE82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770840" y="1905000"/>
              <a:ext cx="1775880" cy="2396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lab1">
              <a:extLst>
                <a:ext uri="{FF2B5EF4-FFF2-40B4-BE49-F238E27FC236}">
                  <a16:creationId xmlns:a16="http://schemas.microsoft.com/office/drawing/2014/main" id="{CAE73505-276D-B24A-A515-E2B13F64E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152400" y="2105160"/>
              <a:ext cx="699840" cy="2328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5AA42F-A25D-7A4D-A253-7C8FBF41FE2C}"/>
                </a:ext>
              </a:extLst>
            </p:cNvPr>
            <p:cNvSpPr txBox="1"/>
            <p:nvPr/>
          </p:nvSpPr>
          <p:spPr>
            <a:xfrm>
              <a:off x="771318" y="3143508"/>
              <a:ext cx="2400624" cy="12751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9977" tIns="44988" rIns="89977" bIns="44988" anchorCtr="0" compatLnSpc="0">
              <a:spAutoFit/>
            </a:bodyPr>
            <a:lstStyle/>
            <a:p>
              <a:pPr hangingPunct="0"/>
              <a:r>
                <a:rPr lang="en" dirty="0">
                  <a:solidFill>
                    <a:prstClr val="black"/>
                  </a:solidFill>
                  <a:latin typeface="Arial" pitchFamily="18"/>
                  <a:ea typeface="SimSun" pitchFamily="2"/>
                  <a:cs typeface="Lucida Sans" pitchFamily="2"/>
                </a:rPr>
                <a:t>Full metro network: CWDM core + GPON access</a:t>
              </a:r>
              <a:endParaRPr lang="en-none" dirty="0">
                <a:solidFill>
                  <a:prstClr val="black"/>
                </a:solidFill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2ED29F-348D-674A-B227-1BCFEF319A15}"/>
              </a:ext>
            </a:extLst>
          </p:cNvPr>
          <p:cNvGrpSpPr/>
          <p:nvPr/>
        </p:nvGrpSpPr>
        <p:grpSpPr>
          <a:xfrm>
            <a:off x="1138461" y="3349080"/>
            <a:ext cx="6559036" cy="3408711"/>
            <a:chOff x="609600" y="888694"/>
            <a:chExt cx="9014792" cy="52912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7020D2-0445-2F4F-95C5-65E0722A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888694"/>
              <a:ext cx="9014792" cy="52912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F38EA9-77B1-F142-902E-01E77C797334}"/>
                </a:ext>
              </a:extLst>
            </p:cNvPr>
            <p:cNvSpPr txBox="1"/>
            <p:nvPr/>
          </p:nvSpPr>
          <p:spPr>
            <a:xfrm>
              <a:off x="2666999" y="944688"/>
              <a:ext cx="5417346" cy="83886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 defTabSz="457063"/>
              <a:r>
                <a:rPr lang="es-ES" dirty="0">
                  <a:solidFill>
                    <a:prstClr val="black"/>
                  </a:solidFill>
                  <a:latin typeface="Arial" charset="0"/>
                  <a:ea typeface="SimSun" charset="0"/>
                </a:rPr>
                <a:t>Madrid SDN QKD Network</a:t>
              </a:r>
            </a:p>
            <a:p>
              <a:pPr algn="ctr" defTabSz="457063"/>
              <a:r>
                <a:rPr lang="es-ES" sz="1050" dirty="0">
                  <a:solidFill>
                    <a:prstClr val="black"/>
                  </a:solidFill>
                </a:rPr>
                <a:t>(actual </a:t>
              </a:r>
              <a:r>
                <a:rPr lang="es-ES" sz="1050" dirty="0" err="1">
                  <a:solidFill>
                    <a:prstClr val="black"/>
                  </a:solidFill>
                </a:rPr>
                <a:t>layout</a:t>
              </a:r>
              <a:r>
                <a:rPr lang="es-ES" sz="1050" dirty="0">
                  <a:solidFill>
                    <a:prstClr val="black"/>
                  </a:solidFill>
                </a:rPr>
                <a:t>)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67E748C-01C9-8E48-8389-68AE4EB39BCE}"/>
              </a:ext>
            </a:extLst>
          </p:cNvPr>
          <p:cNvSpPr txBox="1"/>
          <p:nvPr/>
        </p:nvSpPr>
        <p:spPr>
          <a:xfrm>
            <a:off x="2464175" y="1240395"/>
            <a:ext cx="1094887" cy="55007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3199" dirty="0"/>
              <a:t>2009</a:t>
            </a:r>
            <a:endParaRPr lang="es-E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53F12E0-3710-AD45-8680-32A9D60590F0}"/>
              </a:ext>
            </a:extLst>
          </p:cNvPr>
          <p:cNvSpPr txBox="1"/>
          <p:nvPr/>
        </p:nvSpPr>
        <p:spPr>
          <a:xfrm>
            <a:off x="6303069" y="4202322"/>
            <a:ext cx="1094887" cy="55007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3199" dirty="0"/>
              <a:t>2018</a:t>
            </a:r>
            <a:endParaRPr lang="es-ES" dirty="0"/>
          </a:p>
        </p:txBody>
      </p:sp>
      <p:sp>
        <p:nvSpPr>
          <p:cNvPr id="83" name="object 6">
            <a:extLst>
              <a:ext uri="{FF2B5EF4-FFF2-40B4-BE49-F238E27FC236}">
                <a16:creationId xmlns:a16="http://schemas.microsoft.com/office/drawing/2014/main" id="{33D1EB58-7308-9F4E-9F29-52C6FC29E221}"/>
              </a:ext>
            </a:extLst>
          </p:cNvPr>
          <p:cNvSpPr/>
          <p:nvPr/>
        </p:nvSpPr>
        <p:spPr>
          <a:xfrm>
            <a:off x="10301648" y="1790467"/>
            <a:ext cx="2061965" cy="7572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BF8BF4A-77DE-444F-A240-D2D5A0353A22}"/>
              </a:ext>
            </a:extLst>
          </p:cNvPr>
          <p:cNvSpPr txBox="1"/>
          <p:nvPr/>
        </p:nvSpPr>
        <p:spPr>
          <a:xfrm>
            <a:off x="5208182" y="1658849"/>
            <a:ext cx="1094887" cy="55007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3199" dirty="0"/>
              <a:t>2014</a:t>
            </a:r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8EA4C-AD27-D949-9D99-D04F94E0F8D5}"/>
              </a:ext>
            </a:extLst>
          </p:cNvPr>
          <p:cNvSpPr txBox="1"/>
          <p:nvPr/>
        </p:nvSpPr>
        <p:spPr>
          <a:xfrm>
            <a:off x="10658790" y="1406042"/>
            <a:ext cx="1347683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UPM &amp;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39606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6B9524-0943-914C-A1BC-3797E100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63"/>
            <a:fld id="{83DECCA4-42A0-C540-9C0D-2820A2A52C17}" type="slidenum">
              <a:rPr lang="en-US" altLang="es-ES">
                <a:solidFill>
                  <a:prstClr val="black"/>
                </a:solidFill>
                <a:latin typeface="Arial" charset="0"/>
                <a:ea typeface="SimSun" charset="0"/>
              </a:rPr>
              <a:pPr defTabSz="457063"/>
              <a:t>109</a:t>
            </a:fld>
            <a:endParaRPr lang="en-US" altLang="es-ES">
              <a:solidFill>
                <a:prstClr val="black"/>
              </a:solidFill>
              <a:latin typeface="Arial" charset="0"/>
              <a:ea typeface="SimSun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C12A5B8A-8A0E-3645-9E32-B11BEA0DE95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34262" y="268332"/>
            <a:ext cx="8224837" cy="49212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12696"/>
            <a:r>
              <a:rPr lang="es-ES" sz="3200" spc="-10" dirty="0"/>
              <a:t>Madrid SDN Quantum Network (2018)</a:t>
            </a:r>
            <a:endParaRPr sz="3200" spc="-1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074629-A8CC-E34E-A7B0-229829D79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" y="881573"/>
            <a:ext cx="9012444" cy="5289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DD19D0-11C0-9F45-A2DE-00F3B65F1F71}"/>
              </a:ext>
            </a:extLst>
          </p:cNvPr>
          <p:cNvSpPr txBox="1"/>
          <p:nvPr/>
        </p:nvSpPr>
        <p:spPr>
          <a:xfrm>
            <a:off x="9621885" y="1547674"/>
            <a:ext cx="2638929" cy="255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797" indent="-342797" defTabSz="457063">
              <a:buFont typeface="Arial" panose="020B0604020202020204" pitchFamily="34" charset="0"/>
              <a:buChar char="•"/>
            </a:pPr>
            <a:r>
              <a:rPr lang="es-ES" sz="2399" b="1" dirty="0" err="1">
                <a:solidFill>
                  <a:prstClr val="black"/>
                </a:solidFill>
              </a:rPr>
              <a:t>First</a:t>
            </a:r>
            <a:r>
              <a:rPr lang="es-ES" sz="2399" b="1" dirty="0">
                <a:solidFill>
                  <a:prstClr val="black"/>
                </a:solidFill>
              </a:rPr>
              <a:t> Quantum SDN </a:t>
            </a:r>
            <a:r>
              <a:rPr lang="es-ES" sz="1999" dirty="0">
                <a:solidFill>
                  <a:prstClr val="black"/>
                </a:solidFill>
              </a:rPr>
              <a:t>Network in </a:t>
            </a:r>
            <a:r>
              <a:rPr lang="es-ES" sz="1999" dirty="0" err="1">
                <a:solidFill>
                  <a:prstClr val="black"/>
                </a:solidFill>
              </a:rPr>
              <a:t>the</a:t>
            </a:r>
            <a:r>
              <a:rPr lang="es-ES" sz="1999" dirty="0">
                <a:solidFill>
                  <a:prstClr val="black"/>
                </a:solidFill>
              </a:rPr>
              <a:t> </a:t>
            </a:r>
            <a:r>
              <a:rPr lang="es-ES" sz="1999" dirty="0" err="1">
                <a:solidFill>
                  <a:prstClr val="black"/>
                </a:solidFill>
              </a:rPr>
              <a:t>world</a:t>
            </a:r>
            <a:r>
              <a:rPr lang="es-ES" sz="1999" dirty="0">
                <a:solidFill>
                  <a:prstClr val="black"/>
                </a:solidFill>
              </a:rPr>
              <a:t> (2018)</a:t>
            </a:r>
          </a:p>
          <a:p>
            <a:pPr defTabSz="457063"/>
            <a:endParaRPr lang="es-ES" dirty="0">
              <a:solidFill>
                <a:prstClr val="black"/>
              </a:solidFill>
              <a:latin typeface="Arial" charset="0"/>
              <a:ea typeface="SimSun" charset="0"/>
            </a:endParaRPr>
          </a:p>
          <a:p>
            <a:pPr defTabSz="457063"/>
            <a:endParaRPr lang="es-ES" dirty="0">
              <a:solidFill>
                <a:prstClr val="black"/>
              </a:solidFill>
              <a:latin typeface="Arial" charset="0"/>
              <a:ea typeface="SimSun" charset="0"/>
            </a:endParaRPr>
          </a:p>
          <a:p>
            <a:pPr marL="285664" indent="-285664" defTabSz="457063">
              <a:buFont typeface="Arial" panose="020B0604020202020204" pitchFamily="34" charset="0"/>
              <a:buChar char="•"/>
            </a:pPr>
            <a:r>
              <a:rPr lang="es-ES" sz="1999" dirty="0" err="1">
                <a:solidFill>
                  <a:prstClr val="black"/>
                </a:solidFill>
              </a:rPr>
              <a:t>Installed</a:t>
            </a:r>
            <a:r>
              <a:rPr lang="es-ES" sz="1999" dirty="0">
                <a:solidFill>
                  <a:prstClr val="black"/>
                </a:solidFill>
              </a:rPr>
              <a:t> in </a:t>
            </a:r>
            <a:r>
              <a:rPr lang="es-ES" sz="2399" b="1" dirty="0" err="1">
                <a:solidFill>
                  <a:prstClr val="black"/>
                </a:solidFill>
              </a:rPr>
              <a:t>production</a:t>
            </a:r>
            <a:r>
              <a:rPr lang="es-ES" sz="2399" b="1" dirty="0">
                <a:solidFill>
                  <a:prstClr val="black"/>
                </a:solidFill>
              </a:rPr>
              <a:t> </a:t>
            </a:r>
            <a:r>
              <a:rPr lang="es-ES" sz="2399" b="1" dirty="0" err="1">
                <a:solidFill>
                  <a:prstClr val="black"/>
                </a:solidFill>
              </a:rPr>
              <a:t>facilities</a:t>
            </a:r>
            <a:r>
              <a:rPr lang="es-ES" b="1" dirty="0">
                <a:solidFill>
                  <a:prstClr val="black"/>
                </a:solidFill>
                <a:latin typeface="Arial" charset="0"/>
                <a:ea typeface="SimSun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F0C16E-A9D9-8641-BF55-A9E98B284FE7}"/>
              </a:ext>
            </a:extLst>
          </p:cNvPr>
          <p:cNvSpPr/>
          <p:nvPr/>
        </p:nvSpPr>
        <p:spPr>
          <a:xfrm>
            <a:off x="263283" y="6164591"/>
            <a:ext cx="11662258" cy="607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063"/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“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The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Engineering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 of a SDN Quantum Key 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Distribution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 Network”  IEEE 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Comms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. 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Mag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.  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July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 2019,  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Special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number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 “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The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 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Future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 of Internet” </a:t>
            </a:r>
            <a:r>
              <a:rPr lang="es-ES" dirty="0" err="1">
                <a:solidFill>
                  <a:prstClr val="black"/>
                </a:solidFill>
                <a:latin typeface="Arial" charset="0"/>
                <a:ea typeface="SimSun" charset="0"/>
              </a:rPr>
              <a:t>doi</a:t>
            </a:r>
            <a:r>
              <a:rPr lang="es-ES" dirty="0">
                <a:solidFill>
                  <a:prstClr val="black"/>
                </a:solidFill>
                <a:latin typeface="Arial" charset="0"/>
                <a:ea typeface="SimSun" charset="0"/>
              </a:rPr>
              <a:t>: 10.1109/MCOM.2019.1800763 ; </a:t>
            </a:r>
            <a:r>
              <a:rPr lang="es-ES" dirty="0">
                <a:solidFill>
                  <a:srgbClr val="0432FF"/>
                </a:solidFill>
                <a:latin typeface="Arial" charset="0"/>
                <a:ea typeface="SimSun" charset="0"/>
              </a:rPr>
              <a:t> </a:t>
            </a:r>
            <a:r>
              <a:rPr lang="es-ES" dirty="0">
                <a:solidFill>
                  <a:srgbClr val="0432FF"/>
                </a:solidFill>
                <a:latin typeface="Arial" charset="0"/>
                <a:ea typeface="SimSun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http://arxiv.org/abs/1907.00174</a:t>
            </a:r>
            <a:r>
              <a:rPr lang="es-ES" dirty="0">
                <a:solidFill>
                  <a:srgbClr val="0432FF"/>
                </a:solidFill>
                <a:latin typeface="Arial" charset="0"/>
                <a:ea typeface="SimSun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0EDBE-0992-FD41-941E-904D6AC2A3EF}"/>
              </a:ext>
            </a:extLst>
          </p:cNvPr>
          <p:cNvSpPr txBox="1"/>
          <p:nvPr/>
        </p:nvSpPr>
        <p:spPr>
          <a:xfrm>
            <a:off x="2666305" y="945334"/>
            <a:ext cx="5415935" cy="80770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457063"/>
            <a:r>
              <a:rPr lang="es-ES" sz="3199" dirty="0">
                <a:solidFill>
                  <a:prstClr val="black"/>
                </a:solidFill>
              </a:rPr>
              <a:t>Madrid SDN QKD Network</a:t>
            </a:r>
          </a:p>
          <a:p>
            <a:pPr algn="ctr" defTabSz="457063"/>
            <a:r>
              <a:rPr lang="es-ES" sz="1600" dirty="0">
                <a:solidFill>
                  <a:prstClr val="black"/>
                </a:solidFill>
              </a:rPr>
              <a:t>(actual </a:t>
            </a:r>
            <a:r>
              <a:rPr lang="es-ES" sz="1600" dirty="0" err="1">
                <a:solidFill>
                  <a:prstClr val="black"/>
                </a:solidFill>
              </a:rPr>
              <a:t>layout</a:t>
            </a:r>
            <a:r>
              <a:rPr lang="es-ES" sz="16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62D815ED-8100-BD45-A3CC-9E12ADC38CA4}"/>
              </a:ext>
            </a:extLst>
          </p:cNvPr>
          <p:cNvSpPr/>
          <p:nvPr/>
        </p:nvSpPr>
        <p:spPr>
          <a:xfrm>
            <a:off x="9457384" y="3968545"/>
            <a:ext cx="2803430" cy="10421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3AC4E-0284-F84C-BC66-8504E8A31322}"/>
              </a:ext>
            </a:extLst>
          </p:cNvPr>
          <p:cNvSpPr txBox="1"/>
          <p:nvPr/>
        </p:nvSpPr>
        <p:spPr>
          <a:xfrm>
            <a:off x="8280542" y="1008645"/>
            <a:ext cx="1094887" cy="55007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sz="3199" dirty="0"/>
              <a:t>2018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1571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CDD4E-0481-D34C-BAAF-A1CF1BCC34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1755" y="240011"/>
            <a:ext cx="7920880" cy="1070992"/>
          </a:xfrm>
        </p:spPr>
        <p:txBody>
          <a:bodyPr wrap="square" lIns="90000" tIns="45000" rIns="90000" bIns="45000">
            <a:noAutofit/>
          </a:bodyPr>
          <a:lstStyle/>
          <a:p>
            <a:pPr lvl="0" algn="ctr"/>
            <a:r>
              <a:rPr lang="es-ES" sz="4000" dirty="0"/>
              <a:t>Quantum </a:t>
            </a:r>
            <a:r>
              <a:rPr lang="es-ES" sz="4000" dirty="0" err="1"/>
              <a:t>Communications</a:t>
            </a:r>
            <a:r>
              <a:rPr lang="es-ES" sz="40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4C411-BF90-8C46-81A4-74DF72785E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1225" y="1065213"/>
            <a:ext cx="11277600" cy="5083175"/>
          </a:xfrm>
        </p:spPr>
        <p:txBody>
          <a:bodyPr>
            <a:spAutoFit/>
          </a:bodyPr>
          <a:lstStyle/>
          <a:p>
            <a:pPr marL="590232" indent="-571500" algn="ctr">
              <a:buSzPct val="45000"/>
            </a:pPr>
            <a:r>
              <a:rPr lang="es-ES" sz="3800" dirty="0" err="1">
                <a:solidFill>
                  <a:srgbClr val="333333"/>
                </a:solidFill>
              </a:rPr>
              <a:t>Ingredients</a:t>
            </a:r>
            <a:endParaRPr lang="es-ES" sz="3800" dirty="0">
              <a:solidFill>
                <a:srgbClr val="333333"/>
              </a:solidFill>
            </a:endParaRPr>
          </a:p>
          <a:p>
            <a:pPr marL="475932" lvl="0" indent="-457200">
              <a:lnSpc>
                <a:spcPct val="100000"/>
              </a:lnSpc>
              <a:buSzPct val="100000"/>
              <a:buFont typeface="+mj-lt"/>
              <a:buAutoNum type="arabicParenR"/>
            </a:pPr>
            <a:r>
              <a:rPr lang="es-ES" sz="2400" b="1" dirty="0">
                <a:solidFill>
                  <a:srgbClr val="333333"/>
                </a:solidFill>
              </a:rPr>
              <a:t>Quantum </a:t>
            </a:r>
            <a:r>
              <a:rPr lang="es-ES" sz="2400" b="1" dirty="0" err="1">
                <a:solidFill>
                  <a:srgbClr val="333333"/>
                </a:solidFill>
              </a:rPr>
              <a:t>channel</a:t>
            </a:r>
            <a:r>
              <a:rPr lang="es-ES" sz="2400" b="1" dirty="0">
                <a:solidFill>
                  <a:srgbClr val="333333"/>
                </a:solidFill>
              </a:rPr>
              <a:t>.</a:t>
            </a:r>
            <a:endParaRPr lang="es-ES" sz="2400" dirty="0">
              <a:solidFill>
                <a:srgbClr val="333333"/>
              </a:solidFill>
            </a:endParaRPr>
          </a:p>
          <a:p>
            <a:pPr marL="475932" indent="-457200">
              <a:buSzPct val="100000"/>
              <a:buFont typeface="+mj-lt"/>
              <a:buAutoNum type="arabicParenR"/>
            </a:pPr>
            <a:r>
              <a:rPr lang="es-ES" sz="2400" b="1" dirty="0">
                <a:solidFill>
                  <a:srgbClr val="333333"/>
                </a:solidFill>
              </a:rPr>
              <a:t>Single Quantum </a:t>
            </a:r>
            <a:r>
              <a:rPr lang="es-ES" sz="2400" b="1" dirty="0" err="1">
                <a:solidFill>
                  <a:srgbClr val="333333"/>
                </a:solidFill>
              </a:rPr>
              <a:t>detectors</a:t>
            </a:r>
            <a:r>
              <a:rPr lang="es-ES" sz="2400" dirty="0">
                <a:solidFill>
                  <a:srgbClr val="333333"/>
                </a:solidFill>
              </a:rPr>
              <a:t>.</a:t>
            </a:r>
          </a:p>
          <a:p>
            <a:pPr marL="475932" lvl="0" indent="-457200">
              <a:lnSpc>
                <a:spcPct val="100000"/>
              </a:lnSpc>
              <a:buSzPct val="100000"/>
              <a:buFont typeface="+mj-lt"/>
              <a:buAutoNum type="arabicParenR"/>
            </a:pPr>
            <a:r>
              <a:rPr lang="es-ES" sz="2400" b="1" dirty="0">
                <a:solidFill>
                  <a:srgbClr val="333333"/>
                </a:solidFill>
              </a:rPr>
              <a:t>Single Quantum </a:t>
            </a:r>
            <a:r>
              <a:rPr lang="es-ES" sz="2400" b="1" dirty="0" err="1">
                <a:solidFill>
                  <a:srgbClr val="333333"/>
                </a:solidFill>
              </a:rPr>
              <a:t>Emitters</a:t>
            </a:r>
            <a:r>
              <a:rPr lang="es-ES" sz="2400" b="1" dirty="0">
                <a:solidFill>
                  <a:srgbClr val="333333"/>
                </a:solidFill>
              </a:rPr>
              <a:t> (incl. </a:t>
            </a:r>
            <a:r>
              <a:rPr lang="es-ES" sz="2400" b="1" dirty="0" err="1">
                <a:solidFill>
                  <a:srgbClr val="333333"/>
                </a:solidFill>
              </a:rPr>
              <a:t>entangled</a:t>
            </a:r>
            <a:r>
              <a:rPr lang="es-ES" sz="2400" b="1" dirty="0">
                <a:solidFill>
                  <a:srgbClr val="333333"/>
                </a:solidFill>
              </a:rPr>
              <a:t> </a:t>
            </a:r>
            <a:r>
              <a:rPr lang="es-ES" sz="2400" b="1" dirty="0" err="1">
                <a:solidFill>
                  <a:srgbClr val="333333"/>
                </a:solidFill>
              </a:rPr>
              <a:t>pairs</a:t>
            </a:r>
            <a:r>
              <a:rPr lang="es-ES" sz="2400" b="1" dirty="0">
                <a:solidFill>
                  <a:srgbClr val="333333"/>
                </a:solidFill>
              </a:rPr>
              <a:t>)</a:t>
            </a:r>
          </a:p>
          <a:p>
            <a:pPr marL="475932" lvl="0" indent="-457200">
              <a:lnSpc>
                <a:spcPct val="100000"/>
              </a:lnSpc>
              <a:buSzPct val="100000"/>
              <a:buFont typeface="+mj-lt"/>
              <a:buAutoNum type="arabicParenR"/>
            </a:pPr>
            <a:r>
              <a:rPr lang="es-ES" sz="2400" b="1" dirty="0">
                <a:solidFill>
                  <a:srgbClr val="333333"/>
                </a:solidFill>
              </a:rPr>
              <a:t>Quantum </a:t>
            </a:r>
            <a:r>
              <a:rPr lang="es-ES" sz="2400" b="1" dirty="0" err="1">
                <a:solidFill>
                  <a:srgbClr val="333333"/>
                </a:solidFill>
              </a:rPr>
              <a:t>State</a:t>
            </a:r>
            <a:r>
              <a:rPr lang="es-ES" sz="2400" b="1" dirty="0">
                <a:solidFill>
                  <a:srgbClr val="333333"/>
                </a:solidFill>
              </a:rPr>
              <a:t> </a:t>
            </a:r>
            <a:r>
              <a:rPr lang="es-ES" sz="2400" b="1" dirty="0" err="1">
                <a:solidFill>
                  <a:srgbClr val="333333"/>
                </a:solidFill>
              </a:rPr>
              <a:t>preparation</a:t>
            </a:r>
            <a:r>
              <a:rPr lang="es-ES" sz="2400" b="1" dirty="0">
                <a:solidFill>
                  <a:srgbClr val="333333"/>
                </a:solidFill>
              </a:rPr>
              <a:t> and </a:t>
            </a:r>
            <a:r>
              <a:rPr lang="es-ES" sz="2400" b="1" dirty="0" err="1">
                <a:solidFill>
                  <a:srgbClr val="333333"/>
                </a:solidFill>
              </a:rPr>
              <a:t>analysis</a:t>
            </a:r>
            <a:r>
              <a:rPr lang="es-ES" sz="2400" b="1" dirty="0">
                <a:solidFill>
                  <a:srgbClr val="333333"/>
                </a:solidFill>
              </a:rPr>
              <a:t>.</a:t>
            </a:r>
          </a:p>
          <a:p>
            <a:pPr marL="475932" lvl="0" indent="-457200">
              <a:lnSpc>
                <a:spcPct val="100000"/>
              </a:lnSpc>
              <a:buSzPct val="100000"/>
              <a:buFont typeface="+mj-lt"/>
              <a:buAutoNum type="arabicParenR"/>
            </a:pPr>
            <a:r>
              <a:rPr lang="es-ES" sz="2400" b="1" dirty="0">
                <a:solidFill>
                  <a:srgbClr val="333333"/>
                </a:solidFill>
              </a:rPr>
              <a:t>Quantum </a:t>
            </a:r>
            <a:r>
              <a:rPr lang="es-ES" sz="2400" b="1" dirty="0" err="1">
                <a:solidFill>
                  <a:srgbClr val="333333"/>
                </a:solidFill>
              </a:rPr>
              <a:t>conversion</a:t>
            </a:r>
            <a:r>
              <a:rPr lang="es-ES" sz="2400" b="1" dirty="0">
                <a:solidFill>
                  <a:srgbClr val="333333"/>
                </a:solidFill>
              </a:rPr>
              <a:t> </a:t>
            </a:r>
            <a:r>
              <a:rPr lang="es-ES" sz="2000" dirty="0">
                <a:solidFill>
                  <a:srgbClr val="333333"/>
                </a:solidFill>
              </a:rPr>
              <a:t>(</a:t>
            </a:r>
            <a:r>
              <a:rPr lang="es-ES" sz="2000" dirty="0" err="1">
                <a:solidFill>
                  <a:srgbClr val="333333"/>
                </a:solidFill>
              </a:rPr>
              <a:t>flying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qubits</a:t>
            </a:r>
            <a:r>
              <a:rPr lang="es-ES" sz="2000" dirty="0">
                <a:solidFill>
                  <a:srgbClr val="333333"/>
                </a:solidFill>
              </a:rPr>
              <a:t> to </a:t>
            </a:r>
            <a:r>
              <a:rPr lang="es-ES" sz="2000" dirty="0" err="1">
                <a:solidFill>
                  <a:srgbClr val="333333"/>
                </a:solidFill>
              </a:rPr>
              <a:t>stationary</a:t>
            </a:r>
            <a:r>
              <a:rPr lang="es-ES" sz="2000" dirty="0">
                <a:solidFill>
                  <a:srgbClr val="333333"/>
                </a:solidFill>
              </a:rPr>
              <a:t> </a:t>
            </a:r>
            <a:r>
              <a:rPr lang="es-ES" sz="2000" dirty="0" err="1">
                <a:solidFill>
                  <a:srgbClr val="333333"/>
                </a:solidFill>
              </a:rPr>
              <a:t>qubits</a:t>
            </a:r>
            <a:r>
              <a:rPr lang="es-ES" sz="2000" dirty="0">
                <a:solidFill>
                  <a:srgbClr val="333333"/>
                </a:solidFill>
              </a:rPr>
              <a:t>: </a:t>
            </a:r>
            <a:r>
              <a:rPr lang="es-ES" sz="2000" dirty="0" err="1">
                <a:solidFill>
                  <a:srgbClr val="333333"/>
                </a:solidFill>
              </a:rPr>
              <a:t>matter-photon</a:t>
            </a:r>
            <a:r>
              <a:rPr lang="es-ES" sz="2000" dirty="0">
                <a:solidFill>
                  <a:srgbClr val="333333"/>
                </a:solidFill>
              </a:rPr>
              <a:t> interface)</a:t>
            </a:r>
            <a:endParaRPr lang="es-ES" sz="2400" dirty="0">
              <a:solidFill>
                <a:srgbClr val="333333"/>
              </a:solidFill>
            </a:endParaRPr>
          </a:p>
          <a:p>
            <a:pPr marL="475932" lvl="0" indent="-457200">
              <a:lnSpc>
                <a:spcPct val="100000"/>
              </a:lnSpc>
              <a:buSzPct val="100000"/>
              <a:buFont typeface="+mj-lt"/>
              <a:buAutoNum type="arabicParenR"/>
            </a:pPr>
            <a:r>
              <a:rPr lang="es-ES" sz="2400" b="1" dirty="0" err="1">
                <a:solidFill>
                  <a:srgbClr val="333333"/>
                </a:solidFill>
              </a:rPr>
              <a:t>Moderate</a:t>
            </a:r>
            <a:r>
              <a:rPr lang="es-ES" sz="2400" b="1" dirty="0">
                <a:solidFill>
                  <a:srgbClr val="333333"/>
                </a:solidFill>
              </a:rPr>
              <a:t> quantum </a:t>
            </a:r>
            <a:r>
              <a:rPr lang="es-ES" sz="2400" b="1" dirty="0" err="1">
                <a:solidFill>
                  <a:srgbClr val="333333"/>
                </a:solidFill>
              </a:rPr>
              <a:t>processing</a:t>
            </a:r>
            <a:r>
              <a:rPr lang="es-ES" sz="2400" b="1" dirty="0">
                <a:solidFill>
                  <a:srgbClr val="333333"/>
                </a:solidFill>
              </a:rPr>
              <a:t> </a:t>
            </a:r>
            <a:r>
              <a:rPr lang="es-ES" sz="2400" b="1" dirty="0" err="1">
                <a:solidFill>
                  <a:srgbClr val="333333"/>
                </a:solidFill>
              </a:rPr>
              <a:t>capabilities</a:t>
            </a:r>
            <a:r>
              <a:rPr lang="es-ES" sz="2400" b="1" dirty="0">
                <a:solidFill>
                  <a:srgbClr val="333333"/>
                </a:solidFill>
              </a:rPr>
              <a:t>.</a:t>
            </a:r>
          </a:p>
          <a:p>
            <a:pPr marL="475932" lvl="0" indent="-457200">
              <a:lnSpc>
                <a:spcPct val="100000"/>
              </a:lnSpc>
              <a:buSzPct val="100000"/>
              <a:buFont typeface="+mj-lt"/>
              <a:buAutoNum type="arabicParenR"/>
            </a:pPr>
            <a:r>
              <a:rPr lang="es-ES" sz="2400" b="1" dirty="0">
                <a:solidFill>
                  <a:srgbClr val="333333"/>
                </a:solidFill>
              </a:rPr>
              <a:t>Quantum </a:t>
            </a:r>
            <a:r>
              <a:rPr lang="es-ES" sz="2400" b="1" dirty="0" err="1">
                <a:solidFill>
                  <a:srgbClr val="333333"/>
                </a:solidFill>
              </a:rPr>
              <a:t>memories</a:t>
            </a:r>
            <a:r>
              <a:rPr lang="es-ES" sz="2400" b="1" dirty="0">
                <a:solidFill>
                  <a:srgbClr val="333333"/>
                </a:solidFill>
              </a:rPr>
              <a:t>.</a:t>
            </a:r>
          </a:p>
          <a:p>
            <a:pPr marL="274320" lvl="0">
              <a:lnSpc>
                <a:spcPct val="100000"/>
              </a:lnSpc>
            </a:pPr>
            <a:r>
              <a:rPr lang="es-ES" sz="3200" b="1" dirty="0">
                <a:solidFill>
                  <a:srgbClr val="000000"/>
                </a:solidFill>
              </a:rPr>
              <a:t>1)-4) = QKD as </a:t>
            </a:r>
            <a:r>
              <a:rPr lang="es-ES" sz="3200" b="1" dirty="0" err="1">
                <a:solidFill>
                  <a:srgbClr val="000000"/>
                </a:solidFill>
              </a:rPr>
              <a:t>we</a:t>
            </a:r>
            <a:r>
              <a:rPr lang="es-ES" sz="3200" b="1" dirty="0">
                <a:solidFill>
                  <a:srgbClr val="000000"/>
                </a:solidFill>
              </a:rPr>
              <a:t> </a:t>
            </a:r>
            <a:r>
              <a:rPr lang="es-ES" sz="3200" b="1" dirty="0" err="1">
                <a:solidFill>
                  <a:srgbClr val="000000"/>
                </a:solidFill>
              </a:rPr>
              <a:t>know</a:t>
            </a:r>
            <a:r>
              <a:rPr lang="es-ES" sz="3200" b="1" dirty="0">
                <a:solidFill>
                  <a:srgbClr val="000000"/>
                </a:solidFill>
              </a:rPr>
              <a:t> </a:t>
            </a:r>
            <a:r>
              <a:rPr lang="es-ES" sz="3200" b="1" dirty="0" err="1">
                <a:solidFill>
                  <a:srgbClr val="000000"/>
                </a:solidFill>
              </a:rPr>
              <a:t>it</a:t>
            </a:r>
            <a:r>
              <a:rPr lang="es-ES" sz="3200" b="1" dirty="0">
                <a:solidFill>
                  <a:srgbClr val="000000"/>
                </a:solidFill>
              </a:rPr>
              <a:t>.</a:t>
            </a:r>
          </a:p>
          <a:p>
            <a:pPr marL="274320" lvl="0">
              <a:lnSpc>
                <a:spcPct val="100000"/>
              </a:lnSpc>
            </a:pPr>
            <a:r>
              <a:rPr lang="es-ES" sz="3200" b="1" dirty="0">
                <a:solidFill>
                  <a:srgbClr val="000000"/>
                </a:solidFill>
              </a:rPr>
              <a:t>+5)-7) = Full quantum </a:t>
            </a:r>
            <a:r>
              <a:rPr lang="es-ES" sz="3200" b="1" dirty="0" err="1">
                <a:solidFill>
                  <a:srgbClr val="000000"/>
                </a:solidFill>
              </a:rPr>
              <a:t>communications</a:t>
            </a:r>
            <a:r>
              <a:rPr lang="es-ES" sz="3200" b="1" dirty="0">
                <a:solidFill>
                  <a:srgbClr val="000000"/>
                </a:solidFill>
              </a:rPr>
              <a:t> </a:t>
            </a:r>
          </a:p>
          <a:p>
            <a:pPr marL="2195195" lvl="8"/>
            <a:r>
              <a:rPr lang="es-ES" sz="2100" dirty="0" err="1">
                <a:solidFill>
                  <a:srgbClr val="000000"/>
                </a:solidFill>
              </a:rPr>
              <a:t>Including</a:t>
            </a:r>
            <a:r>
              <a:rPr lang="es-ES" sz="2100" dirty="0">
                <a:solidFill>
                  <a:srgbClr val="000000"/>
                </a:solidFill>
              </a:rPr>
              <a:t> </a:t>
            </a:r>
            <a:r>
              <a:rPr lang="es-ES" sz="2100" dirty="0" err="1">
                <a:solidFill>
                  <a:srgbClr val="000000"/>
                </a:solidFill>
              </a:rPr>
              <a:t>unlimited</a:t>
            </a:r>
            <a:r>
              <a:rPr lang="es-ES" sz="2100" dirty="0">
                <a:solidFill>
                  <a:srgbClr val="000000"/>
                </a:solidFill>
              </a:rPr>
              <a:t> </a:t>
            </a:r>
            <a:r>
              <a:rPr lang="es-ES" sz="2100" dirty="0" err="1">
                <a:solidFill>
                  <a:srgbClr val="000000"/>
                </a:solidFill>
              </a:rPr>
              <a:t>distance</a:t>
            </a:r>
            <a:r>
              <a:rPr lang="es-ES" sz="2100" dirty="0">
                <a:solidFill>
                  <a:srgbClr val="000000"/>
                </a:solidFill>
              </a:rPr>
              <a:t> QKD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8A579F5C-7B34-A647-9BA4-DF85E71A16C4}"/>
              </a:ext>
            </a:extLst>
          </p:cNvPr>
          <p:cNvSpPr/>
          <p:nvPr/>
        </p:nvSpPr>
        <p:spPr>
          <a:xfrm>
            <a:off x="8974732" y="1556792"/>
            <a:ext cx="288032" cy="136815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5AB03-A6EA-154D-9CA3-44BAF4A55BF2}"/>
              </a:ext>
            </a:extLst>
          </p:cNvPr>
          <p:cNvSpPr txBox="1"/>
          <p:nvPr/>
        </p:nvSpPr>
        <p:spPr>
          <a:xfrm>
            <a:off x="9306001" y="2065884"/>
            <a:ext cx="250581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analyze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later</a:t>
            </a:r>
            <a:endParaRPr lang="es-E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CFA06-82B7-7A49-AB9B-6F3BAC99038D}"/>
              </a:ext>
            </a:extLst>
          </p:cNvPr>
          <p:cNvSpPr txBox="1"/>
          <p:nvPr/>
        </p:nvSpPr>
        <p:spPr>
          <a:xfrm>
            <a:off x="8182644" y="3835203"/>
            <a:ext cx="3888432" cy="89383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Note: </a:t>
            </a:r>
            <a:r>
              <a:rPr lang="es-ES" sz="1400" dirty="0" err="1"/>
              <a:t>There</a:t>
            </a:r>
            <a:r>
              <a:rPr lang="es-ES" sz="1400" dirty="0"/>
              <a:t> are </a:t>
            </a:r>
            <a:r>
              <a:rPr lang="es-ES" sz="1400" dirty="0" err="1"/>
              <a:t>some</a:t>
            </a:r>
            <a:r>
              <a:rPr lang="es-ES" sz="1400" dirty="0"/>
              <a:t> </a:t>
            </a:r>
            <a:r>
              <a:rPr lang="es-ES" sz="1400" dirty="0" err="1"/>
              <a:t>relatively</a:t>
            </a:r>
            <a:r>
              <a:rPr lang="es-ES" sz="1400" dirty="0"/>
              <a:t> </a:t>
            </a:r>
            <a:r>
              <a:rPr lang="es-ES" sz="1400" dirty="0" err="1"/>
              <a:t>recent</a:t>
            </a:r>
            <a:r>
              <a:rPr lang="es-ES" sz="1400" dirty="0"/>
              <a:t> </a:t>
            </a:r>
            <a:r>
              <a:rPr lang="es-ES" sz="1400" dirty="0" err="1"/>
              <a:t>schemes</a:t>
            </a:r>
            <a:r>
              <a:rPr lang="es-ES" sz="1400" dirty="0"/>
              <a:t> </a:t>
            </a:r>
            <a:r>
              <a:rPr lang="es-ES" sz="1400" dirty="0" err="1"/>
              <a:t>without</a:t>
            </a:r>
            <a:r>
              <a:rPr lang="es-ES" sz="1400" dirty="0"/>
              <a:t> quantum </a:t>
            </a:r>
            <a:r>
              <a:rPr lang="es-ES" sz="1400" dirty="0" err="1"/>
              <a:t>memories</a:t>
            </a:r>
            <a:r>
              <a:rPr lang="es-ES" sz="1400" dirty="0"/>
              <a:t>, </a:t>
            </a:r>
            <a:r>
              <a:rPr lang="es-ES" sz="1400" dirty="0" err="1"/>
              <a:t>all</a:t>
            </a:r>
            <a:r>
              <a:rPr lang="es-ES" sz="1400" dirty="0"/>
              <a:t> </a:t>
            </a:r>
            <a:r>
              <a:rPr lang="es-ES" sz="1400" dirty="0" err="1"/>
              <a:t>photonic</a:t>
            </a:r>
            <a:r>
              <a:rPr lang="es-ES" sz="1400" dirty="0"/>
              <a:t>, </a:t>
            </a:r>
            <a:r>
              <a:rPr lang="es-ES" sz="1400" dirty="0" err="1"/>
              <a:t>hence</a:t>
            </a:r>
            <a:r>
              <a:rPr lang="es-ES" sz="1400" dirty="0"/>
              <a:t> no </a:t>
            </a:r>
            <a:r>
              <a:rPr lang="es-ES" sz="1400" dirty="0" err="1"/>
              <a:t>need</a:t>
            </a:r>
            <a:r>
              <a:rPr lang="es-ES" sz="1400" dirty="0"/>
              <a:t> </a:t>
            </a: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/>
              <a:t>flying</a:t>
            </a:r>
            <a:r>
              <a:rPr lang="es-ES" sz="1400" dirty="0"/>
              <a:t>-&gt;</a:t>
            </a:r>
            <a:r>
              <a:rPr lang="es-ES" sz="1400" dirty="0" err="1"/>
              <a:t>stationary</a:t>
            </a:r>
            <a:r>
              <a:rPr lang="es-ES" sz="1400" dirty="0"/>
              <a:t> </a:t>
            </a:r>
            <a:r>
              <a:rPr lang="es-ES" sz="1400" dirty="0" err="1"/>
              <a:t>conversion</a:t>
            </a:r>
            <a:r>
              <a:rPr lang="es-E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4315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831C2CC-AEFB-F344-9094-49C00A58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110</a:t>
            </a:fld>
            <a:endParaRPr lang="en-US" altLang="es-ES" dirty="0"/>
          </a:p>
        </p:txBody>
      </p:sp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1901010" y="214733"/>
            <a:ext cx="8959850" cy="1004888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ES" sz="3600" dirty="0" err="1"/>
              <a:t>How</a:t>
            </a:r>
            <a:r>
              <a:rPr lang="es-ES" altLang="es-ES" sz="3600" dirty="0"/>
              <a:t> to </a:t>
            </a:r>
            <a:r>
              <a:rPr lang="es-ES" altLang="es-ES" sz="3600" dirty="0" err="1"/>
              <a:t>Solve</a:t>
            </a:r>
            <a:r>
              <a:rPr lang="es-ES" altLang="es-ES" sz="3600" dirty="0"/>
              <a:t> </a:t>
            </a:r>
            <a:r>
              <a:rPr lang="es-ES" altLang="es-ES" sz="3600" dirty="0" err="1"/>
              <a:t>the</a:t>
            </a:r>
            <a:r>
              <a:rPr lang="es-ES" altLang="es-ES" sz="3600" dirty="0"/>
              <a:t> </a:t>
            </a:r>
            <a:r>
              <a:rPr lang="es-ES" altLang="es-ES" sz="3600" dirty="0" err="1"/>
              <a:t>Integration</a:t>
            </a:r>
            <a:r>
              <a:rPr lang="es-ES" altLang="es-ES" sz="3600" dirty="0"/>
              <a:t> </a:t>
            </a:r>
            <a:r>
              <a:rPr lang="es-ES" altLang="es-ES" sz="3600" dirty="0" err="1"/>
              <a:t>problem</a:t>
            </a:r>
            <a:r>
              <a:rPr lang="es-ES" altLang="es-ES" sz="3600" dirty="0"/>
              <a:t>: Software </a:t>
            </a:r>
            <a:r>
              <a:rPr lang="es-ES" altLang="es-ES" sz="3600" dirty="0" err="1"/>
              <a:t>Defined</a:t>
            </a:r>
            <a:r>
              <a:rPr lang="es-ES" altLang="es-ES" sz="3600" dirty="0"/>
              <a:t> </a:t>
            </a:r>
            <a:r>
              <a:rPr lang="es-ES" altLang="es-ES" sz="3600" dirty="0" err="1"/>
              <a:t>Networking</a:t>
            </a:r>
            <a:endParaRPr lang="en-GB" sz="3600" dirty="0"/>
          </a:p>
        </p:txBody>
      </p:sp>
      <p:grpSp>
        <p:nvGrpSpPr>
          <p:cNvPr id="5" name="4 Grupo"/>
          <p:cNvGrpSpPr/>
          <p:nvPr/>
        </p:nvGrpSpPr>
        <p:grpSpPr>
          <a:xfrm>
            <a:off x="549796" y="1556792"/>
            <a:ext cx="9073008" cy="1477126"/>
            <a:chOff x="155328" y="1268920"/>
            <a:chExt cx="8809160" cy="1477511"/>
          </a:xfrm>
        </p:grpSpPr>
        <p:sp>
          <p:nvSpPr>
            <p:cNvPr id="166" name="165 Rectángulo redondeado"/>
            <p:cNvSpPr/>
            <p:nvPr/>
          </p:nvSpPr>
          <p:spPr bwMode="auto">
            <a:xfrm>
              <a:off x="155328" y="1268920"/>
              <a:ext cx="8809160" cy="1440000"/>
            </a:xfrm>
            <a:prstGeom prst="roundRect">
              <a:avLst>
                <a:gd name="adj" fmla="val 4815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AAAAAA">
                  <a:satMod val="175000"/>
                  <a:alpha val="40000"/>
                </a:srgbClr>
              </a:glo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  <a:defRPr/>
              </a:pPr>
              <a:endParaRPr lang="en-GB" sz="3999" ker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2052" name="Picture 4" descr="http://www.michaelroger.com/assets/images/boxes/9x12x2-black-box-ope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0954" y="1306423"/>
              <a:ext cx="1832083" cy="10104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www.psytx.com/blog/wp-content/uploads/2012/10/Magic_Black_Box_480x304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388066"/>
              <a:ext cx="2592288" cy="7716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715144" y="2196152"/>
              <a:ext cx="1824057" cy="550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Network equipment as </a:t>
              </a:r>
            </a:p>
            <a:p>
              <a:r>
                <a:rPr lang="en-GB" sz="1600" b="1" dirty="0"/>
                <a:t>Black boxes</a:t>
              </a: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652120" y="2196153"/>
              <a:ext cx="3312368" cy="493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/>
                <a:t>Open interfaces (OpenFlow) for instructing the boxes what to do</a:t>
              </a:r>
            </a:p>
          </p:txBody>
        </p:sp>
        <p:sp>
          <p:nvSpPr>
            <p:cNvPr id="3" name="2 Flecha derecha"/>
            <p:cNvSpPr/>
            <p:nvPr/>
          </p:nvSpPr>
          <p:spPr bwMode="auto">
            <a:xfrm>
              <a:off x="3841177" y="1467496"/>
              <a:ext cx="1872208" cy="801031"/>
            </a:xfrm>
            <a:prstGeom prst="rightArrow">
              <a:avLst/>
            </a:prstGeom>
            <a:solidFill>
              <a:schemeClr val="accent3">
                <a:lumMod val="95000"/>
              </a:schemeClr>
            </a:solidFill>
            <a:ln w="25400" cap="flat" cmpd="sng" algn="ctr">
              <a:solidFill>
                <a:schemeClr val="accent3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r>
                <a:rPr lang="en-GB" sz="1799" b="1">
                  <a:ea typeface="ヒラギノ角ゴ ProN W3" charset="-128"/>
                  <a:sym typeface="Gill Sans" charset="0"/>
                </a:rPr>
                <a:t>SDN</a:t>
              </a: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549799" y="3276287"/>
            <a:ext cx="9073009" cy="1413815"/>
            <a:chOff x="155328" y="2997145"/>
            <a:chExt cx="8809160" cy="1414183"/>
          </a:xfrm>
        </p:grpSpPr>
        <p:sp>
          <p:nvSpPr>
            <p:cNvPr id="167" name="166 Rectángulo redondeado"/>
            <p:cNvSpPr/>
            <p:nvPr/>
          </p:nvSpPr>
          <p:spPr bwMode="auto">
            <a:xfrm>
              <a:off x="155328" y="2997145"/>
              <a:ext cx="8809160" cy="1406271"/>
            </a:xfrm>
            <a:prstGeom prst="roundRect">
              <a:avLst>
                <a:gd name="adj" fmla="val 4815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AAAAAA">
                  <a:satMod val="175000"/>
                  <a:alpha val="40000"/>
                </a:srgbClr>
              </a:glo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  <a:defRPr/>
              </a:pPr>
              <a:endParaRPr lang="en-GB" sz="3999" ker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653431" y="3861049"/>
              <a:ext cx="1916631" cy="550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/>
                <a:t>Boxes with autonomous</a:t>
              </a:r>
              <a:br>
                <a:rPr lang="en-GB" sz="1600" b="1"/>
              </a:br>
              <a:r>
                <a:rPr lang="en-GB" sz="1600" b="1"/>
                <a:t>behaviour</a:t>
              </a:r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5509950" y="4037963"/>
              <a:ext cx="2645196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/>
                <a:t>Decisions are taken out of the box</a:t>
              </a:r>
              <a:endParaRPr lang="en-GB" sz="1050" b="1"/>
            </a:p>
          </p:txBody>
        </p:sp>
        <p:grpSp>
          <p:nvGrpSpPr>
            <p:cNvPr id="99" name="Agrupar 59"/>
            <p:cNvGrpSpPr/>
            <p:nvPr/>
          </p:nvGrpSpPr>
          <p:grpSpPr>
            <a:xfrm>
              <a:off x="6420954" y="3140968"/>
              <a:ext cx="1498589" cy="819229"/>
              <a:chOff x="5968625" y="4461944"/>
              <a:chExt cx="1720056" cy="1721124"/>
            </a:xfrm>
          </p:grpSpPr>
          <p:sp>
            <p:nvSpPr>
              <p:cNvPr id="100" name="17 Elipse"/>
              <p:cNvSpPr/>
              <p:nvPr/>
            </p:nvSpPr>
            <p:spPr bwMode="auto">
              <a:xfrm>
                <a:off x="6070324" y="4937425"/>
                <a:ext cx="1512168" cy="100583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2799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grpSp>
            <p:nvGrpSpPr>
              <p:cNvPr id="101" name="52 Grupo"/>
              <p:cNvGrpSpPr/>
              <p:nvPr/>
            </p:nvGrpSpPr>
            <p:grpSpPr>
              <a:xfrm>
                <a:off x="6173783" y="4461944"/>
                <a:ext cx="1431910" cy="1721124"/>
                <a:chOff x="6710363" y="2708920"/>
                <a:chExt cx="1431910" cy="1721124"/>
              </a:xfrm>
            </p:grpSpPr>
            <p:sp>
              <p:nvSpPr>
                <p:cNvPr id="104" name="53 Rectángulo"/>
                <p:cNvSpPr/>
                <p:nvPr/>
              </p:nvSpPr>
              <p:spPr bwMode="auto">
                <a:xfrm rot="19638941">
                  <a:off x="6818988" y="3711472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05" name="54 Rectángulo"/>
                <p:cNvSpPr/>
                <p:nvPr/>
              </p:nvSpPr>
              <p:spPr bwMode="auto">
                <a:xfrm rot="1961059" flipH="1">
                  <a:off x="7426303" y="3709136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06" name="55 Rectángulo"/>
                <p:cNvSpPr/>
                <p:nvPr/>
              </p:nvSpPr>
              <p:spPr bwMode="auto">
                <a:xfrm rot="1961059" flipH="1">
                  <a:off x="6824715" y="4040229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07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5400000">
                  <a:off x="6860160" y="2903512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08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5400000">
                  <a:off x="7561559" y="2903512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09" name="58 CuadroTexto"/>
                <p:cNvSpPr txBox="1"/>
                <p:nvPr/>
              </p:nvSpPr>
              <p:spPr>
                <a:xfrm>
                  <a:off x="6710363" y="2718445"/>
                  <a:ext cx="564766" cy="134491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endParaRPr lang="en-GB" sz="60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10" name="59 CuadroTexto"/>
                <p:cNvSpPr txBox="1"/>
                <p:nvPr/>
              </p:nvSpPr>
              <p:spPr>
                <a:xfrm>
                  <a:off x="7381106" y="2708920"/>
                  <a:ext cx="564766" cy="134491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endParaRPr lang="en-GB" sz="60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pic>
              <p:nvPicPr>
                <p:cNvPr id="111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6726672" y="3100065"/>
                  <a:ext cx="1219200" cy="71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12" name="61 Rectángulo"/>
                <p:cNvSpPr/>
                <p:nvPr/>
              </p:nvSpPr>
              <p:spPr bwMode="auto">
                <a:xfrm rot="19638941">
                  <a:off x="7396193" y="4056704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13" name="62 Elipse"/>
                <p:cNvSpPr/>
                <p:nvPr/>
              </p:nvSpPr>
              <p:spPr bwMode="auto">
                <a:xfrm>
                  <a:off x="7108328" y="399299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14" name="63 Elipse"/>
                <p:cNvSpPr/>
                <p:nvPr/>
              </p:nvSpPr>
              <p:spPr bwMode="auto">
                <a:xfrm>
                  <a:off x="7705228" y="366914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15" name="64 Elipse"/>
                <p:cNvSpPr/>
                <p:nvPr/>
              </p:nvSpPr>
              <p:spPr bwMode="auto">
                <a:xfrm>
                  <a:off x="7108328" y="333894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</p:grpSp>
          <p:sp>
            <p:nvSpPr>
              <p:cNvPr id="102" name="65 CuadroTexto"/>
              <p:cNvSpPr txBox="1"/>
              <p:nvPr/>
            </p:nvSpPr>
            <p:spPr>
              <a:xfrm>
                <a:off x="5968625" y="4766098"/>
                <a:ext cx="1720056" cy="134491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lIns="35991" tIns="35991" rIns="35991" bIns="35991" rtlCol="0" anchor="ctr">
                <a:noAutofit/>
              </a:bodyPr>
              <a:lstStyle/>
              <a:p>
                <a:pPr algn="ctr"/>
                <a:endParaRPr lang="en-GB" sz="6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03" name="67 Elipse"/>
              <p:cNvSpPr/>
              <p:nvPr/>
            </p:nvSpPr>
            <p:spPr bwMode="auto">
              <a:xfrm>
                <a:off x="6005227" y="5422173"/>
                <a:ext cx="437045" cy="437045"/>
              </a:xfrm>
              <a:prstGeom prst="ellipse">
                <a:avLst/>
              </a:prstGeom>
              <a:solidFill>
                <a:srgbClr val="FF66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2799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33" name="Agrupar 58"/>
            <p:cNvGrpSpPr/>
            <p:nvPr/>
          </p:nvGrpSpPr>
          <p:grpSpPr>
            <a:xfrm>
              <a:off x="452423" y="3068960"/>
              <a:ext cx="2492522" cy="752989"/>
              <a:chOff x="4528924" y="1234355"/>
              <a:chExt cx="4551809" cy="2351882"/>
            </a:xfrm>
          </p:grpSpPr>
          <p:sp>
            <p:nvSpPr>
              <p:cNvPr id="134" name="20 Rectángulo"/>
              <p:cNvSpPr/>
              <p:nvPr/>
            </p:nvSpPr>
            <p:spPr bwMode="auto">
              <a:xfrm rot="20155686">
                <a:off x="5719338" y="2037197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10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5" name="21 Rectángulo"/>
              <p:cNvSpPr/>
              <p:nvPr/>
            </p:nvSpPr>
            <p:spPr bwMode="auto">
              <a:xfrm rot="20155686">
                <a:off x="7315386" y="2758913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10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6" name="22 Rectángulo"/>
              <p:cNvSpPr/>
              <p:nvPr/>
            </p:nvSpPr>
            <p:spPr bwMode="auto">
              <a:xfrm rot="1444314" flipH="1">
                <a:off x="7315386" y="2015021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10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7" name="23 Rectángulo"/>
              <p:cNvSpPr/>
              <p:nvPr/>
            </p:nvSpPr>
            <p:spPr bwMode="auto">
              <a:xfrm rot="1444314" flipH="1">
                <a:off x="5715904" y="2741443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10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grpSp>
            <p:nvGrpSpPr>
              <p:cNvPr id="138" name="24 Grupo"/>
              <p:cNvGrpSpPr/>
              <p:nvPr/>
            </p:nvGrpSpPr>
            <p:grpSpPr>
              <a:xfrm>
                <a:off x="6169803" y="1234355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160" name="25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10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61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62" name="27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63" name="28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64" name="29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165" name="30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139" name="31 Grupo"/>
              <p:cNvGrpSpPr/>
              <p:nvPr/>
            </p:nvGrpSpPr>
            <p:grpSpPr>
              <a:xfrm>
                <a:off x="4528924" y="1894334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154" name="32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10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55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6" name="34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57" name="35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58" name="36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159" name="37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140" name="38 Grupo"/>
              <p:cNvGrpSpPr/>
              <p:nvPr/>
            </p:nvGrpSpPr>
            <p:grpSpPr>
              <a:xfrm>
                <a:off x="7769284" y="1894334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148" name="39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10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49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0" name="41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51" name="42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52" name="43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153" name="44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141" name="45 Grupo"/>
              <p:cNvGrpSpPr/>
              <p:nvPr/>
            </p:nvGrpSpPr>
            <p:grpSpPr>
              <a:xfrm>
                <a:off x="6169803" y="2554312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142" name="46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10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43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44" name="48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45" name="49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46" name="50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147" name="51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</p:grpSp>
        <p:sp>
          <p:nvSpPr>
            <p:cNvPr id="169" name="168 Flecha derecha"/>
            <p:cNvSpPr/>
            <p:nvPr/>
          </p:nvSpPr>
          <p:spPr bwMode="auto">
            <a:xfrm>
              <a:off x="3841177" y="3259588"/>
              <a:ext cx="1872208" cy="818996"/>
            </a:xfrm>
            <a:prstGeom prst="rightArrow">
              <a:avLst/>
            </a:prstGeom>
            <a:solidFill>
              <a:schemeClr val="accent3">
                <a:lumMod val="95000"/>
              </a:schemeClr>
            </a:solidFill>
            <a:ln w="25400" cap="flat" cmpd="sng" algn="ctr">
              <a:solidFill>
                <a:schemeClr val="accent3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799" b="1" dirty="0"/>
                <a:t>SDN</a:t>
              </a: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576685" y="4966179"/>
            <a:ext cx="9134618" cy="1452115"/>
            <a:chOff x="167517" y="4687026"/>
            <a:chExt cx="8868979" cy="1452493"/>
          </a:xfrm>
        </p:grpSpPr>
        <p:sp>
          <p:nvSpPr>
            <p:cNvPr id="66" name="65 Rectángulo redondeado"/>
            <p:cNvSpPr/>
            <p:nvPr/>
          </p:nvSpPr>
          <p:spPr bwMode="auto">
            <a:xfrm>
              <a:off x="179512" y="4687026"/>
              <a:ext cx="8809160" cy="1406270"/>
            </a:xfrm>
            <a:prstGeom prst="roundRect">
              <a:avLst>
                <a:gd name="adj" fmla="val 4815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AAAAAA">
                  <a:satMod val="175000"/>
                  <a:alpha val="40000"/>
                </a:srgbClr>
              </a:glo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  <a:defRPr/>
              </a:pPr>
              <a:endParaRPr lang="en-GB" sz="3999" ker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7" name="66 CuadroTexto"/>
            <p:cNvSpPr txBox="1"/>
            <p:nvPr/>
          </p:nvSpPr>
          <p:spPr>
            <a:xfrm>
              <a:off x="167517" y="5727843"/>
              <a:ext cx="2908489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Adapting OSS to manage black boxes</a:t>
              </a:r>
            </a:p>
          </p:txBody>
        </p:sp>
        <p:sp>
          <p:nvSpPr>
            <p:cNvPr id="68" name="67 CuadroTexto"/>
            <p:cNvSpPr txBox="1"/>
            <p:nvPr/>
          </p:nvSpPr>
          <p:spPr>
            <a:xfrm>
              <a:off x="5868144" y="5589240"/>
              <a:ext cx="3168352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/>
                <a:t>Simpler OSS to manage the SDN controller</a:t>
              </a:r>
              <a:endParaRPr lang="en-GB" sz="1050" b="1"/>
            </a:p>
          </p:txBody>
        </p:sp>
        <p:grpSp>
          <p:nvGrpSpPr>
            <p:cNvPr id="69" name="Agrupar 59"/>
            <p:cNvGrpSpPr/>
            <p:nvPr/>
          </p:nvGrpSpPr>
          <p:grpSpPr>
            <a:xfrm>
              <a:off x="6800122" y="5013176"/>
              <a:ext cx="1084246" cy="592721"/>
              <a:chOff x="5968625" y="4461944"/>
              <a:chExt cx="1720056" cy="1721124"/>
            </a:xfrm>
          </p:grpSpPr>
          <p:sp>
            <p:nvSpPr>
              <p:cNvPr id="121" name="17 Elipse"/>
              <p:cNvSpPr/>
              <p:nvPr/>
            </p:nvSpPr>
            <p:spPr bwMode="auto">
              <a:xfrm>
                <a:off x="6070324" y="4937425"/>
                <a:ext cx="1512168" cy="100583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2799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grpSp>
            <p:nvGrpSpPr>
              <p:cNvPr id="122" name="52 Grupo"/>
              <p:cNvGrpSpPr/>
              <p:nvPr/>
            </p:nvGrpSpPr>
            <p:grpSpPr>
              <a:xfrm>
                <a:off x="6173783" y="4461944"/>
                <a:ext cx="1431910" cy="1721124"/>
                <a:chOff x="6710363" y="2708920"/>
                <a:chExt cx="1431910" cy="1721124"/>
              </a:xfrm>
            </p:grpSpPr>
            <p:sp>
              <p:nvSpPr>
                <p:cNvPr id="125" name="53 Rectángulo"/>
                <p:cNvSpPr/>
                <p:nvPr/>
              </p:nvSpPr>
              <p:spPr bwMode="auto">
                <a:xfrm rot="19638941">
                  <a:off x="6818988" y="3711472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26" name="54 Rectángulo"/>
                <p:cNvSpPr/>
                <p:nvPr/>
              </p:nvSpPr>
              <p:spPr bwMode="auto">
                <a:xfrm rot="1961059" flipH="1">
                  <a:off x="7426303" y="3709136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27" name="55 Rectángulo"/>
                <p:cNvSpPr/>
                <p:nvPr/>
              </p:nvSpPr>
              <p:spPr bwMode="auto">
                <a:xfrm rot="1961059" flipH="1">
                  <a:off x="6824715" y="4040229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28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5400000">
                  <a:off x="6860160" y="2903512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9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5400000">
                  <a:off x="7561559" y="2903512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30" name="58 CuadroTexto"/>
                <p:cNvSpPr txBox="1"/>
                <p:nvPr/>
              </p:nvSpPr>
              <p:spPr>
                <a:xfrm>
                  <a:off x="6710363" y="2718445"/>
                  <a:ext cx="564766" cy="134491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endParaRPr lang="en-GB" sz="60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31" name="59 CuadroTexto"/>
                <p:cNvSpPr txBox="1"/>
                <p:nvPr/>
              </p:nvSpPr>
              <p:spPr>
                <a:xfrm>
                  <a:off x="7381106" y="2708920"/>
                  <a:ext cx="564766" cy="134491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endParaRPr lang="en-GB" sz="60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pic>
              <p:nvPicPr>
                <p:cNvPr id="132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6726672" y="3100065"/>
                  <a:ext cx="1219200" cy="71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68" name="61 Rectángulo"/>
                <p:cNvSpPr/>
                <p:nvPr/>
              </p:nvSpPr>
              <p:spPr bwMode="auto">
                <a:xfrm rot="19638941">
                  <a:off x="7396193" y="4056704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70" name="62 Elipse"/>
                <p:cNvSpPr/>
                <p:nvPr/>
              </p:nvSpPr>
              <p:spPr bwMode="auto">
                <a:xfrm>
                  <a:off x="7108328" y="399299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71" name="63 Elipse"/>
                <p:cNvSpPr/>
                <p:nvPr/>
              </p:nvSpPr>
              <p:spPr bwMode="auto">
                <a:xfrm>
                  <a:off x="7705228" y="366914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72" name="64 Elipse"/>
                <p:cNvSpPr/>
                <p:nvPr/>
              </p:nvSpPr>
              <p:spPr bwMode="auto">
                <a:xfrm>
                  <a:off x="7108328" y="333894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</p:grpSp>
          <p:sp>
            <p:nvSpPr>
              <p:cNvPr id="123" name="65 CuadroTexto"/>
              <p:cNvSpPr txBox="1"/>
              <p:nvPr/>
            </p:nvSpPr>
            <p:spPr>
              <a:xfrm>
                <a:off x="5968625" y="4766098"/>
                <a:ext cx="1720056" cy="134491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lIns="35991" tIns="35991" rIns="35991" bIns="35991" rtlCol="0" anchor="ctr">
                <a:noAutofit/>
              </a:bodyPr>
              <a:lstStyle/>
              <a:p>
                <a:pPr algn="ctr"/>
                <a:endParaRPr lang="en-GB" sz="6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24" name="67 Elipse"/>
              <p:cNvSpPr/>
              <p:nvPr/>
            </p:nvSpPr>
            <p:spPr bwMode="auto">
              <a:xfrm>
                <a:off x="6005227" y="5422173"/>
                <a:ext cx="437045" cy="437045"/>
              </a:xfrm>
              <a:prstGeom prst="ellipse">
                <a:avLst/>
              </a:prstGeom>
              <a:solidFill>
                <a:srgbClr val="FF66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2799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71" name="70 Flecha derecha"/>
            <p:cNvSpPr/>
            <p:nvPr/>
          </p:nvSpPr>
          <p:spPr bwMode="auto">
            <a:xfrm>
              <a:off x="3865361" y="4949469"/>
              <a:ext cx="1872208" cy="818995"/>
            </a:xfrm>
            <a:prstGeom prst="rightArrow">
              <a:avLst/>
            </a:prstGeom>
            <a:solidFill>
              <a:schemeClr val="accent3">
                <a:lumMod val="95000"/>
              </a:schemeClr>
            </a:solidFill>
            <a:ln w="25400" cap="flat" cmpd="sng" algn="ctr">
              <a:solidFill>
                <a:schemeClr val="accent3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799" b="1" dirty="0"/>
                <a:t>SDN</a:t>
              </a:r>
            </a:p>
          </p:txBody>
        </p:sp>
        <p:sp>
          <p:nvSpPr>
            <p:cNvPr id="7" name="6 Rectángulo"/>
            <p:cNvSpPr/>
            <p:nvPr/>
          </p:nvSpPr>
          <p:spPr bwMode="auto">
            <a:xfrm>
              <a:off x="719910" y="4911323"/>
              <a:ext cx="405694" cy="173861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endParaRPr lang="en-GB" sz="2799">
                <a:solidFill>
                  <a:srgbClr val="000000"/>
                </a:solidFill>
                <a:ea typeface="ヒラギノ角ゴ ProN W3" charset="-128"/>
                <a:sym typeface="Gill Sans" charset="0"/>
              </a:endParaRPr>
            </a:p>
          </p:txBody>
        </p:sp>
        <p:sp>
          <p:nvSpPr>
            <p:cNvPr id="173" name="172 Rectángulo"/>
            <p:cNvSpPr/>
            <p:nvPr/>
          </p:nvSpPr>
          <p:spPr bwMode="auto">
            <a:xfrm>
              <a:off x="2438114" y="4911323"/>
              <a:ext cx="405694" cy="173861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endParaRPr lang="en-GB" sz="2799">
                <a:solidFill>
                  <a:srgbClr val="000000"/>
                </a:solidFill>
                <a:ea typeface="ヒラギノ角ゴ ProN W3" charset="-128"/>
                <a:sym typeface="Gill Sans" charset="0"/>
              </a:endParaRPr>
            </a:p>
          </p:txBody>
        </p:sp>
        <p:sp>
          <p:nvSpPr>
            <p:cNvPr id="174" name="173 Rectángulo"/>
            <p:cNvSpPr/>
            <p:nvPr/>
          </p:nvSpPr>
          <p:spPr bwMode="auto">
            <a:xfrm>
              <a:off x="1579012" y="4911323"/>
              <a:ext cx="405694" cy="173861"/>
            </a:xfrm>
            <a:prstGeom prst="rect">
              <a:avLst/>
            </a:prstGeom>
            <a:solidFill>
              <a:srgbClr val="FFCC66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endParaRPr lang="en-GB" sz="2799">
                <a:solidFill>
                  <a:srgbClr val="000000"/>
                </a:solidFill>
                <a:ea typeface="ヒラギノ角ゴ ProN W3" charset="-128"/>
                <a:sym typeface="Gill Sans" charset="0"/>
              </a:endParaRPr>
            </a:p>
          </p:txBody>
        </p:sp>
        <p:sp>
          <p:nvSpPr>
            <p:cNvPr id="175" name="174 Rectángulo"/>
            <p:cNvSpPr/>
            <p:nvPr/>
          </p:nvSpPr>
          <p:spPr bwMode="auto">
            <a:xfrm>
              <a:off x="719910" y="4742064"/>
              <a:ext cx="2123898" cy="173861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endParaRPr lang="en-GB" sz="2799">
                <a:solidFill>
                  <a:srgbClr val="000000"/>
                </a:solidFill>
                <a:ea typeface="ヒラギノ角ゴ ProN W3" charset="-128"/>
                <a:sym typeface="Gill Sans" charset="0"/>
              </a:endParaRPr>
            </a:p>
          </p:txBody>
        </p:sp>
        <p:cxnSp>
          <p:nvCxnSpPr>
            <p:cNvPr id="9" name="8 Conector recto"/>
            <p:cNvCxnSpPr>
              <a:endCxn id="92" idx="0"/>
            </p:cNvCxnSpPr>
            <p:nvPr/>
          </p:nvCxnSpPr>
          <p:spPr bwMode="auto">
            <a:xfrm>
              <a:off x="932158" y="5092998"/>
              <a:ext cx="212007" cy="271298"/>
            </a:xfrm>
            <a:prstGeom prst="line">
              <a:avLst/>
            </a:prstGeom>
            <a:solidFill>
              <a:srgbClr val="FFFF00"/>
            </a:solidFill>
            <a:ln w="12700" cap="flat" cmpd="sng" algn="ctr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10 Conector recto"/>
            <p:cNvCxnSpPr>
              <a:stCxn id="173" idx="2"/>
              <a:endCxn id="86" idx="0"/>
            </p:cNvCxnSpPr>
            <p:nvPr/>
          </p:nvCxnSpPr>
          <p:spPr bwMode="auto">
            <a:xfrm flipH="1">
              <a:off x="2352758" y="5085184"/>
              <a:ext cx="288203" cy="279112"/>
            </a:xfrm>
            <a:prstGeom prst="line">
              <a:avLst/>
            </a:prstGeom>
            <a:solidFill>
              <a:srgbClr val="FFFF00"/>
            </a:solidFill>
            <a:ln w="12700" cap="flat" cmpd="sng" algn="ctr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12 Conector recto"/>
            <p:cNvCxnSpPr>
              <a:stCxn id="174" idx="2"/>
              <a:endCxn id="80" idx="0"/>
            </p:cNvCxnSpPr>
            <p:nvPr/>
          </p:nvCxnSpPr>
          <p:spPr bwMode="auto">
            <a:xfrm flipH="1">
              <a:off x="1756182" y="5085184"/>
              <a:ext cx="25677" cy="423036"/>
            </a:xfrm>
            <a:prstGeom prst="line">
              <a:avLst/>
            </a:prstGeom>
            <a:solidFill>
              <a:srgbClr val="FFFF00"/>
            </a:solidFill>
            <a:ln w="12700" cap="flat" cmpd="sng" algn="ctr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0" name="Agrupar 58"/>
            <p:cNvGrpSpPr/>
            <p:nvPr/>
          </p:nvGrpSpPr>
          <p:grpSpPr>
            <a:xfrm>
              <a:off x="899592" y="5220372"/>
              <a:ext cx="1697738" cy="512884"/>
              <a:chOff x="4528924" y="1234355"/>
              <a:chExt cx="4551809" cy="2351882"/>
            </a:xfrm>
          </p:grpSpPr>
          <p:sp>
            <p:nvSpPr>
              <p:cNvPr id="72" name="20 Rectángulo"/>
              <p:cNvSpPr/>
              <p:nvPr/>
            </p:nvSpPr>
            <p:spPr bwMode="auto">
              <a:xfrm rot="20155686">
                <a:off x="5719338" y="2037197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9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73" name="21 Rectángulo"/>
              <p:cNvSpPr/>
              <p:nvPr/>
            </p:nvSpPr>
            <p:spPr bwMode="auto">
              <a:xfrm rot="20155686">
                <a:off x="7315386" y="2758913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9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74" name="22 Rectángulo"/>
              <p:cNvSpPr/>
              <p:nvPr/>
            </p:nvSpPr>
            <p:spPr bwMode="auto">
              <a:xfrm rot="1444314" flipH="1">
                <a:off x="7315386" y="2015021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9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75" name="23 Rectángulo"/>
              <p:cNvSpPr/>
              <p:nvPr/>
            </p:nvSpPr>
            <p:spPr bwMode="auto">
              <a:xfrm rot="1444314" flipH="1">
                <a:off x="5715904" y="2741443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9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grpSp>
            <p:nvGrpSpPr>
              <p:cNvPr id="76" name="24 Grupo"/>
              <p:cNvGrpSpPr/>
              <p:nvPr/>
            </p:nvGrpSpPr>
            <p:grpSpPr>
              <a:xfrm>
                <a:off x="6169803" y="1234355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98" name="25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9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16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17" name="27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18" name="28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19" name="29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120" name="30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77" name="31 Grupo"/>
              <p:cNvGrpSpPr/>
              <p:nvPr/>
            </p:nvGrpSpPr>
            <p:grpSpPr>
              <a:xfrm>
                <a:off x="4528924" y="1894334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92" name="32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9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93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4" name="34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95" name="35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96" name="36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97" name="37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78" name="38 Grupo"/>
              <p:cNvGrpSpPr/>
              <p:nvPr/>
            </p:nvGrpSpPr>
            <p:grpSpPr>
              <a:xfrm>
                <a:off x="7769284" y="1894334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86" name="39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9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87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8" name="41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89" name="42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90" name="43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91" name="44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79" name="45 Grupo"/>
              <p:cNvGrpSpPr/>
              <p:nvPr/>
            </p:nvGrpSpPr>
            <p:grpSpPr>
              <a:xfrm>
                <a:off x="6169803" y="2554312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80" name="46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9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81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2" name="48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83" name="49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84" name="50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85" name="51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</p:grpSp>
        <p:sp>
          <p:nvSpPr>
            <p:cNvPr id="176" name="175 Rectángulo"/>
            <p:cNvSpPr/>
            <p:nvPr/>
          </p:nvSpPr>
          <p:spPr bwMode="auto">
            <a:xfrm>
              <a:off x="6938875" y="4783513"/>
              <a:ext cx="801477" cy="173861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endParaRPr lang="en-GB" sz="2799">
                <a:solidFill>
                  <a:srgbClr val="000000"/>
                </a:solidFill>
                <a:ea typeface="ヒラギノ角ゴ ProN W3" charset="-128"/>
                <a:sym typeface="Gill Sans" charset="0"/>
              </a:endParaRPr>
            </a:p>
          </p:txBody>
        </p:sp>
        <p:cxnSp>
          <p:nvCxnSpPr>
            <p:cNvPr id="177" name="176 Conector recto"/>
            <p:cNvCxnSpPr>
              <a:stCxn id="176" idx="2"/>
              <a:endCxn id="123" idx="0"/>
            </p:cNvCxnSpPr>
            <p:nvPr/>
          </p:nvCxnSpPr>
          <p:spPr bwMode="auto">
            <a:xfrm>
              <a:off x="7339614" y="4957374"/>
              <a:ext cx="2631" cy="160547"/>
            </a:xfrm>
            <a:prstGeom prst="line">
              <a:avLst/>
            </a:prstGeom>
            <a:solidFill>
              <a:srgbClr val="FFFF00"/>
            </a:solidFill>
            <a:ln w="12700" cap="flat" cmpd="sng" algn="ctr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C49C22-78DB-AD48-8B27-9D75EC1FBFA6}"/>
              </a:ext>
            </a:extLst>
          </p:cNvPr>
          <p:cNvSpPr txBox="1"/>
          <p:nvPr/>
        </p:nvSpPr>
        <p:spPr>
          <a:xfrm>
            <a:off x="8781106" y="6438873"/>
            <a:ext cx="165308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Telefónica I+D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F1D0A-582E-C143-85F9-318D469C971B}"/>
              </a:ext>
            </a:extLst>
          </p:cNvPr>
          <p:cNvSpPr txBox="1"/>
          <p:nvPr/>
        </p:nvSpPr>
        <p:spPr>
          <a:xfrm>
            <a:off x="9662046" y="1551873"/>
            <a:ext cx="2483974" cy="15234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dirty="0" err="1"/>
              <a:t>Programmability</a:t>
            </a:r>
            <a:r>
              <a:rPr lang="es-ES" sz="2000" b="1" dirty="0"/>
              <a:t> </a:t>
            </a:r>
            <a:r>
              <a:rPr lang="es-ES" sz="2000" b="1" dirty="0" err="1"/>
              <a:t>is</a:t>
            </a:r>
            <a:endParaRPr lang="es-ES" sz="2000" b="1" dirty="0"/>
          </a:p>
          <a:p>
            <a:r>
              <a:rPr lang="es-ES" sz="2000" b="1" dirty="0"/>
              <a:t>Key: </a:t>
            </a:r>
            <a:r>
              <a:rPr lang="es-ES" sz="2000" dirty="0"/>
              <a:t>A SDN </a:t>
            </a:r>
            <a:r>
              <a:rPr lang="es-ES" sz="2000" dirty="0" err="1"/>
              <a:t>controller</a:t>
            </a:r>
            <a:r>
              <a:rPr lang="es-ES" sz="2000" dirty="0"/>
              <a:t> can </a:t>
            </a:r>
            <a:r>
              <a:rPr lang="es-ES" sz="2000" dirty="0" err="1"/>
              <a:t>manage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</a:p>
          <a:p>
            <a:r>
              <a:rPr lang="es-ES" sz="2000" dirty="0"/>
              <a:t>Network.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F5ADB1F8-E064-7848-81E4-A1B60BD50CAC}"/>
              </a:ext>
            </a:extLst>
          </p:cNvPr>
          <p:cNvSpPr txBox="1"/>
          <p:nvPr/>
        </p:nvSpPr>
        <p:spPr>
          <a:xfrm>
            <a:off x="9846099" y="5079446"/>
            <a:ext cx="2121093" cy="1237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dirty="0"/>
              <a:t>SDN can </a:t>
            </a:r>
            <a:r>
              <a:rPr lang="es-ES" sz="2000" dirty="0" err="1"/>
              <a:t>adapt</a:t>
            </a:r>
            <a:r>
              <a:rPr lang="es-ES" sz="2000" dirty="0"/>
              <a:t>,</a:t>
            </a:r>
          </a:p>
          <a:p>
            <a:r>
              <a:rPr lang="es-ES" sz="2000" dirty="0" err="1"/>
              <a:t>allowing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</a:p>
          <a:p>
            <a:r>
              <a:rPr lang="es-ES" sz="2000" dirty="0"/>
              <a:t>a </a:t>
            </a:r>
            <a:r>
              <a:rPr lang="es-ES" sz="2000" dirty="0" err="1"/>
              <a:t>fast</a:t>
            </a:r>
            <a:r>
              <a:rPr lang="es-ES" sz="2000" dirty="0"/>
              <a:t> </a:t>
            </a:r>
            <a:r>
              <a:rPr lang="es-ES" sz="2000" dirty="0" err="1"/>
              <a:t>innovation</a:t>
            </a:r>
            <a:r>
              <a:rPr lang="es-ES" sz="2000" dirty="0"/>
              <a:t> </a:t>
            </a:r>
          </a:p>
          <a:p>
            <a:r>
              <a:rPr lang="es-ES" sz="2000" dirty="0" err="1"/>
              <a:t>Cycle</a:t>
            </a:r>
            <a:r>
              <a:rPr lang="es-ES" sz="20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B46D85-DC2A-1C4A-A770-9D7AEE38E51A}"/>
              </a:ext>
            </a:extLst>
          </p:cNvPr>
          <p:cNvSpPr txBox="1"/>
          <p:nvPr/>
        </p:nvSpPr>
        <p:spPr>
          <a:xfrm>
            <a:off x="10294374" y="6297561"/>
            <a:ext cx="1847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34AF21F-6EC3-7547-B40A-F4D0FE8BB893}"/>
              </a:ext>
            </a:extLst>
          </p:cNvPr>
          <p:cNvSpPr txBox="1"/>
          <p:nvPr/>
        </p:nvSpPr>
        <p:spPr>
          <a:xfrm>
            <a:off x="9827715" y="3288284"/>
            <a:ext cx="1968809" cy="1237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dirty="0"/>
              <a:t>SDN </a:t>
            </a:r>
            <a:r>
              <a:rPr lang="es-ES" sz="2000" dirty="0" err="1"/>
              <a:t>decouples</a:t>
            </a:r>
            <a:endParaRPr lang="es-ES" sz="2000" dirty="0"/>
          </a:p>
          <a:p>
            <a:r>
              <a:rPr lang="es-ES" sz="2000" dirty="0" err="1"/>
              <a:t>the</a:t>
            </a:r>
            <a:r>
              <a:rPr lang="es-ES" sz="2000" dirty="0"/>
              <a:t> data </a:t>
            </a:r>
            <a:r>
              <a:rPr lang="es-ES" sz="2000" dirty="0" err="1"/>
              <a:t>plane</a:t>
            </a:r>
            <a:r>
              <a:rPr lang="es-ES" sz="2000" dirty="0"/>
              <a:t> </a:t>
            </a:r>
          </a:p>
          <a:p>
            <a:r>
              <a:rPr lang="es-ES" sz="2000" dirty="0" err="1"/>
              <a:t>trom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control</a:t>
            </a:r>
          </a:p>
          <a:p>
            <a:r>
              <a:rPr lang="es-ES" sz="2000" dirty="0" err="1"/>
              <a:t>plane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106865840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F900AD1-89A3-901C-1A6C-6F0EA4C64242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831C2CC-AEFB-F344-9094-49C00A58C98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111</a:t>
            </a:fld>
            <a:endParaRPr lang="en-US" altLang="es-ES" dirty="0"/>
          </a:p>
        </p:txBody>
      </p:sp>
      <p:grpSp>
        <p:nvGrpSpPr>
          <p:cNvPr id="5" name="4 Grupo"/>
          <p:cNvGrpSpPr/>
          <p:nvPr/>
        </p:nvGrpSpPr>
        <p:grpSpPr>
          <a:xfrm>
            <a:off x="549796" y="1556792"/>
            <a:ext cx="9073008" cy="1477126"/>
            <a:chOff x="155328" y="1268920"/>
            <a:chExt cx="8809160" cy="1477511"/>
          </a:xfrm>
        </p:grpSpPr>
        <p:sp>
          <p:nvSpPr>
            <p:cNvPr id="166" name="165 Rectángulo redondeado"/>
            <p:cNvSpPr/>
            <p:nvPr/>
          </p:nvSpPr>
          <p:spPr bwMode="auto">
            <a:xfrm>
              <a:off x="155328" y="1268920"/>
              <a:ext cx="8809160" cy="1440000"/>
            </a:xfrm>
            <a:prstGeom prst="roundRect">
              <a:avLst>
                <a:gd name="adj" fmla="val 4815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AAAAAA">
                  <a:satMod val="175000"/>
                  <a:alpha val="40000"/>
                </a:srgbClr>
              </a:glo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  <a:defRPr/>
              </a:pPr>
              <a:endParaRPr lang="en-GB" sz="3999" ker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pic>
          <p:nvPicPr>
            <p:cNvPr id="2052" name="Picture 4" descr="http://www.michaelroger.com/assets/images/boxes/9x12x2-black-box-ope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0954" y="1306423"/>
              <a:ext cx="1832083" cy="10104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www.psytx.com/blog/wp-content/uploads/2012/10/Magic_Black_Box_480x304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388066"/>
              <a:ext cx="2592288" cy="7716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715144" y="2196152"/>
              <a:ext cx="1824057" cy="550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Network equipment as </a:t>
              </a:r>
            </a:p>
            <a:p>
              <a:r>
                <a:rPr lang="en-GB" sz="1600" b="1" dirty="0"/>
                <a:t>Black boxes</a:t>
              </a:r>
            </a:p>
          </p:txBody>
        </p:sp>
        <p:sp>
          <p:nvSpPr>
            <p:cNvPr id="53" name="52 CuadroTexto"/>
            <p:cNvSpPr txBox="1"/>
            <p:nvPr/>
          </p:nvSpPr>
          <p:spPr>
            <a:xfrm>
              <a:off x="5652120" y="2196153"/>
              <a:ext cx="3312368" cy="493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/>
                <a:t>Open interfaces (OpenFlow) for instructing the boxes what to do</a:t>
              </a:r>
            </a:p>
          </p:txBody>
        </p:sp>
        <p:sp>
          <p:nvSpPr>
            <p:cNvPr id="3" name="2 Flecha derecha"/>
            <p:cNvSpPr/>
            <p:nvPr/>
          </p:nvSpPr>
          <p:spPr bwMode="auto">
            <a:xfrm>
              <a:off x="3841177" y="1467496"/>
              <a:ext cx="1872208" cy="801031"/>
            </a:xfrm>
            <a:prstGeom prst="rightArrow">
              <a:avLst/>
            </a:prstGeom>
            <a:solidFill>
              <a:schemeClr val="accent3">
                <a:lumMod val="95000"/>
              </a:schemeClr>
            </a:solidFill>
            <a:ln w="25400" cap="flat" cmpd="sng" algn="ctr">
              <a:solidFill>
                <a:schemeClr val="accent3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r>
                <a:rPr lang="en-GB" sz="1799" b="1">
                  <a:ea typeface="ヒラギノ角ゴ ProN W3" charset="-128"/>
                  <a:sym typeface="Gill Sans" charset="0"/>
                </a:rPr>
                <a:t>SDN</a:t>
              </a: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549799" y="3276287"/>
            <a:ext cx="9073009" cy="1413815"/>
            <a:chOff x="155328" y="2997145"/>
            <a:chExt cx="8809160" cy="1414183"/>
          </a:xfrm>
        </p:grpSpPr>
        <p:sp>
          <p:nvSpPr>
            <p:cNvPr id="167" name="166 Rectángulo redondeado"/>
            <p:cNvSpPr/>
            <p:nvPr/>
          </p:nvSpPr>
          <p:spPr bwMode="auto">
            <a:xfrm>
              <a:off x="155328" y="2997145"/>
              <a:ext cx="8809160" cy="1406271"/>
            </a:xfrm>
            <a:prstGeom prst="roundRect">
              <a:avLst>
                <a:gd name="adj" fmla="val 4815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AAAAAA">
                  <a:satMod val="175000"/>
                  <a:alpha val="40000"/>
                </a:srgbClr>
              </a:glo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  <a:defRPr/>
              </a:pPr>
              <a:endParaRPr lang="en-GB" sz="3999" ker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653431" y="3861049"/>
              <a:ext cx="1916631" cy="550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/>
                <a:t>Boxes with autonomous</a:t>
              </a:r>
              <a:br>
                <a:rPr lang="en-GB" sz="1600" b="1"/>
              </a:br>
              <a:r>
                <a:rPr lang="en-GB" sz="1600" b="1"/>
                <a:t>behaviour</a:t>
              </a:r>
            </a:p>
          </p:txBody>
        </p:sp>
        <p:sp>
          <p:nvSpPr>
            <p:cNvPr id="57" name="56 CuadroTexto"/>
            <p:cNvSpPr txBox="1"/>
            <p:nvPr/>
          </p:nvSpPr>
          <p:spPr>
            <a:xfrm>
              <a:off x="5509950" y="4037963"/>
              <a:ext cx="2645196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/>
                <a:t>Decisions are taken out of the box</a:t>
              </a:r>
              <a:endParaRPr lang="en-GB" sz="1050" b="1"/>
            </a:p>
          </p:txBody>
        </p:sp>
        <p:grpSp>
          <p:nvGrpSpPr>
            <p:cNvPr id="99" name="Agrupar 59"/>
            <p:cNvGrpSpPr/>
            <p:nvPr/>
          </p:nvGrpSpPr>
          <p:grpSpPr>
            <a:xfrm>
              <a:off x="6420954" y="3140968"/>
              <a:ext cx="1498589" cy="819229"/>
              <a:chOff x="5968625" y="4461944"/>
              <a:chExt cx="1720056" cy="1721124"/>
            </a:xfrm>
          </p:grpSpPr>
          <p:sp>
            <p:nvSpPr>
              <p:cNvPr id="100" name="17 Elipse"/>
              <p:cNvSpPr/>
              <p:nvPr/>
            </p:nvSpPr>
            <p:spPr bwMode="auto">
              <a:xfrm>
                <a:off x="6070324" y="4937425"/>
                <a:ext cx="1512168" cy="100583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2799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grpSp>
            <p:nvGrpSpPr>
              <p:cNvPr id="101" name="52 Grupo"/>
              <p:cNvGrpSpPr/>
              <p:nvPr/>
            </p:nvGrpSpPr>
            <p:grpSpPr>
              <a:xfrm>
                <a:off x="6173783" y="4461944"/>
                <a:ext cx="1431910" cy="1721124"/>
                <a:chOff x="6710363" y="2708920"/>
                <a:chExt cx="1431910" cy="1721124"/>
              </a:xfrm>
            </p:grpSpPr>
            <p:sp>
              <p:nvSpPr>
                <p:cNvPr id="104" name="53 Rectángulo"/>
                <p:cNvSpPr/>
                <p:nvPr/>
              </p:nvSpPr>
              <p:spPr bwMode="auto">
                <a:xfrm rot="19638941">
                  <a:off x="6818988" y="3711472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05" name="54 Rectángulo"/>
                <p:cNvSpPr/>
                <p:nvPr/>
              </p:nvSpPr>
              <p:spPr bwMode="auto">
                <a:xfrm rot="1961059" flipH="1">
                  <a:off x="7426303" y="3709136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06" name="55 Rectángulo"/>
                <p:cNvSpPr/>
                <p:nvPr/>
              </p:nvSpPr>
              <p:spPr bwMode="auto">
                <a:xfrm rot="1961059" flipH="1">
                  <a:off x="6824715" y="4040229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07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5400000">
                  <a:off x="6860160" y="2903512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08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5400000">
                  <a:off x="7561559" y="2903512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09" name="58 CuadroTexto"/>
                <p:cNvSpPr txBox="1"/>
                <p:nvPr/>
              </p:nvSpPr>
              <p:spPr>
                <a:xfrm>
                  <a:off x="6710363" y="2718445"/>
                  <a:ext cx="564766" cy="134491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endParaRPr lang="en-GB" sz="60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10" name="59 CuadroTexto"/>
                <p:cNvSpPr txBox="1"/>
                <p:nvPr/>
              </p:nvSpPr>
              <p:spPr>
                <a:xfrm>
                  <a:off x="7381106" y="2708920"/>
                  <a:ext cx="564766" cy="134491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endParaRPr lang="en-GB" sz="60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pic>
              <p:nvPicPr>
                <p:cNvPr id="111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6726672" y="3100065"/>
                  <a:ext cx="1219200" cy="71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12" name="61 Rectángulo"/>
                <p:cNvSpPr/>
                <p:nvPr/>
              </p:nvSpPr>
              <p:spPr bwMode="auto">
                <a:xfrm rot="19638941">
                  <a:off x="7396193" y="4056704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13" name="62 Elipse"/>
                <p:cNvSpPr/>
                <p:nvPr/>
              </p:nvSpPr>
              <p:spPr bwMode="auto">
                <a:xfrm>
                  <a:off x="7108328" y="399299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14" name="63 Elipse"/>
                <p:cNvSpPr/>
                <p:nvPr/>
              </p:nvSpPr>
              <p:spPr bwMode="auto">
                <a:xfrm>
                  <a:off x="7705228" y="366914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15" name="64 Elipse"/>
                <p:cNvSpPr/>
                <p:nvPr/>
              </p:nvSpPr>
              <p:spPr bwMode="auto">
                <a:xfrm>
                  <a:off x="7108328" y="333894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</p:grpSp>
          <p:sp>
            <p:nvSpPr>
              <p:cNvPr id="102" name="65 CuadroTexto"/>
              <p:cNvSpPr txBox="1"/>
              <p:nvPr/>
            </p:nvSpPr>
            <p:spPr>
              <a:xfrm>
                <a:off x="5968625" y="4766098"/>
                <a:ext cx="1720056" cy="134491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lIns="35991" tIns="35991" rIns="35991" bIns="35991" rtlCol="0" anchor="ctr">
                <a:noAutofit/>
              </a:bodyPr>
              <a:lstStyle/>
              <a:p>
                <a:pPr algn="ctr"/>
                <a:endParaRPr lang="en-GB" sz="6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03" name="67 Elipse"/>
              <p:cNvSpPr/>
              <p:nvPr/>
            </p:nvSpPr>
            <p:spPr bwMode="auto">
              <a:xfrm>
                <a:off x="6005227" y="5422173"/>
                <a:ext cx="437045" cy="437045"/>
              </a:xfrm>
              <a:prstGeom prst="ellipse">
                <a:avLst/>
              </a:prstGeom>
              <a:solidFill>
                <a:srgbClr val="FF66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2799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</p:grpSp>
        <p:grpSp>
          <p:nvGrpSpPr>
            <p:cNvPr id="133" name="Agrupar 58"/>
            <p:cNvGrpSpPr/>
            <p:nvPr/>
          </p:nvGrpSpPr>
          <p:grpSpPr>
            <a:xfrm>
              <a:off x="452423" y="3068960"/>
              <a:ext cx="2492522" cy="752989"/>
              <a:chOff x="4528924" y="1234355"/>
              <a:chExt cx="4551809" cy="2351882"/>
            </a:xfrm>
          </p:grpSpPr>
          <p:sp>
            <p:nvSpPr>
              <p:cNvPr id="134" name="20 Rectángulo"/>
              <p:cNvSpPr/>
              <p:nvPr/>
            </p:nvSpPr>
            <p:spPr bwMode="auto">
              <a:xfrm rot="20155686">
                <a:off x="5719338" y="2037197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10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5" name="21 Rectángulo"/>
              <p:cNvSpPr/>
              <p:nvPr/>
            </p:nvSpPr>
            <p:spPr bwMode="auto">
              <a:xfrm rot="20155686">
                <a:off x="7315386" y="2758913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10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6" name="22 Rectángulo"/>
              <p:cNvSpPr/>
              <p:nvPr/>
            </p:nvSpPr>
            <p:spPr bwMode="auto">
              <a:xfrm rot="1444314" flipH="1">
                <a:off x="7315386" y="2015021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10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7" name="23 Rectángulo"/>
              <p:cNvSpPr/>
              <p:nvPr/>
            </p:nvSpPr>
            <p:spPr bwMode="auto">
              <a:xfrm rot="1444314" flipH="1">
                <a:off x="5715904" y="2741443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10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grpSp>
            <p:nvGrpSpPr>
              <p:cNvPr id="138" name="24 Grupo"/>
              <p:cNvGrpSpPr/>
              <p:nvPr/>
            </p:nvGrpSpPr>
            <p:grpSpPr>
              <a:xfrm>
                <a:off x="6169803" y="1234355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160" name="25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10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61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62" name="27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63" name="28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64" name="29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165" name="30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139" name="31 Grupo"/>
              <p:cNvGrpSpPr/>
              <p:nvPr/>
            </p:nvGrpSpPr>
            <p:grpSpPr>
              <a:xfrm>
                <a:off x="4528924" y="1894334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154" name="32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10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55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6" name="34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57" name="35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58" name="36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159" name="37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140" name="38 Grupo"/>
              <p:cNvGrpSpPr/>
              <p:nvPr/>
            </p:nvGrpSpPr>
            <p:grpSpPr>
              <a:xfrm>
                <a:off x="7769284" y="1894334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148" name="39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10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49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0" name="41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51" name="42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52" name="43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153" name="44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141" name="45 Grupo"/>
              <p:cNvGrpSpPr/>
              <p:nvPr/>
            </p:nvGrpSpPr>
            <p:grpSpPr>
              <a:xfrm>
                <a:off x="6169803" y="2554312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142" name="46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10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43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44" name="48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45" name="49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46" name="50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147" name="51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3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</p:grpSp>
        <p:sp>
          <p:nvSpPr>
            <p:cNvPr id="169" name="168 Flecha derecha"/>
            <p:cNvSpPr/>
            <p:nvPr/>
          </p:nvSpPr>
          <p:spPr bwMode="auto">
            <a:xfrm>
              <a:off x="3841177" y="3259588"/>
              <a:ext cx="1872208" cy="818996"/>
            </a:xfrm>
            <a:prstGeom prst="rightArrow">
              <a:avLst/>
            </a:prstGeom>
            <a:solidFill>
              <a:schemeClr val="accent3">
                <a:lumMod val="95000"/>
              </a:schemeClr>
            </a:solidFill>
            <a:ln w="25400" cap="flat" cmpd="sng" algn="ctr">
              <a:solidFill>
                <a:schemeClr val="accent3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799" b="1" dirty="0"/>
                <a:t>SDN</a:t>
              </a: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576685" y="4966179"/>
            <a:ext cx="9134618" cy="1452115"/>
            <a:chOff x="167517" y="4687026"/>
            <a:chExt cx="8868979" cy="1452493"/>
          </a:xfrm>
        </p:grpSpPr>
        <p:sp>
          <p:nvSpPr>
            <p:cNvPr id="66" name="65 Rectángulo redondeado"/>
            <p:cNvSpPr/>
            <p:nvPr/>
          </p:nvSpPr>
          <p:spPr bwMode="auto">
            <a:xfrm>
              <a:off x="179512" y="4687026"/>
              <a:ext cx="8809160" cy="1406270"/>
            </a:xfrm>
            <a:prstGeom prst="roundRect">
              <a:avLst>
                <a:gd name="adj" fmla="val 4815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AAAAAA">
                  <a:satMod val="175000"/>
                  <a:alpha val="40000"/>
                </a:srgbClr>
              </a:glo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  <a:defRPr/>
              </a:pPr>
              <a:endParaRPr lang="en-GB" sz="3999" ker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67" name="66 CuadroTexto"/>
            <p:cNvSpPr txBox="1"/>
            <p:nvPr/>
          </p:nvSpPr>
          <p:spPr>
            <a:xfrm>
              <a:off x="167517" y="5727843"/>
              <a:ext cx="2908489" cy="321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Adapting OSS to manage black boxes</a:t>
              </a:r>
            </a:p>
          </p:txBody>
        </p:sp>
        <p:sp>
          <p:nvSpPr>
            <p:cNvPr id="68" name="67 CuadroTexto"/>
            <p:cNvSpPr txBox="1"/>
            <p:nvPr/>
          </p:nvSpPr>
          <p:spPr>
            <a:xfrm>
              <a:off x="5868144" y="5589240"/>
              <a:ext cx="3168352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/>
                <a:t>Simpler OSS to manage the SDN controller</a:t>
              </a:r>
              <a:endParaRPr lang="en-GB" sz="1050" b="1"/>
            </a:p>
          </p:txBody>
        </p:sp>
        <p:grpSp>
          <p:nvGrpSpPr>
            <p:cNvPr id="69" name="Agrupar 59"/>
            <p:cNvGrpSpPr/>
            <p:nvPr/>
          </p:nvGrpSpPr>
          <p:grpSpPr>
            <a:xfrm>
              <a:off x="6800122" y="5013176"/>
              <a:ext cx="1084246" cy="592721"/>
              <a:chOff x="5968625" y="4461944"/>
              <a:chExt cx="1720056" cy="1721124"/>
            </a:xfrm>
          </p:grpSpPr>
          <p:sp>
            <p:nvSpPr>
              <p:cNvPr id="121" name="17 Elipse"/>
              <p:cNvSpPr/>
              <p:nvPr/>
            </p:nvSpPr>
            <p:spPr bwMode="auto">
              <a:xfrm>
                <a:off x="6070324" y="4937425"/>
                <a:ext cx="1512168" cy="100583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2799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grpSp>
            <p:nvGrpSpPr>
              <p:cNvPr id="122" name="52 Grupo"/>
              <p:cNvGrpSpPr/>
              <p:nvPr/>
            </p:nvGrpSpPr>
            <p:grpSpPr>
              <a:xfrm>
                <a:off x="6173783" y="4461944"/>
                <a:ext cx="1431910" cy="1721124"/>
                <a:chOff x="6710363" y="2708920"/>
                <a:chExt cx="1431910" cy="1721124"/>
              </a:xfrm>
            </p:grpSpPr>
            <p:sp>
              <p:nvSpPr>
                <p:cNvPr id="125" name="53 Rectángulo"/>
                <p:cNvSpPr/>
                <p:nvPr/>
              </p:nvSpPr>
              <p:spPr bwMode="auto">
                <a:xfrm rot="19638941">
                  <a:off x="6818988" y="3711472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26" name="54 Rectángulo"/>
                <p:cNvSpPr/>
                <p:nvPr/>
              </p:nvSpPr>
              <p:spPr bwMode="auto">
                <a:xfrm rot="1961059" flipH="1">
                  <a:off x="7426303" y="3709136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27" name="55 Rectángulo"/>
                <p:cNvSpPr/>
                <p:nvPr/>
              </p:nvSpPr>
              <p:spPr bwMode="auto">
                <a:xfrm rot="1961059" flipH="1">
                  <a:off x="6824715" y="4040229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28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5400000">
                  <a:off x="6860160" y="2903512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29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5400000">
                  <a:off x="7561559" y="2903512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30" name="58 CuadroTexto"/>
                <p:cNvSpPr txBox="1"/>
                <p:nvPr/>
              </p:nvSpPr>
              <p:spPr>
                <a:xfrm>
                  <a:off x="6710363" y="2718445"/>
                  <a:ext cx="564766" cy="134491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endParaRPr lang="en-GB" sz="60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131" name="59 CuadroTexto"/>
                <p:cNvSpPr txBox="1"/>
                <p:nvPr/>
              </p:nvSpPr>
              <p:spPr>
                <a:xfrm>
                  <a:off x="7381106" y="2708920"/>
                  <a:ext cx="564766" cy="134491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endParaRPr lang="en-GB" sz="60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pic>
              <p:nvPicPr>
                <p:cNvPr id="132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6726672" y="3100065"/>
                  <a:ext cx="1219200" cy="71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68" name="61 Rectángulo"/>
                <p:cNvSpPr/>
                <p:nvPr/>
              </p:nvSpPr>
              <p:spPr bwMode="auto">
                <a:xfrm rot="19638941">
                  <a:off x="7396193" y="4056704"/>
                  <a:ext cx="406705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70" name="62 Elipse"/>
                <p:cNvSpPr/>
                <p:nvPr/>
              </p:nvSpPr>
              <p:spPr bwMode="auto">
                <a:xfrm>
                  <a:off x="7108328" y="399299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71" name="63 Elipse"/>
                <p:cNvSpPr/>
                <p:nvPr/>
              </p:nvSpPr>
              <p:spPr bwMode="auto">
                <a:xfrm>
                  <a:off x="7705228" y="366914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sp>
              <p:nvSpPr>
                <p:cNvPr id="172" name="64 Elipse"/>
                <p:cNvSpPr/>
                <p:nvPr/>
              </p:nvSpPr>
              <p:spPr bwMode="auto">
                <a:xfrm>
                  <a:off x="7108328" y="3338949"/>
                  <a:ext cx="437045" cy="437045"/>
                </a:xfrm>
                <a:prstGeom prst="ellipse">
                  <a:avLst/>
                </a:prstGeom>
                <a:solidFill>
                  <a:srgbClr val="FF6600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2799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</p:grpSp>
          <p:sp>
            <p:nvSpPr>
              <p:cNvPr id="123" name="65 CuadroTexto"/>
              <p:cNvSpPr txBox="1"/>
              <p:nvPr/>
            </p:nvSpPr>
            <p:spPr>
              <a:xfrm>
                <a:off x="5968625" y="4766098"/>
                <a:ext cx="1720056" cy="134491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lIns="35991" tIns="35991" rIns="35991" bIns="35991" rtlCol="0" anchor="ctr">
                <a:noAutofit/>
              </a:bodyPr>
              <a:lstStyle/>
              <a:p>
                <a:pPr algn="ctr"/>
                <a:endParaRPr lang="en-GB" sz="6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124" name="67 Elipse"/>
              <p:cNvSpPr/>
              <p:nvPr/>
            </p:nvSpPr>
            <p:spPr bwMode="auto">
              <a:xfrm>
                <a:off x="6005227" y="5422173"/>
                <a:ext cx="437045" cy="437045"/>
              </a:xfrm>
              <a:prstGeom prst="ellipse">
                <a:avLst/>
              </a:prstGeom>
              <a:solidFill>
                <a:srgbClr val="FF6600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2799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71" name="70 Flecha derecha"/>
            <p:cNvSpPr/>
            <p:nvPr/>
          </p:nvSpPr>
          <p:spPr bwMode="auto">
            <a:xfrm>
              <a:off x="3865361" y="4949469"/>
              <a:ext cx="1872208" cy="818995"/>
            </a:xfrm>
            <a:prstGeom prst="rightArrow">
              <a:avLst/>
            </a:prstGeom>
            <a:solidFill>
              <a:schemeClr val="accent3">
                <a:lumMod val="95000"/>
              </a:schemeClr>
            </a:solidFill>
            <a:ln w="25400" cap="flat" cmpd="sng" algn="ctr">
              <a:solidFill>
                <a:schemeClr val="accent3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799" b="1" dirty="0"/>
                <a:t>SDN</a:t>
              </a:r>
            </a:p>
          </p:txBody>
        </p:sp>
        <p:sp>
          <p:nvSpPr>
            <p:cNvPr id="7" name="6 Rectángulo"/>
            <p:cNvSpPr/>
            <p:nvPr/>
          </p:nvSpPr>
          <p:spPr bwMode="auto">
            <a:xfrm>
              <a:off x="719910" y="4911323"/>
              <a:ext cx="405694" cy="173861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endParaRPr lang="en-GB" sz="2799">
                <a:solidFill>
                  <a:srgbClr val="000000"/>
                </a:solidFill>
                <a:ea typeface="ヒラギノ角ゴ ProN W3" charset="-128"/>
                <a:sym typeface="Gill Sans" charset="0"/>
              </a:endParaRPr>
            </a:p>
          </p:txBody>
        </p:sp>
        <p:sp>
          <p:nvSpPr>
            <p:cNvPr id="173" name="172 Rectángulo"/>
            <p:cNvSpPr/>
            <p:nvPr/>
          </p:nvSpPr>
          <p:spPr bwMode="auto">
            <a:xfrm>
              <a:off x="2438114" y="4911323"/>
              <a:ext cx="405694" cy="173861"/>
            </a:xfrm>
            <a:prstGeom prst="rect">
              <a:avLst/>
            </a:prstGeom>
            <a:solidFill>
              <a:srgbClr val="FF00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endParaRPr lang="en-GB" sz="2799">
                <a:solidFill>
                  <a:srgbClr val="000000"/>
                </a:solidFill>
                <a:ea typeface="ヒラギノ角ゴ ProN W3" charset="-128"/>
                <a:sym typeface="Gill Sans" charset="0"/>
              </a:endParaRPr>
            </a:p>
          </p:txBody>
        </p:sp>
        <p:sp>
          <p:nvSpPr>
            <p:cNvPr id="174" name="173 Rectángulo"/>
            <p:cNvSpPr/>
            <p:nvPr/>
          </p:nvSpPr>
          <p:spPr bwMode="auto">
            <a:xfrm>
              <a:off x="1579012" y="4911323"/>
              <a:ext cx="405694" cy="173861"/>
            </a:xfrm>
            <a:prstGeom prst="rect">
              <a:avLst/>
            </a:prstGeom>
            <a:solidFill>
              <a:srgbClr val="FFCC66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endParaRPr lang="en-GB" sz="2799">
                <a:solidFill>
                  <a:srgbClr val="000000"/>
                </a:solidFill>
                <a:ea typeface="ヒラギノ角ゴ ProN W3" charset="-128"/>
                <a:sym typeface="Gill Sans" charset="0"/>
              </a:endParaRPr>
            </a:p>
          </p:txBody>
        </p:sp>
        <p:sp>
          <p:nvSpPr>
            <p:cNvPr id="175" name="174 Rectángulo"/>
            <p:cNvSpPr/>
            <p:nvPr/>
          </p:nvSpPr>
          <p:spPr bwMode="auto">
            <a:xfrm>
              <a:off x="719910" y="4742064"/>
              <a:ext cx="2123898" cy="173861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endParaRPr lang="en-GB" sz="2799">
                <a:solidFill>
                  <a:srgbClr val="000000"/>
                </a:solidFill>
                <a:ea typeface="ヒラギノ角ゴ ProN W3" charset="-128"/>
                <a:sym typeface="Gill Sans" charset="0"/>
              </a:endParaRPr>
            </a:p>
          </p:txBody>
        </p:sp>
        <p:cxnSp>
          <p:nvCxnSpPr>
            <p:cNvPr id="9" name="8 Conector recto"/>
            <p:cNvCxnSpPr>
              <a:endCxn id="92" idx="0"/>
            </p:cNvCxnSpPr>
            <p:nvPr/>
          </p:nvCxnSpPr>
          <p:spPr bwMode="auto">
            <a:xfrm>
              <a:off x="932158" y="5092998"/>
              <a:ext cx="212007" cy="271298"/>
            </a:xfrm>
            <a:prstGeom prst="line">
              <a:avLst/>
            </a:prstGeom>
            <a:solidFill>
              <a:srgbClr val="FFFF00"/>
            </a:solidFill>
            <a:ln w="12700" cap="flat" cmpd="sng" algn="ctr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10 Conector recto"/>
            <p:cNvCxnSpPr>
              <a:stCxn id="173" idx="2"/>
              <a:endCxn id="86" idx="0"/>
            </p:cNvCxnSpPr>
            <p:nvPr/>
          </p:nvCxnSpPr>
          <p:spPr bwMode="auto">
            <a:xfrm flipH="1">
              <a:off x="2352758" y="5085184"/>
              <a:ext cx="288203" cy="279112"/>
            </a:xfrm>
            <a:prstGeom prst="line">
              <a:avLst/>
            </a:prstGeom>
            <a:solidFill>
              <a:srgbClr val="FFFF00"/>
            </a:solidFill>
            <a:ln w="12700" cap="flat" cmpd="sng" algn="ctr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12 Conector recto"/>
            <p:cNvCxnSpPr>
              <a:stCxn id="174" idx="2"/>
              <a:endCxn id="80" idx="0"/>
            </p:cNvCxnSpPr>
            <p:nvPr/>
          </p:nvCxnSpPr>
          <p:spPr bwMode="auto">
            <a:xfrm flipH="1">
              <a:off x="1756182" y="5085184"/>
              <a:ext cx="25677" cy="423036"/>
            </a:xfrm>
            <a:prstGeom prst="line">
              <a:avLst/>
            </a:prstGeom>
            <a:solidFill>
              <a:srgbClr val="FFFF00"/>
            </a:solidFill>
            <a:ln w="12700" cap="flat" cmpd="sng" algn="ctr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0" name="Agrupar 58"/>
            <p:cNvGrpSpPr/>
            <p:nvPr/>
          </p:nvGrpSpPr>
          <p:grpSpPr>
            <a:xfrm>
              <a:off x="899592" y="5220372"/>
              <a:ext cx="1697738" cy="512884"/>
              <a:chOff x="4528924" y="1234355"/>
              <a:chExt cx="4551809" cy="2351882"/>
            </a:xfrm>
          </p:grpSpPr>
          <p:sp>
            <p:nvSpPr>
              <p:cNvPr id="72" name="20 Rectángulo"/>
              <p:cNvSpPr/>
              <p:nvPr/>
            </p:nvSpPr>
            <p:spPr bwMode="auto">
              <a:xfrm rot="20155686">
                <a:off x="5719338" y="2037197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9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73" name="21 Rectángulo"/>
              <p:cNvSpPr/>
              <p:nvPr/>
            </p:nvSpPr>
            <p:spPr bwMode="auto">
              <a:xfrm rot="20155686">
                <a:off x="7315386" y="2758913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9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74" name="22 Rectángulo"/>
              <p:cNvSpPr/>
              <p:nvPr/>
            </p:nvSpPr>
            <p:spPr bwMode="auto">
              <a:xfrm rot="1444314" flipH="1">
                <a:off x="7315386" y="2015021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9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sp>
            <p:nvSpPr>
              <p:cNvPr id="75" name="23 Rectángulo"/>
              <p:cNvSpPr/>
              <p:nvPr/>
            </p:nvSpPr>
            <p:spPr bwMode="auto">
              <a:xfrm rot="1444314" flipH="1">
                <a:off x="5715904" y="2741443"/>
                <a:ext cx="549602" cy="760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16" tIns="45708" rIns="91416" bIns="4570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126" hangingPunct="1">
                  <a:lnSpc>
                    <a:spcPct val="100000"/>
                  </a:lnSpc>
                  <a:buClrTx/>
                  <a:buSzTx/>
                </a:pPr>
                <a:endParaRPr lang="en-GB" sz="900">
                  <a:solidFill>
                    <a:srgbClr val="000000"/>
                  </a:solidFill>
                  <a:latin typeface="+mn-lt"/>
                  <a:ea typeface="ヒラギノ角ゴ ProN W3" charset="-128"/>
                  <a:sym typeface="Gill Sans" charset="0"/>
                </a:endParaRPr>
              </a:p>
            </p:txBody>
          </p:sp>
          <p:grpSp>
            <p:nvGrpSpPr>
              <p:cNvPr id="76" name="24 Grupo"/>
              <p:cNvGrpSpPr/>
              <p:nvPr/>
            </p:nvGrpSpPr>
            <p:grpSpPr>
              <a:xfrm>
                <a:off x="6169803" y="1234355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98" name="25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9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116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17" name="27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18" name="28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119" name="29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120" name="30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77" name="31 Grupo"/>
              <p:cNvGrpSpPr/>
              <p:nvPr/>
            </p:nvGrpSpPr>
            <p:grpSpPr>
              <a:xfrm>
                <a:off x="4528924" y="1894334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92" name="32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9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93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94" name="34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95" name="35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96" name="36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97" name="37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78" name="38 Grupo"/>
              <p:cNvGrpSpPr/>
              <p:nvPr/>
            </p:nvGrpSpPr>
            <p:grpSpPr>
              <a:xfrm>
                <a:off x="7769284" y="1894334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86" name="39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9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87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8" name="41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89" name="42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90" name="43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91" name="44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  <p:grpSp>
            <p:nvGrpSpPr>
              <p:cNvPr id="79" name="45 Grupo"/>
              <p:cNvGrpSpPr/>
              <p:nvPr/>
            </p:nvGrpSpPr>
            <p:grpSpPr>
              <a:xfrm>
                <a:off x="6169803" y="2554312"/>
                <a:ext cx="1311449" cy="1031925"/>
                <a:chOff x="2181225" y="2397075"/>
                <a:chExt cx="1311449" cy="1031925"/>
              </a:xfrm>
            </p:grpSpPr>
            <p:sp>
              <p:nvSpPr>
                <p:cNvPr id="80" name="46 Rectángulo"/>
                <p:cNvSpPr/>
                <p:nvPr/>
              </p:nvSpPr>
              <p:spPr bwMode="auto">
                <a:xfrm>
                  <a:off x="2181225" y="2397075"/>
                  <a:ext cx="1311449" cy="103192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16" tIns="45708" rIns="91416" bIns="45708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126" hangingPunct="1">
                    <a:lnSpc>
                      <a:spcPct val="100000"/>
                    </a:lnSpc>
                    <a:buClrTx/>
                    <a:buSzTx/>
                  </a:pPr>
                  <a:endParaRPr lang="en-GB" sz="900">
                    <a:solidFill>
                      <a:srgbClr val="000000"/>
                    </a:solidFill>
                    <a:latin typeface="+mn-lt"/>
                    <a:ea typeface="ヒラギノ角ゴ ProN W3" charset="-128"/>
                    <a:sym typeface="Gill Sans" charset="0"/>
                  </a:endParaRPr>
                </a:p>
              </p:txBody>
            </p:sp>
            <p:pic>
              <p:nvPicPr>
                <p:cNvPr id="81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697411" y="2574429"/>
                  <a:ext cx="244475" cy="428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2" name="48 CuadroTexto"/>
                <p:cNvSpPr txBox="1"/>
                <p:nvPr/>
              </p:nvSpPr>
              <p:spPr>
                <a:xfrm>
                  <a:off x="2268538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83" name="49 CuadroTexto"/>
                <p:cNvSpPr txBox="1"/>
                <p:nvPr/>
              </p:nvSpPr>
              <p:spPr>
                <a:xfrm>
                  <a:off x="2916610" y="2492896"/>
                  <a:ext cx="487361" cy="216024"/>
                </a:xfrm>
                <a:prstGeom prst="rect">
                  <a:avLst/>
                </a:prstGeom>
                <a:solidFill>
                  <a:srgbClr val="7030A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FEATURE</a:t>
                  </a:r>
                </a:p>
              </p:txBody>
            </p:sp>
            <p:sp>
              <p:nvSpPr>
                <p:cNvPr id="84" name="50 CuadroTexto"/>
                <p:cNvSpPr txBox="1"/>
                <p:nvPr/>
              </p:nvSpPr>
              <p:spPr>
                <a:xfrm>
                  <a:off x="2268538" y="2749550"/>
                  <a:ext cx="1135433" cy="175394"/>
                </a:xfrm>
                <a:prstGeom prst="rect">
                  <a:avLst/>
                </a:prstGeom>
                <a:solidFill>
                  <a:srgbClr val="92D05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OPERATING SYSTEM</a:t>
                  </a:r>
                </a:p>
              </p:txBody>
            </p:sp>
            <p:sp>
              <p:nvSpPr>
                <p:cNvPr id="85" name="51 CuadroTexto"/>
                <p:cNvSpPr txBox="1"/>
                <p:nvPr/>
              </p:nvSpPr>
              <p:spPr>
                <a:xfrm>
                  <a:off x="2268538" y="2953519"/>
                  <a:ext cx="1135433" cy="403473"/>
                </a:xfrm>
                <a:prstGeom prst="rect">
                  <a:avLst/>
                </a:prstGeom>
                <a:solidFill>
                  <a:srgbClr val="FF6600"/>
                </a:solidFill>
              </p:spPr>
              <p:txBody>
                <a:bodyPr wrap="square" lIns="35991" tIns="35991" rIns="35991" bIns="35991" rtlCol="0" anchor="ctr">
                  <a:noAutofit/>
                </a:bodyPr>
                <a:lstStyle/>
                <a:p>
                  <a:pPr algn="ctr"/>
                  <a:r>
                    <a:rPr lang="en-GB" sz="200">
                      <a:solidFill>
                        <a:schemeClr val="bg1"/>
                      </a:solidFill>
                      <a:latin typeface="+mn-lt"/>
                    </a:rPr>
                    <a:t>SPECIALIZED PACKET FORWARDING HARDWARE</a:t>
                  </a:r>
                </a:p>
              </p:txBody>
            </p:sp>
          </p:grpSp>
        </p:grpSp>
        <p:sp>
          <p:nvSpPr>
            <p:cNvPr id="176" name="175 Rectángulo"/>
            <p:cNvSpPr/>
            <p:nvPr/>
          </p:nvSpPr>
          <p:spPr bwMode="auto">
            <a:xfrm>
              <a:off x="6938875" y="4783513"/>
              <a:ext cx="801477" cy="173861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126" hangingPunct="1">
                <a:lnSpc>
                  <a:spcPct val="100000"/>
                </a:lnSpc>
                <a:buClrTx/>
                <a:buSzTx/>
              </a:pPr>
              <a:endParaRPr lang="en-GB" sz="2799">
                <a:solidFill>
                  <a:srgbClr val="000000"/>
                </a:solidFill>
                <a:ea typeface="ヒラギノ角ゴ ProN W3" charset="-128"/>
                <a:sym typeface="Gill Sans" charset="0"/>
              </a:endParaRPr>
            </a:p>
          </p:txBody>
        </p:sp>
        <p:cxnSp>
          <p:nvCxnSpPr>
            <p:cNvPr id="177" name="176 Conector recto"/>
            <p:cNvCxnSpPr>
              <a:stCxn id="176" idx="2"/>
              <a:endCxn id="123" idx="0"/>
            </p:cNvCxnSpPr>
            <p:nvPr/>
          </p:nvCxnSpPr>
          <p:spPr bwMode="auto">
            <a:xfrm>
              <a:off x="7339614" y="4957374"/>
              <a:ext cx="2631" cy="160547"/>
            </a:xfrm>
            <a:prstGeom prst="line">
              <a:avLst/>
            </a:prstGeom>
            <a:solidFill>
              <a:srgbClr val="FFFF00"/>
            </a:solidFill>
            <a:ln w="12700" cap="flat" cmpd="sng" algn="ctr">
              <a:solidFill>
                <a:srgbClr val="0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C49C22-78DB-AD48-8B27-9D75EC1FBFA6}"/>
              </a:ext>
            </a:extLst>
          </p:cNvPr>
          <p:cNvSpPr txBox="1"/>
          <p:nvPr/>
        </p:nvSpPr>
        <p:spPr>
          <a:xfrm>
            <a:off x="8781106" y="6438873"/>
            <a:ext cx="165308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Telefónica I+D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F1D0A-582E-C143-85F9-318D469C971B}"/>
              </a:ext>
            </a:extLst>
          </p:cNvPr>
          <p:cNvSpPr txBox="1"/>
          <p:nvPr/>
        </p:nvSpPr>
        <p:spPr>
          <a:xfrm>
            <a:off x="9766247" y="3284984"/>
            <a:ext cx="2328176" cy="1380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Programmability</a:t>
            </a:r>
            <a:r>
              <a:rPr lang="es-ES" dirty="0"/>
              <a:t> </a:t>
            </a:r>
            <a:r>
              <a:rPr lang="es-ES" dirty="0" err="1"/>
              <a:t>is</a:t>
            </a:r>
            <a:endParaRPr lang="es-ES" dirty="0"/>
          </a:p>
          <a:p>
            <a:r>
              <a:rPr lang="es-ES" dirty="0"/>
              <a:t>Key: A SDN </a:t>
            </a:r>
            <a:r>
              <a:rPr lang="es-ES" dirty="0" err="1"/>
              <a:t>controller</a:t>
            </a:r>
            <a:endParaRPr lang="es-ES" dirty="0"/>
          </a:p>
          <a:p>
            <a:r>
              <a:rPr lang="es-ES" dirty="0"/>
              <a:t>can </a:t>
            </a:r>
            <a:r>
              <a:rPr lang="es-ES" dirty="0" err="1"/>
              <a:t>manage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</a:p>
          <a:p>
            <a:r>
              <a:rPr lang="es-ES" dirty="0"/>
              <a:t>Network.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F5ADB1F8-E064-7848-81E4-A1B60BD50CAC}"/>
              </a:ext>
            </a:extLst>
          </p:cNvPr>
          <p:cNvSpPr txBox="1"/>
          <p:nvPr/>
        </p:nvSpPr>
        <p:spPr>
          <a:xfrm>
            <a:off x="9770754" y="4868019"/>
            <a:ext cx="1928733" cy="1122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SDN can </a:t>
            </a:r>
            <a:r>
              <a:rPr lang="es-ES" dirty="0" err="1"/>
              <a:t>adapt</a:t>
            </a:r>
            <a:r>
              <a:rPr lang="es-ES" dirty="0"/>
              <a:t>,</a:t>
            </a:r>
          </a:p>
          <a:p>
            <a:r>
              <a:rPr lang="es-ES" dirty="0" err="1"/>
              <a:t>allowing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</a:p>
          <a:p>
            <a:r>
              <a:rPr lang="es-ES" dirty="0"/>
              <a:t>a fas </a:t>
            </a:r>
            <a:r>
              <a:rPr lang="es-ES" dirty="0" err="1"/>
              <a:t>innovation</a:t>
            </a:r>
            <a:r>
              <a:rPr lang="es-ES" dirty="0"/>
              <a:t> </a:t>
            </a:r>
          </a:p>
          <a:p>
            <a:r>
              <a:rPr lang="es-ES" dirty="0" err="1"/>
              <a:t>Cycle</a:t>
            </a:r>
            <a:r>
              <a:rPr lang="es-ES" dirty="0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E4BF6-4750-034D-A780-A0D2423F4C41}"/>
              </a:ext>
            </a:extLst>
          </p:cNvPr>
          <p:cNvSpPr/>
          <p:nvPr/>
        </p:nvSpPr>
        <p:spPr bwMode="auto">
          <a:xfrm>
            <a:off x="333772" y="1269913"/>
            <a:ext cx="9432475" cy="5343944"/>
          </a:xfrm>
          <a:prstGeom prst="rect">
            <a:avLst/>
          </a:prstGeom>
          <a:solidFill>
            <a:schemeClr val="bg2">
              <a:lumMod val="40000"/>
              <a:lumOff val="60000"/>
              <a:alpha val="6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DF9373-91F0-2849-8816-C7E26202DAEF}"/>
              </a:ext>
            </a:extLst>
          </p:cNvPr>
          <p:cNvSpPr/>
          <p:nvPr/>
        </p:nvSpPr>
        <p:spPr bwMode="auto">
          <a:xfrm>
            <a:off x="485338" y="960654"/>
            <a:ext cx="3880882" cy="5828187"/>
          </a:xfrm>
          <a:prstGeom prst="ellipse">
            <a:avLst/>
          </a:prstGeom>
          <a:solidFill>
            <a:srgbClr val="FF0000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s-ES" sz="3200" dirty="0"/>
              <a:t>NOT VERY</a:t>
            </a: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s-ES" sz="3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“QUANTUM</a:t>
            </a: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s-ES" sz="3200" dirty="0"/>
              <a:t>FRIENDLY”</a:t>
            </a: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3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s-ES" sz="3200" dirty="0"/>
              <a:t>Ad hoc </a:t>
            </a:r>
            <a:r>
              <a:rPr lang="es-ES" sz="3200" dirty="0" err="1"/>
              <a:t>modifications</a:t>
            </a:r>
            <a:r>
              <a:rPr lang="es-ES" sz="3200" dirty="0"/>
              <a:t> </a:t>
            </a:r>
            <a:r>
              <a:rPr lang="es-ES" sz="3200" dirty="0" err="1"/>
              <a:t>required</a:t>
            </a:r>
            <a:endParaRPr lang="es-ES" sz="3200" dirty="0"/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es-ES" sz="2400" dirty="0"/>
              <a:t>(</a:t>
            </a:r>
            <a:r>
              <a:rPr kumimoji="0" lang="es-ES" sz="24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Di</a:t>
            </a:r>
            <a:r>
              <a:rPr lang="es-ES" sz="2400" dirty="0" err="1"/>
              <a:t>fficult</a:t>
            </a:r>
            <a:r>
              <a:rPr lang="es-ES" sz="2400" dirty="0"/>
              <a:t> </a:t>
            </a:r>
            <a:r>
              <a:rPr lang="es-ES" sz="2400" dirty="0" err="1"/>
              <a:t>acces</a:t>
            </a:r>
            <a:r>
              <a:rPr lang="es-ES" sz="2400" dirty="0"/>
              <a:t> to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market</a:t>
            </a:r>
            <a:r>
              <a:rPr lang="es-ES" sz="2400" dirty="0"/>
              <a:t>)</a:t>
            </a:r>
            <a:endParaRPr kumimoji="0" lang="es-E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FC565CA3-F16A-714E-B31D-79A5DB718A0D}"/>
              </a:ext>
            </a:extLst>
          </p:cNvPr>
          <p:cNvSpPr/>
          <p:nvPr/>
        </p:nvSpPr>
        <p:spPr bwMode="auto">
          <a:xfrm>
            <a:off x="6444436" y="960654"/>
            <a:ext cx="3880882" cy="5791329"/>
          </a:xfrm>
          <a:prstGeom prst="ellipse">
            <a:avLst/>
          </a:prstGeom>
          <a:solidFill>
            <a:srgbClr val="92D050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ES" sz="3200" dirty="0"/>
          </a:p>
          <a:p>
            <a:r>
              <a:rPr lang="es-ES" sz="3200" dirty="0"/>
              <a:t>“QUANTUM</a:t>
            </a:r>
          </a:p>
          <a:p>
            <a:r>
              <a:rPr lang="es-ES" sz="3200" dirty="0"/>
              <a:t>FRIENDLY”</a:t>
            </a:r>
          </a:p>
          <a:p>
            <a:endParaRPr lang="es-ES" sz="3200" dirty="0"/>
          </a:p>
          <a:p>
            <a:r>
              <a:rPr lang="es-ES" sz="3200" dirty="0" err="1"/>
              <a:t>Potentially</a:t>
            </a:r>
            <a:r>
              <a:rPr lang="es-ES" sz="3200" dirty="0"/>
              <a:t> “</a:t>
            </a:r>
            <a:r>
              <a:rPr lang="es-ES" sz="3200" dirty="0" err="1"/>
              <a:t>zero</a:t>
            </a:r>
            <a:r>
              <a:rPr lang="es-ES" sz="3200" dirty="0"/>
              <a:t> </a:t>
            </a:r>
            <a:r>
              <a:rPr lang="es-ES" sz="3200" dirty="0" err="1"/>
              <a:t>touch</a:t>
            </a:r>
            <a:r>
              <a:rPr lang="es-ES" sz="3200" dirty="0"/>
              <a:t>” </a:t>
            </a:r>
            <a:r>
              <a:rPr lang="es-ES" sz="3200" dirty="0" err="1"/>
              <a:t>integration</a:t>
            </a:r>
            <a:r>
              <a:rPr lang="es-ES" sz="3200" dirty="0"/>
              <a:t>.</a:t>
            </a:r>
          </a:p>
          <a:p>
            <a:r>
              <a:rPr lang="es-ES" sz="2400" dirty="0"/>
              <a:t>(</a:t>
            </a:r>
            <a:r>
              <a:rPr lang="es-ES" sz="2400" dirty="0" err="1"/>
              <a:t>Enabling</a:t>
            </a:r>
            <a:r>
              <a:rPr lang="es-ES" sz="2400" dirty="0"/>
              <a:t> </a:t>
            </a:r>
            <a:r>
              <a:rPr lang="es-ES" sz="2400" dirty="0" err="1"/>
              <a:t>access</a:t>
            </a:r>
            <a:r>
              <a:rPr lang="es-ES" sz="2400" dirty="0"/>
              <a:t> to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market</a:t>
            </a:r>
            <a:r>
              <a:rPr lang="es-ES" sz="2400" dirty="0"/>
              <a:t>)</a:t>
            </a:r>
          </a:p>
        </p:txBody>
      </p:sp>
      <p:sp>
        <p:nvSpPr>
          <p:cNvPr id="180" name="Title 1">
            <a:extLst>
              <a:ext uri="{FF2B5EF4-FFF2-40B4-BE49-F238E27FC236}">
                <a16:creationId xmlns:a16="http://schemas.microsoft.com/office/drawing/2014/main" id="{9F973CE1-4777-F842-8252-0CE44F688B54}"/>
              </a:ext>
            </a:extLst>
          </p:cNvPr>
          <p:cNvSpPr txBox="1">
            <a:spLocks/>
          </p:cNvSpPr>
          <p:nvPr/>
        </p:nvSpPr>
        <p:spPr bwMode="auto">
          <a:xfrm>
            <a:off x="3643782" y="-44233"/>
            <a:ext cx="4181846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hangingPunct="1"/>
            <a:r>
              <a:rPr lang="es-ES" sz="3200" b="1" dirty="0" err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ＭＳ Ｐゴシック" charset="0"/>
              </a:rPr>
              <a:t>Why</a:t>
            </a:r>
            <a:r>
              <a:rPr lang="es-ES" sz="32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ＭＳ Ｐゴシック" charset="0"/>
              </a:rPr>
              <a:t> SDN </a:t>
            </a:r>
            <a:r>
              <a:rPr lang="es-ES" sz="3200" b="1" dirty="0" err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ＭＳ Ｐゴシック" charset="0"/>
              </a:rPr>
              <a:t>for</a:t>
            </a:r>
            <a:r>
              <a:rPr lang="es-ES" sz="32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ea typeface="ＭＳ Ｐゴシック" charset="0"/>
              </a:rPr>
              <a:t> QKD?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9E9DA1C1-78AA-5941-8E83-6ECD2BE0E181}"/>
              </a:ext>
            </a:extLst>
          </p:cNvPr>
          <p:cNvSpPr/>
          <p:nvPr/>
        </p:nvSpPr>
        <p:spPr>
          <a:xfrm>
            <a:off x="4724006" y="3035862"/>
            <a:ext cx="1549094" cy="1368033"/>
          </a:xfrm>
          <a:prstGeom prst="right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tx1"/>
                </a:solidFill>
              </a:rPr>
              <a:t>SDN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95203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6D7F8-AB3A-374A-BC1C-3222D27C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112</a:t>
            </a:fld>
            <a:endParaRPr lang="en-US" alt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3EC2A-72CD-4541-A4E6-8C5F62EB66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14092" y="148624"/>
            <a:ext cx="7920037" cy="1071563"/>
          </a:xfrm>
        </p:spPr>
        <p:txBody>
          <a:bodyPr/>
          <a:lstStyle/>
          <a:p>
            <a:r>
              <a:rPr lang="es-ES" sz="4400" dirty="0"/>
              <a:t>… </a:t>
            </a:r>
            <a:r>
              <a:rPr lang="es-ES" sz="4400" dirty="0" err="1"/>
              <a:t>but</a:t>
            </a:r>
            <a:r>
              <a:rPr lang="es-ES" sz="4400" dirty="0"/>
              <a:t> </a:t>
            </a:r>
            <a:r>
              <a:rPr lang="es-ES" sz="4400" dirty="0" err="1"/>
              <a:t>there</a:t>
            </a:r>
            <a:r>
              <a:rPr lang="es-ES" sz="4400" dirty="0"/>
              <a:t>  </a:t>
            </a:r>
            <a:r>
              <a:rPr lang="es-ES" sz="4400" dirty="0" err="1"/>
              <a:t>is</a:t>
            </a:r>
            <a:r>
              <a:rPr lang="es-ES" sz="4400" dirty="0"/>
              <a:t> more.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3F7F9-2F7A-6041-8ED8-3CC25B3311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46162" y="1460392"/>
            <a:ext cx="10968038" cy="45243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/>
              <a:t>SDN </a:t>
            </a:r>
            <a:r>
              <a:rPr lang="es-ES" sz="3200" b="1" dirty="0" err="1"/>
              <a:t>is</a:t>
            </a:r>
            <a:r>
              <a:rPr lang="es-ES" sz="3200" b="1" dirty="0"/>
              <a:t> </a:t>
            </a:r>
            <a:r>
              <a:rPr lang="es-ES" sz="3200" b="1" dirty="0" err="1"/>
              <a:t>an</a:t>
            </a:r>
            <a:r>
              <a:rPr lang="es-ES" sz="3200" b="1" dirty="0"/>
              <a:t> </a:t>
            </a:r>
            <a:r>
              <a:rPr lang="es-ES" sz="3200" b="1" dirty="0" err="1"/>
              <a:t>enabler</a:t>
            </a:r>
            <a:r>
              <a:rPr lang="es-ES" sz="3200" b="1" dirty="0"/>
              <a:t> </a:t>
            </a:r>
            <a:r>
              <a:rPr lang="es-ES" sz="3200" dirty="0"/>
              <a:t>of QKD in </a:t>
            </a:r>
            <a:r>
              <a:rPr lang="es-ES" sz="3200" dirty="0" err="1"/>
              <a:t>telecommunications</a:t>
            </a:r>
            <a:r>
              <a:rPr lang="es-ES" sz="3200" dirty="0"/>
              <a:t> </a:t>
            </a:r>
            <a:r>
              <a:rPr lang="es-ES" sz="3200" dirty="0" err="1"/>
              <a:t>networks</a:t>
            </a:r>
            <a:r>
              <a:rPr lang="es-ES" sz="32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/>
              <a:t>SDN </a:t>
            </a:r>
            <a:r>
              <a:rPr lang="es-ES" sz="3200" b="1" dirty="0" err="1"/>
              <a:t>is</a:t>
            </a:r>
            <a:r>
              <a:rPr lang="es-ES" sz="3200" b="1" dirty="0"/>
              <a:t> a </a:t>
            </a:r>
            <a:r>
              <a:rPr lang="es-ES" sz="3200" b="1" dirty="0" err="1"/>
              <a:t>consumer</a:t>
            </a:r>
            <a:r>
              <a:rPr lang="es-ES" sz="3200" b="1" dirty="0"/>
              <a:t> of QKD</a:t>
            </a:r>
            <a:r>
              <a:rPr lang="es-ES" sz="3200" dirty="0"/>
              <a:t>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" sz="2400" dirty="0"/>
              <a:t>As a </a:t>
            </a:r>
            <a:r>
              <a:rPr lang="es-ES" sz="2400" dirty="0" err="1"/>
              <a:t>critical</a:t>
            </a:r>
            <a:r>
              <a:rPr lang="es-ES" sz="2400" dirty="0"/>
              <a:t> </a:t>
            </a:r>
            <a:r>
              <a:rPr lang="es-ES" sz="2400" dirty="0" err="1"/>
              <a:t>infrastructure</a:t>
            </a:r>
            <a:r>
              <a:rPr lang="es-ES" sz="2400" dirty="0"/>
              <a:t> </a:t>
            </a:r>
            <a:r>
              <a:rPr lang="es-ES" sz="2400" dirty="0" err="1"/>
              <a:t>that</a:t>
            </a:r>
            <a:r>
              <a:rPr lang="es-ES" sz="2400" dirty="0"/>
              <a:t> “</a:t>
            </a:r>
            <a:r>
              <a:rPr lang="es-ES" sz="2400" dirty="0" err="1"/>
              <a:t>owns</a:t>
            </a:r>
            <a:r>
              <a:rPr lang="es-ES" sz="2400" dirty="0"/>
              <a:t>”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physical</a:t>
            </a:r>
            <a:r>
              <a:rPr lang="es-ES" sz="2400" dirty="0"/>
              <a:t> </a:t>
            </a:r>
            <a:r>
              <a:rPr lang="es-ES" sz="2400" dirty="0" err="1"/>
              <a:t>means</a:t>
            </a:r>
            <a:r>
              <a:rPr lang="es-ES" sz="2400" dirty="0"/>
              <a:t> to do QKD.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s-ES" sz="2000" dirty="0"/>
              <a:t>New </a:t>
            </a:r>
            <a:r>
              <a:rPr lang="es-ES" sz="2000" dirty="0" err="1"/>
              <a:t>security</a:t>
            </a:r>
            <a:r>
              <a:rPr lang="es-ES" sz="2000" dirty="0"/>
              <a:t> </a:t>
            </a:r>
            <a:r>
              <a:rPr lang="es-ES" sz="2000" dirty="0" err="1"/>
              <a:t>challenges</a:t>
            </a:r>
            <a:r>
              <a:rPr lang="es-ES" sz="2000" dirty="0"/>
              <a:t> in </a:t>
            </a:r>
            <a:r>
              <a:rPr lang="es-ES" sz="2000" dirty="0" err="1"/>
              <a:t>network</a:t>
            </a:r>
            <a:r>
              <a:rPr lang="es-ES" sz="2000" dirty="0"/>
              <a:t> “</a:t>
            </a:r>
            <a:r>
              <a:rPr lang="es-ES" sz="2000" dirty="0" err="1"/>
              <a:t>softwarization</a:t>
            </a:r>
            <a:r>
              <a:rPr lang="es-ES" sz="2000" dirty="0"/>
              <a:t>”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" sz="2400" dirty="0" err="1"/>
              <a:t>Its</a:t>
            </a:r>
            <a:r>
              <a:rPr lang="es-ES" sz="2400" dirty="0"/>
              <a:t> </a:t>
            </a:r>
            <a:r>
              <a:rPr lang="es-ES" sz="2400" dirty="0" err="1"/>
              <a:t>structure</a:t>
            </a:r>
            <a:r>
              <a:rPr lang="es-ES" sz="2400" dirty="0"/>
              <a:t> of “</a:t>
            </a:r>
            <a:r>
              <a:rPr lang="es-ES" sz="2400" dirty="0" err="1"/>
              <a:t>secured</a:t>
            </a:r>
            <a:r>
              <a:rPr lang="es-ES" sz="2400" dirty="0"/>
              <a:t> </a:t>
            </a:r>
            <a:r>
              <a:rPr lang="es-ES" sz="2400" dirty="0" err="1"/>
              <a:t>connected</a:t>
            </a:r>
            <a:r>
              <a:rPr lang="es-ES" sz="2400" dirty="0"/>
              <a:t> </a:t>
            </a:r>
            <a:r>
              <a:rPr lang="es-ES" sz="2400" dirty="0" err="1"/>
              <a:t>locations</a:t>
            </a:r>
            <a:r>
              <a:rPr lang="es-ES" sz="2400" dirty="0"/>
              <a:t>”, </a:t>
            </a: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typical</a:t>
            </a:r>
            <a:r>
              <a:rPr lang="es-ES" sz="2400" dirty="0"/>
              <a:t> </a:t>
            </a:r>
            <a:r>
              <a:rPr lang="es-ES" sz="2400" dirty="0" err="1"/>
              <a:t>distances</a:t>
            </a:r>
            <a:r>
              <a:rPr lang="es-ES" sz="2400" dirty="0"/>
              <a:t> </a:t>
            </a:r>
            <a:r>
              <a:rPr lang="es-ES" sz="2400" dirty="0" err="1"/>
              <a:t>within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QKD </a:t>
            </a:r>
            <a:r>
              <a:rPr lang="es-ES" sz="2400" dirty="0" err="1"/>
              <a:t>range</a:t>
            </a:r>
            <a:r>
              <a:rPr lang="es-ES" sz="2400" dirty="0"/>
              <a:t>, </a:t>
            </a:r>
            <a:r>
              <a:rPr lang="es-ES" sz="2400" dirty="0" err="1"/>
              <a:t>matches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security</a:t>
            </a:r>
            <a:r>
              <a:rPr lang="es-ES" sz="2400" dirty="0"/>
              <a:t> </a:t>
            </a:r>
            <a:r>
              <a:rPr lang="es-ES" sz="2400" dirty="0" err="1"/>
              <a:t>model</a:t>
            </a:r>
            <a:r>
              <a:rPr lang="es-ES" sz="2400" dirty="0"/>
              <a:t> of “</a:t>
            </a:r>
            <a:r>
              <a:rPr lang="es-ES" sz="2400" dirty="0" err="1"/>
              <a:t>connected</a:t>
            </a:r>
            <a:r>
              <a:rPr lang="es-ES" sz="2400" dirty="0"/>
              <a:t> </a:t>
            </a:r>
            <a:r>
              <a:rPr lang="es-ES" sz="2400" dirty="0" err="1"/>
              <a:t>trusted</a:t>
            </a:r>
            <a:r>
              <a:rPr lang="es-ES" sz="2400" dirty="0"/>
              <a:t> </a:t>
            </a:r>
            <a:r>
              <a:rPr lang="es-ES" sz="2400" dirty="0" err="1"/>
              <a:t>nodes</a:t>
            </a:r>
            <a:r>
              <a:rPr lang="es-ES" sz="2400" dirty="0"/>
              <a:t>” in </a:t>
            </a:r>
            <a:r>
              <a:rPr lang="es-ES" sz="2400" dirty="0" err="1"/>
              <a:t>current</a:t>
            </a:r>
            <a:r>
              <a:rPr lang="es-ES" sz="2400" dirty="0"/>
              <a:t> QKD. </a:t>
            </a:r>
            <a:r>
              <a:rPr lang="es-ES" sz="2400" b="1" dirty="0" err="1"/>
              <a:t>Trusted</a:t>
            </a:r>
            <a:r>
              <a:rPr lang="es-ES" sz="2400" b="1" dirty="0"/>
              <a:t> </a:t>
            </a:r>
            <a:r>
              <a:rPr lang="es-ES" sz="2400" b="1" dirty="0" err="1"/>
              <a:t>nodes</a:t>
            </a:r>
            <a:r>
              <a:rPr lang="es-ES" sz="2400" b="1" dirty="0"/>
              <a:t> are </a:t>
            </a:r>
            <a:r>
              <a:rPr lang="es-ES" sz="2400" b="1" dirty="0" err="1"/>
              <a:t>already</a:t>
            </a:r>
            <a:r>
              <a:rPr lang="es-ES" sz="2400" b="1" dirty="0"/>
              <a:t> </a:t>
            </a:r>
            <a:r>
              <a:rPr lang="es-ES" sz="2400" b="1" dirty="0" err="1"/>
              <a:t>there</a:t>
            </a:r>
            <a:r>
              <a:rPr lang="es-ES" sz="2400" b="1" dirty="0"/>
              <a:t> </a:t>
            </a:r>
            <a:r>
              <a:rPr lang="es-ES" sz="2400" dirty="0"/>
              <a:t>(</a:t>
            </a:r>
            <a:r>
              <a:rPr lang="es-ES" sz="2400" dirty="0" err="1"/>
              <a:t>PoPs</a:t>
            </a:r>
            <a:r>
              <a:rPr lang="es-ES" sz="2400" dirty="0"/>
              <a:t>)</a:t>
            </a:r>
          </a:p>
          <a:p>
            <a:pPr marL="0" indent="0"/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F208E-8AEB-094B-B749-AC8C3906294A}"/>
              </a:ext>
            </a:extLst>
          </p:cNvPr>
          <p:cNvSpPr txBox="1"/>
          <p:nvPr/>
        </p:nvSpPr>
        <p:spPr>
          <a:xfrm>
            <a:off x="4222204" y="5653229"/>
            <a:ext cx="3467616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/>
              <a:t>SDN          QKD</a:t>
            </a:r>
            <a:endParaRPr lang="es-ES" b="1" dirty="0"/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E2DCAD78-DBB3-A144-9C87-18F3F57953B6}"/>
              </a:ext>
            </a:extLst>
          </p:cNvPr>
          <p:cNvSpPr/>
          <p:nvPr/>
        </p:nvSpPr>
        <p:spPr bwMode="auto">
          <a:xfrm>
            <a:off x="5374332" y="5689195"/>
            <a:ext cx="1008112" cy="476109"/>
          </a:xfrm>
          <a:prstGeom prst="left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9369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6D7F8-AB3A-374A-BC1C-3222D27C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113</a:t>
            </a:fld>
            <a:endParaRPr lang="en-US" alt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3EC2A-72CD-4541-A4E6-8C5F62EB66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98068" y="188772"/>
            <a:ext cx="7920037" cy="1071563"/>
          </a:xfrm>
        </p:spPr>
        <p:txBody>
          <a:bodyPr>
            <a:normAutofit/>
          </a:bodyPr>
          <a:lstStyle/>
          <a:p>
            <a:r>
              <a:rPr lang="es-ES" sz="3600" dirty="0"/>
              <a:t>… </a:t>
            </a:r>
            <a:r>
              <a:rPr lang="es-ES" sz="3600" dirty="0" err="1"/>
              <a:t>but</a:t>
            </a:r>
            <a:r>
              <a:rPr lang="es-ES" sz="3600" dirty="0"/>
              <a:t> </a:t>
            </a:r>
            <a:r>
              <a:rPr lang="es-ES" sz="3600" dirty="0" err="1"/>
              <a:t>there</a:t>
            </a:r>
            <a:r>
              <a:rPr lang="es-ES" sz="3600" dirty="0"/>
              <a:t>  </a:t>
            </a:r>
            <a:r>
              <a:rPr lang="es-ES" sz="3600" dirty="0" err="1"/>
              <a:t>is</a:t>
            </a:r>
            <a:r>
              <a:rPr lang="es-ES" sz="3600" dirty="0"/>
              <a:t> more.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3F7F9-2F7A-6041-8ED8-3CC25B3311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8800" y="1340767"/>
            <a:ext cx="10968038" cy="45243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schemeClr val="bg1">
                    <a:lumMod val="65000"/>
                  </a:schemeClr>
                </a:solidFill>
              </a:rPr>
              <a:t>SDN </a:t>
            </a:r>
            <a:r>
              <a:rPr lang="es-ES" sz="3200" b="1" dirty="0" err="1">
                <a:solidFill>
                  <a:schemeClr val="bg1">
                    <a:lumMod val="65000"/>
                  </a:schemeClr>
                </a:solidFill>
              </a:rPr>
              <a:t>is</a:t>
            </a:r>
            <a:r>
              <a:rPr lang="es-ES" sz="3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lumMod val="65000"/>
                  </a:schemeClr>
                </a:solidFill>
              </a:rPr>
              <a:t>an</a:t>
            </a:r>
            <a:r>
              <a:rPr lang="es-ES" sz="3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3200" b="1" dirty="0" err="1">
                <a:solidFill>
                  <a:schemeClr val="bg1">
                    <a:lumMod val="65000"/>
                  </a:schemeClr>
                </a:solidFill>
              </a:rPr>
              <a:t>enabler</a:t>
            </a:r>
            <a:r>
              <a:rPr lang="es-ES" sz="3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3200" dirty="0">
                <a:solidFill>
                  <a:schemeClr val="bg1">
                    <a:lumMod val="65000"/>
                  </a:schemeClr>
                </a:solidFill>
              </a:rPr>
              <a:t>of QKD in </a:t>
            </a:r>
            <a:r>
              <a:rPr lang="es-ES" sz="3200" dirty="0" err="1">
                <a:solidFill>
                  <a:schemeClr val="bg1">
                    <a:lumMod val="65000"/>
                  </a:schemeClr>
                </a:solidFill>
              </a:rPr>
              <a:t>telecommunications</a:t>
            </a:r>
            <a:r>
              <a:rPr lang="es-ES" sz="3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3200" dirty="0" err="1">
                <a:solidFill>
                  <a:schemeClr val="bg1">
                    <a:lumMod val="65000"/>
                  </a:schemeClr>
                </a:solidFill>
              </a:rPr>
              <a:t>networks</a:t>
            </a:r>
            <a:r>
              <a:rPr lang="es-ES" sz="32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schemeClr val="bg1">
                    <a:lumMod val="65000"/>
                  </a:schemeClr>
                </a:solidFill>
              </a:rPr>
              <a:t>SDN </a:t>
            </a:r>
            <a:r>
              <a:rPr lang="es-ES" sz="3200" b="1" dirty="0" err="1">
                <a:solidFill>
                  <a:schemeClr val="bg1">
                    <a:lumMod val="65000"/>
                  </a:schemeClr>
                </a:solidFill>
              </a:rPr>
              <a:t>is</a:t>
            </a:r>
            <a:r>
              <a:rPr lang="es-ES" sz="3200" b="1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s-ES" sz="3200" b="1" dirty="0" err="1">
                <a:solidFill>
                  <a:schemeClr val="bg1">
                    <a:lumMod val="65000"/>
                  </a:schemeClr>
                </a:solidFill>
              </a:rPr>
              <a:t>consumer</a:t>
            </a:r>
            <a:r>
              <a:rPr lang="es-ES" sz="3200" b="1" dirty="0">
                <a:solidFill>
                  <a:schemeClr val="bg1">
                    <a:lumMod val="65000"/>
                  </a:schemeClr>
                </a:solidFill>
              </a:rPr>
              <a:t> of QKD</a:t>
            </a:r>
            <a:r>
              <a:rPr lang="es-ES" sz="3200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As a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critical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infrastructure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that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“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owns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”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physical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means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to do QKD.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</a:rPr>
              <a:t>New </a:t>
            </a:r>
            <a:r>
              <a:rPr lang="es-ES" sz="2000" dirty="0" err="1">
                <a:solidFill>
                  <a:schemeClr val="bg1">
                    <a:lumMod val="65000"/>
                  </a:schemeClr>
                </a:solidFill>
              </a:rPr>
              <a:t>security</a:t>
            </a:r>
            <a:r>
              <a:rPr lang="es-ES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bg1">
                    <a:lumMod val="65000"/>
                  </a:schemeClr>
                </a:solidFill>
              </a:rPr>
              <a:t>challenges</a:t>
            </a:r>
            <a:r>
              <a:rPr lang="es-ES" sz="2000" dirty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es-ES" sz="2000" dirty="0" err="1">
                <a:solidFill>
                  <a:schemeClr val="bg1">
                    <a:lumMod val="65000"/>
                  </a:schemeClr>
                </a:solidFill>
              </a:rPr>
              <a:t>network</a:t>
            </a:r>
            <a:r>
              <a:rPr lang="es-ES" sz="2000" dirty="0">
                <a:solidFill>
                  <a:schemeClr val="bg1">
                    <a:lumMod val="65000"/>
                  </a:schemeClr>
                </a:solidFill>
              </a:rPr>
              <a:t> “</a:t>
            </a:r>
            <a:r>
              <a:rPr lang="es-ES" sz="2000" dirty="0" err="1">
                <a:solidFill>
                  <a:schemeClr val="bg1">
                    <a:lumMod val="65000"/>
                  </a:schemeClr>
                </a:solidFill>
              </a:rPr>
              <a:t>softwarization</a:t>
            </a:r>
            <a:r>
              <a:rPr lang="es-ES" sz="2000" dirty="0">
                <a:solidFill>
                  <a:schemeClr val="bg1">
                    <a:lumMod val="65000"/>
                  </a:schemeClr>
                </a:solidFill>
              </a:rPr>
              <a:t>”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Its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structure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of “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secured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connected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locations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”,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typical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distances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within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QKD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range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matches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security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model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of “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connected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trusted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nodes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” in 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current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 QKD. </a:t>
            </a:r>
            <a:r>
              <a:rPr lang="es-ES" sz="2400" b="1" dirty="0" err="1">
                <a:solidFill>
                  <a:schemeClr val="bg1">
                    <a:lumMod val="65000"/>
                  </a:schemeClr>
                </a:solidFill>
              </a:rPr>
              <a:t>Trusted</a:t>
            </a:r>
            <a:r>
              <a:rPr lang="es-ES" sz="2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bg1">
                    <a:lumMod val="65000"/>
                  </a:schemeClr>
                </a:solidFill>
              </a:rPr>
              <a:t>nodes</a:t>
            </a:r>
            <a:r>
              <a:rPr lang="es-ES" sz="2400" b="1" dirty="0">
                <a:solidFill>
                  <a:schemeClr val="bg1">
                    <a:lumMod val="65000"/>
                  </a:schemeClr>
                </a:solidFill>
              </a:rPr>
              <a:t> are </a:t>
            </a:r>
            <a:r>
              <a:rPr lang="es-ES" sz="2400" b="1" dirty="0" err="1">
                <a:solidFill>
                  <a:schemeClr val="bg1">
                    <a:lumMod val="65000"/>
                  </a:schemeClr>
                </a:solidFill>
              </a:rPr>
              <a:t>already</a:t>
            </a:r>
            <a:r>
              <a:rPr lang="es-ES" sz="2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bg1">
                    <a:lumMod val="65000"/>
                  </a:schemeClr>
                </a:solidFill>
              </a:rPr>
              <a:t>there</a:t>
            </a:r>
            <a:r>
              <a:rPr lang="es-ES" sz="2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s-ES" sz="2400" dirty="0" err="1">
                <a:solidFill>
                  <a:schemeClr val="bg1">
                    <a:lumMod val="65000"/>
                  </a:schemeClr>
                </a:solidFill>
              </a:rPr>
              <a:t>PoPs</a:t>
            </a:r>
            <a:r>
              <a:rPr lang="es-ES" sz="24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0" indent="0"/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14B3D-8AE4-2C4E-8616-1D3B511ED19D}"/>
              </a:ext>
            </a:extLst>
          </p:cNvPr>
          <p:cNvSpPr txBox="1"/>
          <p:nvPr/>
        </p:nvSpPr>
        <p:spPr>
          <a:xfrm>
            <a:off x="1125860" y="3602955"/>
            <a:ext cx="10272364" cy="893834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b="1" dirty="0"/>
              <a:t>SDN </a:t>
            </a:r>
            <a:r>
              <a:rPr lang="es-ES" sz="2800" b="1" dirty="0" err="1"/>
              <a:t>is</a:t>
            </a:r>
            <a:r>
              <a:rPr lang="es-ES" sz="2800" b="1" dirty="0"/>
              <a:t> </a:t>
            </a:r>
            <a:r>
              <a:rPr lang="es-ES" sz="2800" b="1" dirty="0" err="1"/>
              <a:t>both</a:t>
            </a:r>
            <a:r>
              <a:rPr lang="es-ES" sz="2800" b="1" dirty="0"/>
              <a:t>, </a:t>
            </a:r>
            <a:r>
              <a:rPr lang="es-ES" sz="2800" b="1" dirty="0" err="1"/>
              <a:t>an</a:t>
            </a:r>
            <a:r>
              <a:rPr lang="es-ES" sz="2800" b="1" dirty="0"/>
              <a:t> </a:t>
            </a:r>
            <a:r>
              <a:rPr lang="es-ES" sz="2800" b="1" dirty="0" err="1"/>
              <a:t>enabler</a:t>
            </a:r>
            <a:r>
              <a:rPr lang="es-ES" sz="2800" b="1" dirty="0"/>
              <a:t> of QKD </a:t>
            </a:r>
            <a:r>
              <a:rPr lang="es-ES" sz="2800" dirty="0"/>
              <a:t>in </a:t>
            </a:r>
            <a:r>
              <a:rPr lang="es-ES" sz="2800" dirty="0" err="1"/>
              <a:t>communications</a:t>
            </a:r>
            <a:r>
              <a:rPr lang="es-ES" sz="2800" dirty="0"/>
              <a:t> </a:t>
            </a:r>
            <a:r>
              <a:rPr lang="es-ES" sz="2800" dirty="0" err="1"/>
              <a:t>networks</a:t>
            </a:r>
            <a:r>
              <a:rPr lang="es-ES" sz="2800" dirty="0"/>
              <a:t> </a:t>
            </a:r>
          </a:p>
          <a:p>
            <a:r>
              <a:rPr lang="es-ES" sz="2800" dirty="0"/>
              <a:t>and, at </a:t>
            </a:r>
            <a:r>
              <a:rPr lang="es-ES" sz="2800" dirty="0" err="1"/>
              <a:t>the</a:t>
            </a:r>
            <a:r>
              <a:rPr lang="es-ES" sz="2800" dirty="0"/>
              <a:t>  </a:t>
            </a:r>
            <a:r>
              <a:rPr lang="es-ES" sz="2800" dirty="0" err="1"/>
              <a:t>same</a:t>
            </a:r>
            <a:r>
              <a:rPr lang="es-ES" sz="2800" dirty="0"/>
              <a:t> time, </a:t>
            </a:r>
            <a:r>
              <a:rPr lang="es-ES" sz="2800" b="1" dirty="0"/>
              <a:t>a </a:t>
            </a:r>
            <a:r>
              <a:rPr lang="es-ES" sz="2800" b="1" dirty="0" err="1"/>
              <a:t>very</a:t>
            </a:r>
            <a:r>
              <a:rPr lang="es-ES" sz="2800" b="1" dirty="0"/>
              <a:t> </a:t>
            </a:r>
            <a:r>
              <a:rPr lang="es-ES" sz="2800" b="1" dirty="0" err="1"/>
              <a:t>good</a:t>
            </a:r>
            <a:r>
              <a:rPr lang="es-ES" sz="2800" b="1" dirty="0"/>
              <a:t> use case </a:t>
            </a:r>
            <a:r>
              <a:rPr lang="es-ES" sz="2800" b="1" dirty="0" err="1"/>
              <a:t>for</a:t>
            </a:r>
            <a:r>
              <a:rPr lang="es-ES" sz="2800" b="1" dirty="0"/>
              <a:t> QKD</a:t>
            </a:r>
            <a:r>
              <a:rPr lang="es-E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F208E-8AEB-094B-B749-AC8C3906294A}"/>
              </a:ext>
            </a:extLst>
          </p:cNvPr>
          <p:cNvSpPr txBox="1"/>
          <p:nvPr/>
        </p:nvSpPr>
        <p:spPr>
          <a:xfrm>
            <a:off x="4222204" y="5653229"/>
            <a:ext cx="3467616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bg1">
                    <a:lumMod val="65000"/>
                  </a:schemeClr>
                </a:solidFill>
              </a:rPr>
              <a:t>SDN          QKD</a:t>
            </a:r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E2DCAD78-DBB3-A144-9C87-18F3F57953B6}"/>
              </a:ext>
            </a:extLst>
          </p:cNvPr>
          <p:cNvSpPr/>
          <p:nvPr/>
        </p:nvSpPr>
        <p:spPr bwMode="auto">
          <a:xfrm>
            <a:off x="5374332" y="5689195"/>
            <a:ext cx="1008112" cy="476109"/>
          </a:xfrm>
          <a:prstGeom prst="leftRightArrow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3123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0F4C2B4-07D5-5B8C-F5AC-A32A9A2D8978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5873EC2A-72CD-4541-A4E6-8C5F62EB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…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but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there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is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more.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D063F7F9-2F7A-6041-8ED8-3CC25B331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2">
                    <a:alpha val="71000"/>
                  </a:schemeClr>
                </a:solidFill>
              </a:rPr>
              <a:t>SDN </a:t>
            </a:r>
            <a:r>
              <a:rPr lang="es-ES" b="1" dirty="0" err="1">
                <a:solidFill>
                  <a:schemeClr val="bg2">
                    <a:alpha val="71000"/>
                  </a:schemeClr>
                </a:solidFill>
              </a:rPr>
              <a:t>is</a:t>
            </a:r>
            <a:r>
              <a:rPr lang="es-ES" b="1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bg2">
                    <a:alpha val="71000"/>
                  </a:schemeClr>
                </a:solidFill>
              </a:rPr>
              <a:t>an</a:t>
            </a:r>
            <a:r>
              <a:rPr lang="es-ES" b="1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bg2">
                    <a:alpha val="71000"/>
                  </a:schemeClr>
                </a:solidFill>
              </a:rPr>
              <a:t>enabler</a:t>
            </a:r>
            <a:r>
              <a:rPr lang="es-ES" b="1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of QKD in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telecommunications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networks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2">
                    <a:alpha val="71000"/>
                  </a:schemeClr>
                </a:solidFill>
              </a:rPr>
              <a:t>SDN </a:t>
            </a:r>
            <a:r>
              <a:rPr lang="es-ES" b="1" dirty="0" err="1">
                <a:solidFill>
                  <a:schemeClr val="bg2">
                    <a:alpha val="71000"/>
                  </a:schemeClr>
                </a:solidFill>
              </a:rPr>
              <a:t>is</a:t>
            </a:r>
            <a:r>
              <a:rPr lang="es-ES" b="1" dirty="0">
                <a:solidFill>
                  <a:schemeClr val="bg2">
                    <a:alpha val="71000"/>
                  </a:schemeClr>
                </a:solidFill>
              </a:rPr>
              <a:t> a </a:t>
            </a:r>
            <a:r>
              <a:rPr lang="es-ES" b="1" dirty="0" err="1">
                <a:solidFill>
                  <a:schemeClr val="bg2">
                    <a:alpha val="71000"/>
                  </a:schemeClr>
                </a:solidFill>
              </a:rPr>
              <a:t>consumer</a:t>
            </a:r>
            <a:r>
              <a:rPr lang="es-ES" b="1" dirty="0">
                <a:solidFill>
                  <a:schemeClr val="bg2">
                    <a:alpha val="71000"/>
                  </a:schemeClr>
                </a:solidFill>
              </a:rPr>
              <a:t> of QKD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As a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critical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infrastructure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that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“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owns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”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the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physical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means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to do QKD.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Its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structure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of “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secured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connected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locations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”,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with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typical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distances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within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the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QKD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range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,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matches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the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security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model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of “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connected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trusted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nodes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” in </a:t>
            </a:r>
            <a:r>
              <a:rPr lang="es-ES" dirty="0" err="1">
                <a:solidFill>
                  <a:schemeClr val="bg2">
                    <a:alpha val="71000"/>
                  </a:schemeClr>
                </a:solidFill>
              </a:rPr>
              <a:t>current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 QKD.</a:t>
            </a:r>
          </a:p>
          <a:p>
            <a:pPr marL="0" indent="0"/>
            <a:endParaRPr lang="es-ES" dirty="0">
              <a:solidFill>
                <a:schemeClr val="bg2">
                  <a:alpha val="71000"/>
                </a:schemeClr>
              </a:solidFill>
            </a:endParaRPr>
          </a:p>
        </p:txBody>
      </p:sp>
      <p:sp useBgFill="1">
        <p:nvSpPr>
          <p:cNvPr id="4" name="Slide Number Placeholder 3">
            <a:extLst>
              <a:ext uri="{FF2B5EF4-FFF2-40B4-BE49-F238E27FC236}">
                <a16:creationId xmlns:a16="http://schemas.microsoft.com/office/drawing/2014/main" id="{B6D6D7F8-AB3A-374A-BC1C-3222D27C5A2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>
                <a:solidFill>
                  <a:schemeClr val="bg2">
                    <a:alpha val="71000"/>
                  </a:schemeClr>
                </a:solidFill>
              </a:rPr>
              <a:pPr/>
              <a:t>114</a:t>
            </a:fld>
            <a:endParaRPr lang="en-US" altLang="es-ES">
              <a:solidFill>
                <a:schemeClr val="bg2">
                  <a:alpha val="71000"/>
                </a:schemeClr>
              </a:solidFill>
            </a:endParaRPr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1F614B3D-8AE4-2C4E-8616-1D3B511ED19D}"/>
              </a:ext>
            </a:extLst>
          </p:cNvPr>
          <p:cNvSpPr txBox="1"/>
          <p:nvPr/>
        </p:nvSpPr>
        <p:spPr>
          <a:xfrm>
            <a:off x="1144988" y="4365104"/>
            <a:ext cx="10272364" cy="893834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bg2">
                    <a:alpha val="71000"/>
                  </a:schemeClr>
                </a:solidFill>
              </a:rPr>
              <a:t>SDN </a:t>
            </a:r>
            <a:r>
              <a:rPr lang="es-ES" sz="2800" b="1" dirty="0" err="1">
                <a:solidFill>
                  <a:schemeClr val="bg2">
                    <a:alpha val="71000"/>
                  </a:schemeClr>
                </a:solidFill>
              </a:rPr>
              <a:t>is</a:t>
            </a:r>
            <a:r>
              <a:rPr lang="es-ES" sz="2800" b="1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bg2">
                    <a:alpha val="71000"/>
                  </a:schemeClr>
                </a:solidFill>
              </a:rPr>
              <a:t>both</a:t>
            </a:r>
            <a:r>
              <a:rPr lang="es-ES" sz="2800" b="1" dirty="0">
                <a:solidFill>
                  <a:schemeClr val="bg2">
                    <a:alpha val="71000"/>
                  </a:schemeClr>
                </a:solidFill>
              </a:rPr>
              <a:t>, </a:t>
            </a:r>
            <a:r>
              <a:rPr lang="es-ES" sz="2800" b="1" dirty="0" err="1">
                <a:solidFill>
                  <a:schemeClr val="bg2">
                    <a:alpha val="71000"/>
                  </a:schemeClr>
                </a:solidFill>
              </a:rPr>
              <a:t>an</a:t>
            </a:r>
            <a:r>
              <a:rPr lang="es-ES" sz="2800" b="1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bg2">
                    <a:alpha val="71000"/>
                  </a:schemeClr>
                </a:solidFill>
              </a:rPr>
              <a:t>enabler</a:t>
            </a:r>
            <a:r>
              <a:rPr lang="es-ES" sz="2800" b="1" dirty="0">
                <a:solidFill>
                  <a:schemeClr val="bg2">
                    <a:alpha val="71000"/>
                  </a:schemeClr>
                </a:solidFill>
              </a:rPr>
              <a:t> of QKD </a:t>
            </a:r>
            <a:r>
              <a:rPr lang="es-ES" sz="2800" dirty="0">
                <a:solidFill>
                  <a:schemeClr val="bg2">
                    <a:alpha val="71000"/>
                  </a:schemeClr>
                </a:solidFill>
              </a:rPr>
              <a:t>in </a:t>
            </a:r>
            <a:r>
              <a:rPr lang="es-ES" sz="2800" dirty="0" err="1">
                <a:solidFill>
                  <a:schemeClr val="bg2">
                    <a:alpha val="71000"/>
                  </a:schemeClr>
                </a:solidFill>
              </a:rPr>
              <a:t>communications</a:t>
            </a:r>
            <a:r>
              <a:rPr lang="es-ES" sz="2800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sz="2800" dirty="0" err="1">
                <a:solidFill>
                  <a:schemeClr val="bg2">
                    <a:alpha val="71000"/>
                  </a:schemeClr>
                </a:solidFill>
              </a:rPr>
              <a:t>networks</a:t>
            </a:r>
            <a:r>
              <a:rPr lang="es-ES" sz="2800" dirty="0">
                <a:solidFill>
                  <a:schemeClr val="bg2">
                    <a:alpha val="71000"/>
                  </a:schemeClr>
                </a:solidFill>
              </a:rPr>
              <a:t> </a:t>
            </a:r>
          </a:p>
          <a:p>
            <a:r>
              <a:rPr lang="es-ES" sz="2800" dirty="0">
                <a:solidFill>
                  <a:schemeClr val="bg2">
                    <a:alpha val="71000"/>
                  </a:schemeClr>
                </a:solidFill>
              </a:rPr>
              <a:t>and, at </a:t>
            </a:r>
            <a:r>
              <a:rPr lang="es-ES" sz="2800" dirty="0" err="1">
                <a:solidFill>
                  <a:schemeClr val="bg2">
                    <a:alpha val="71000"/>
                  </a:schemeClr>
                </a:solidFill>
              </a:rPr>
              <a:t>the</a:t>
            </a:r>
            <a:r>
              <a:rPr lang="es-ES" sz="2800" dirty="0">
                <a:solidFill>
                  <a:schemeClr val="bg2">
                    <a:alpha val="71000"/>
                  </a:schemeClr>
                </a:solidFill>
              </a:rPr>
              <a:t>  </a:t>
            </a:r>
            <a:r>
              <a:rPr lang="es-ES" sz="2800" dirty="0" err="1">
                <a:solidFill>
                  <a:schemeClr val="bg2">
                    <a:alpha val="71000"/>
                  </a:schemeClr>
                </a:solidFill>
              </a:rPr>
              <a:t>same</a:t>
            </a:r>
            <a:r>
              <a:rPr lang="es-ES" sz="2800" dirty="0">
                <a:solidFill>
                  <a:schemeClr val="bg2">
                    <a:alpha val="71000"/>
                  </a:schemeClr>
                </a:solidFill>
              </a:rPr>
              <a:t> time, </a:t>
            </a:r>
            <a:r>
              <a:rPr lang="es-ES" sz="2800" b="1" dirty="0">
                <a:solidFill>
                  <a:schemeClr val="bg2">
                    <a:alpha val="71000"/>
                  </a:schemeClr>
                </a:solidFill>
              </a:rPr>
              <a:t>a </a:t>
            </a:r>
            <a:r>
              <a:rPr lang="es-ES" sz="2800" b="1" dirty="0" err="1">
                <a:solidFill>
                  <a:schemeClr val="bg2">
                    <a:alpha val="71000"/>
                  </a:schemeClr>
                </a:solidFill>
              </a:rPr>
              <a:t>very</a:t>
            </a:r>
            <a:r>
              <a:rPr lang="es-ES" sz="2800" b="1" dirty="0">
                <a:solidFill>
                  <a:schemeClr val="bg2">
                    <a:alpha val="71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bg2">
                    <a:alpha val="71000"/>
                  </a:schemeClr>
                </a:solidFill>
              </a:rPr>
              <a:t>good</a:t>
            </a:r>
            <a:r>
              <a:rPr lang="es-ES" sz="2800" b="1" dirty="0">
                <a:solidFill>
                  <a:schemeClr val="bg2">
                    <a:alpha val="71000"/>
                  </a:schemeClr>
                </a:solidFill>
              </a:rPr>
              <a:t> use case </a:t>
            </a:r>
            <a:r>
              <a:rPr lang="es-ES" sz="2800" b="1" dirty="0" err="1">
                <a:solidFill>
                  <a:schemeClr val="bg2">
                    <a:alpha val="71000"/>
                  </a:schemeClr>
                </a:solidFill>
              </a:rPr>
              <a:t>for</a:t>
            </a:r>
            <a:r>
              <a:rPr lang="es-ES" sz="2800" b="1" dirty="0">
                <a:solidFill>
                  <a:schemeClr val="bg2">
                    <a:alpha val="71000"/>
                  </a:schemeClr>
                </a:solidFill>
              </a:rPr>
              <a:t> QKD</a:t>
            </a:r>
            <a:r>
              <a:rPr lang="es-ES" dirty="0">
                <a:solidFill>
                  <a:schemeClr val="bg2">
                    <a:alpha val="71000"/>
                  </a:schemeClr>
                </a:solidFill>
              </a:rPr>
              <a:t>.</a:t>
            </a:r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FACF208E-8AEB-094B-B749-AC8C3906294A}"/>
              </a:ext>
            </a:extLst>
          </p:cNvPr>
          <p:cNvSpPr txBox="1"/>
          <p:nvPr/>
        </p:nvSpPr>
        <p:spPr>
          <a:xfrm>
            <a:off x="4222204" y="5653229"/>
            <a:ext cx="3467616" cy="60753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chemeClr val="bg2">
                    <a:alpha val="71000"/>
                  </a:schemeClr>
                </a:solidFill>
              </a:rPr>
              <a:t>SDN          QKD</a:t>
            </a:r>
            <a:endParaRPr lang="es-ES" b="1" dirty="0">
              <a:solidFill>
                <a:schemeClr val="bg2">
                  <a:alpha val="71000"/>
                </a:schemeClr>
              </a:solidFill>
            </a:endParaRPr>
          </a:p>
        </p:txBody>
      </p:sp>
      <p:sp useBgFill="1">
        <p:nvSpPr>
          <p:cNvPr id="8" name="Left-Right Arrow 7">
            <a:extLst>
              <a:ext uri="{FF2B5EF4-FFF2-40B4-BE49-F238E27FC236}">
                <a16:creationId xmlns:a16="http://schemas.microsoft.com/office/drawing/2014/main" id="{E2DCAD78-DBB3-A144-9C87-18F3F57953B6}"/>
              </a:ext>
            </a:extLst>
          </p:cNvPr>
          <p:cNvSpPr/>
          <p:nvPr/>
        </p:nvSpPr>
        <p:spPr bwMode="auto">
          <a:xfrm>
            <a:off x="5374332" y="5689195"/>
            <a:ext cx="1008112" cy="476109"/>
          </a:xfrm>
          <a:prstGeom prst="leftRightArrow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2">
                  <a:alpha val="71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8284DC-47B4-8341-8A92-D947BC417BFD}"/>
              </a:ext>
            </a:extLst>
          </p:cNvPr>
          <p:cNvSpPr txBox="1"/>
          <p:nvPr/>
        </p:nvSpPr>
        <p:spPr>
          <a:xfrm>
            <a:off x="2422004" y="2284811"/>
            <a:ext cx="8352928" cy="180972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400" dirty="0"/>
              <a:t>In </a:t>
            </a:r>
            <a:r>
              <a:rPr lang="es-ES" sz="4400" dirty="0" err="1"/>
              <a:t>our</a:t>
            </a:r>
            <a:r>
              <a:rPr lang="es-ES" sz="4400" dirty="0"/>
              <a:t> case, </a:t>
            </a:r>
            <a:r>
              <a:rPr lang="es-ES" sz="4400" dirty="0" err="1"/>
              <a:t>the</a:t>
            </a:r>
            <a:r>
              <a:rPr lang="es-ES" sz="4400" dirty="0"/>
              <a:t> </a:t>
            </a:r>
            <a:r>
              <a:rPr lang="es-ES" sz="4400" dirty="0" err="1"/>
              <a:t>first</a:t>
            </a:r>
            <a:r>
              <a:rPr lang="es-ES" sz="4400" dirty="0"/>
              <a:t> </a:t>
            </a:r>
            <a:r>
              <a:rPr lang="es-ES" sz="4400" dirty="0" err="1"/>
              <a:t>user</a:t>
            </a:r>
            <a:r>
              <a:rPr lang="es-ES" sz="4400" dirty="0"/>
              <a:t> </a:t>
            </a:r>
            <a:r>
              <a:rPr lang="es-ES" sz="4400" dirty="0" err="1"/>
              <a:t>is</a:t>
            </a:r>
            <a:r>
              <a:rPr lang="es-ES" sz="4400" dirty="0"/>
              <a:t> </a:t>
            </a:r>
            <a:r>
              <a:rPr lang="es-ES" sz="4400" dirty="0" err="1"/>
              <a:t>the</a:t>
            </a:r>
            <a:r>
              <a:rPr lang="es-ES" sz="4400" dirty="0"/>
              <a:t> </a:t>
            </a:r>
            <a:r>
              <a:rPr lang="es-ES" sz="4400" dirty="0" err="1"/>
              <a:t>telco</a:t>
            </a:r>
            <a:r>
              <a:rPr lang="es-ES" sz="4400" dirty="0"/>
              <a:t>.</a:t>
            </a:r>
          </a:p>
          <a:p>
            <a:pPr algn="ctr"/>
            <a:r>
              <a:rPr lang="es-ES" sz="3200" dirty="0"/>
              <a:t>(and </a:t>
            </a:r>
            <a:r>
              <a:rPr lang="es-ES" sz="3200" dirty="0" err="1"/>
              <a:t>you</a:t>
            </a:r>
            <a:r>
              <a:rPr lang="es-ES" sz="3200" dirty="0"/>
              <a:t> can </a:t>
            </a:r>
            <a:r>
              <a:rPr lang="es-ES" sz="3200" dirty="0" err="1"/>
              <a:t>think</a:t>
            </a:r>
            <a:r>
              <a:rPr lang="es-ES" sz="3200" dirty="0"/>
              <a:t> </a:t>
            </a:r>
            <a:r>
              <a:rPr lang="es-ES" sz="3200" dirty="0" err="1"/>
              <a:t>later</a:t>
            </a:r>
            <a:r>
              <a:rPr lang="es-ES" sz="3200" dirty="0"/>
              <a:t> </a:t>
            </a:r>
            <a:r>
              <a:rPr lang="es-ES" sz="3200" dirty="0" err="1"/>
              <a:t>about</a:t>
            </a:r>
            <a:r>
              <a:rPr lang="es-ES" sz="3200" dirty="0"/>
              <a:t> </a:t>
            </a:r>
            <a:r>
              <a:rPr lang="es-ES" sz="3200" dirty="0" err="1"/>
              <a:t>other</a:t>
            </a:r>
            <a:r>
              <a:rPr lang="es-ES" sz="3200" dirty="0"/>
              <a:t> </a:t>
            </a:r>
            <a:r>
              <a:rPr lang="es-ES" sz="3200" dirty="0" err="1"/>
              <a:t>users</a:t>
            </a:r>
            <a:r>
              <a:rPr lang="es-E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40495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9FA1737-BE93-341E-6B6B-E63E732F6E91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Picture 2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60B0E1D6-ED97-3E21-25A1-0BD432EFD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1510647"/>
            <a:ext cx="12188821" cy="53473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1AAA56-16C2-163C-A719-87E1EC80FB0C}"/>
              </a:ext>
            </a:extLst>
          </p:cNvPr>
          <p:cNvSpPr txBox="1"/>
          <p:nvPr/>
        </p:nvSpPr>
        <p:spPr>
          <a:xfrm>
            <a:off x="6937624" y="476672"/>
            <a:ext cx="2235354" cy="3692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16" tIns="45708" rIns="91416" bIns="45708" anchor="t" anchorCtr="0" compatLnSpc="1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799" dirty="0">
                <a:solidFill>
                  <a:srgbClr val="000000"/>
                </a:solidFill>
                <a:latin typeface="Apto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arXiv:2311.12791v2</a:t>
            </a:r>
            <a:endParaRPr lang="en-US" sz="1799" dirty="0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96EC4A8-04E0-B6C0-C59A-F80D26740F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6515" y="476672"/>
            <a:ext cx="955234" cy="6130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2E79F78-5F9A-9B30-2BB4-E7B0C19FD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894" y="650865"/>
            <a:ext cx="1114308" cy="26464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55FD4-64CA-47AF-B4AA-0CE3E39BE696}"/>
              </a:ext>
            </a:extLst>
          </p:cNvPr>
          <p:cNvSpPr txBox="1">
            <a:spLocks/>
          </p:cNvSpPr>
          <p:nvPr/>
        </p:nvSpPr>
        <p:spPr>
          <a:xfrm>
            <a:off x="926029" y="1127698"/>
            <a:ext cx="10512862" cy="53643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999" b="1" dirty="0">
                <a:latin typeface="Helvetica" pitchFamily="2" charset="0"/>
              </a:rPr>
              <a:t>OBJECTIVE:</a:t>
            </a:r>
          </a:p>
          <a:p>
            <a:r>
              <a:rPr lang="es-ES" sz="1999" dirty="0">
                <a:latin typeface="Helvetica" pitchFamily="2" charset="0"/>
              </a:rPr>
              <a:t> </a:t>
            </a:r>
            <a:endParaRPr lang="en-GB" sz="1999" dirty="0"/>
          </a:p>
          <a:p>
            <a:pPr marL="0" indent="0">
              <a:buNone/>
            </a:pPr>
            <a:endParaRPr lang="de-DE" sz="1999" dirty="0"/>
          </a:p>
        </p:txBody>
      </p:sp>
      <p:sp>
        <p:nvSpPr>
          <p:cNvPr id="14" name="Foliennummernplatzhalter 1">
            <a:extLst>
              <a:ext uri="{FF2B5EF4-FFF2-40B4-BE49-F238E27FC236}">
                <a16:creationId xmlns:a16="http://schemas.microsoft.com/office/drawing/2014/main" id="{D07FC897-F3EE-477F-A200-4A7080821633}"/>
              </a:ext>
            </a:extLst>
          </p:cNvPr>
          <p:cNvSpPr txBox="1">
            <a:spLocks/>
          </p:cNvSpPr>
          <p:nvPr/>
        </p:nvSpPr>
        <p:spPr>
          <a:xfrm>
            <a:off x="10757884" y="6256987"/>
            <a:ext cx="681007" cy="30654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6A82841-864F-0247-95A5-646D1154CD90}" type="slidenum">
              <a:rPr lang="de-DE" sz="1799"/>
              <a:pPr>
                <a:defRPr/>
              </a:pPr>
              <a:t>116</a:t>
            </a:fld>
            <a:endParaRPr lang="de-DE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B77A09-5EC9-4ED0-A8DB-03B65721CD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043" y="10683"/>
            <a:ext cx="3687782" cy="90099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E032015-7C8D-754E-9496-2A4B238CA36E}"/>
              </a:ext>
            </a:extLst>
          </p:cNvPr>
          <p:cNvSpPr txBox="1">
            <a:spLocks/>
          </p:cNvSpPr>
          <p:nvPr/>
        </p:nvSpPr>
        <p:spPr>
          <a:xfrm>
            <a:off x="6474098" y="3572374"/>
            <a:ext cx="3506293" cy="10700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999" b="1" dirty="0"/>
              <a:t>Quijote</a:t>
            </a:r>
            <a:r>
              <a:rPr lang="es-ES" sz="3999" dirty="0"/>
              <a:t> </a:t>
            </a:r>
          </a:p>
          <a:p>
            <a:pPr algn="ctr"/>
            <a:r>
              <a:rPr lang="es-ES" sz="3199" dirty="0"/>
              <a:t>a “central” </a:t>
            </a:r>
            <a:r>
              <a:rPr lang="es-ES" sz="3199" dirty="0" err="1"/>
              <a:t>Node</a:t>
            </a:r>
            <a:br>
              <a:rPr lang="es-ES" sz="3999" dirty="0"/>
            </a:br>
            <a:endParaRPr lang="es-ES" sz="3999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6554F6-6537-924F-B6E8-4EA4C20D4D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93" y="578259"/>
            <a:ext cx="3304717" cy="6214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173C2-7DD9-BC4E-8B4A-DEC0FD4744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098" y="642410"/>
            <a:ext cx="3554406" cy="2822675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BFDDAEC7-C201-F94A-A7F4-F72002A27F93}"/>
              </a:ext>
            </a:extLst>
          </p:cNvPr>
          <p:cNvSpPr/>
          <p:nvPr/>
        </p:nvSpPr>
        <p:spPr>
          <a:xfrm>
            <a:off x="3640611" y="4299057"/>
            <a:ext cx="625478" cy="2373614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C31D2EE-FD48-314E-AD14-4810C990D211}"/>
              </a:ext>
            </a:extLst>
          </p:cNvPr>
          <p:cNvSpPr/>
          <p:nvPr/>
        </p:nvSpPr>
        <p:spPr>
          <a:xfrm>
            <a:off x="9980391" y="1797142"/>
            <a:ext cx="625478" cy="131511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C1C65-B0D5-6546-8255-460FCF25E326}"/>
              </a:ext>
            </a:extLst>
          </p:cNvPr>
          <p:cNvSpPr txBox="1"/>
          <p:nvPr/>
        </p:nvSpPr>
        <p:spPr>
          <a:xfrm>
            <a:off x="10541718" y="1845256"/>
            <a:ext cx="1242135" cy="11228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2 HWDU 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CV QKD + 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2 servers</a:t>
            </a:r>
          </a:p>
          <a:p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CiViQ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29589E69-FAED-F34D-9190-A19A6244D7F7}"/>
              </a:ext>
            </a:extLst>
          </p:cNvPr>
          <p:cNvSpPr/>
          <p:nvPr/>
        </p:nvSpPr>
        <p:spPr>
          <a:xfrm>
            <a:off x="3663478" y="3013196"/>
            <a:ext cx="625478" cy="795291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1B785CDC-9C7A-C540-85CB-BE44220B5C07}"/>
              </a:ext>
            </a:extLst>
          </p:cNvPr>
          <p:cNvSpPr/>
          <p:nvPr/>
        </p:nvSpPr>
        <p:spPr>
          <a:xfrm>
            <a:off x="3663478" y="1396192"/>
            <a:ext cx="625478" cy="65755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D03B12D6-C9AA-9D4D-8B1C-95C1662C6B3E}"/>
              </a:ext>
            </a:extLst>
          </p:cNvPr>
          <p:cNvSpPr/>
          <p:nvPr/>
        </p:nvSpPr>
        <p:spPr>
          <a:xfrm>
            <a:off x="3656648" y="2166012"/>
            <a:ext cx="625478" cy="657555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CC7219-5AD4-C741-B5E1-FC32579F1C69}"/>
              </a:ext>
            </a:extLst>
          </p:cNvPr>
          <p:cNvSpPr txBox="1"/>
          <p:nvPr/>
        </p:nvSpPr>
        <p:spPr>
          <a:xfrm>
            <a:off x="4224804" y="5062271"/>
            <a:ext cx="3008068" cy="8652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idQ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DV QKD (C and O-band,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1550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nm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+ 1310nm)</a:t>
            </a:r>
          </a:p>
          <a:p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OpenQKD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F68072-6B0D-4D43-AFAF-19FB8C2393DF}"/>
              </a:ext>
            </a:extLst>
          </p:cNvPr>
          <p:cNvSpPr txBox="1"/>
          <p:nvPr/>
        </p:nvSpPr>
        <p:spPr>
          <a:xfrm>
            <a:off x="4198142" y="3127378"/>
            <a:ext cx="1585178" cy="6076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ADVA OTN +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Link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encryptor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79CF8E-5AFD-5548-BF67-F161F71A2E8C}"/>
              </a:ext>
            </a:extLst>
          </p:cNvPr>
          <p:cNvSpPr txBox="1"/>
          <p:nvPr/>
        </p:nvSpPr>
        <p:spPr>
          <a:xfrm>
            <a:off x="4215311" y="2431913"/>
            <a:ext cx="1337097" cy="3499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SDN server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631F80-6BE4-3141-A7F8-948F33EDD71F}"/>
              </a:ext>
            </a:extLst>
          </p:cNvPr>
          <p:cNvSpPr txBox="1"/>
          <p:nvPr/>
        </p:nvSpPr>
        <p:spPr>
          <a:xfrm>
            <a:off x="4214034" y="1476131"/>
            <a:ext cx="2245124" cy="8652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OADM+programm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Switch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drop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7AF5DC2F-F3F7-6243-8486-E76A9284A139}"/>
              </a:ext>
            </a:extLst>
          </p:cNvPr>
          <p:cNvSpPr/>
          <p:nvPr/>
        </p:nvSpPr>
        <p:spPr>
          <a:xfrm>
            <a:off x="3686345" y="1056248"/>
            <a:ext cx="579744" cy="323908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E2F705-CA01-AD48-AC49-933C97FD505B}"/>
              </a:ext>
            </a:extLst>
          </p:cNvPr>
          <p:cNvSpPr txBox="1"/>
          <p:nvPr/>
        </p:nvSpPr>
        <p:spPr>
          <a:xfrm>
            <a:off x="4192265" y="1060601"/>
            <a:ext cx="1928220" cy="3499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R&amp;S L2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encryptor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09615F-CE56-4247-AE7C-9DF7126152F7}"/>
              </a:ext>
            </a:extLst>
          </p:cNvPr>
          <p:cNvSpPr txBox="1"/>
          <p:nvPr/>
        </p:nvSpPr>
        <p:spPr>
          <a:xfrm>
            <a:off x="7305811" y="5130725"/>
            <a:ext cx="4588914" cy="163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2 Quantum &amp;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DV and CV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/to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previous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node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Compatibility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in C &amp; O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bands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fiber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Classical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communications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bidi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fiber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cyphered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L1, L2 &amp; L3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traffic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s-ES" dirty="0"/>
              <a:t>		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s-ES" dirty="0"/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5F9FBE45-22DA-544A-93B2-F889F0B6C436}"/>
              </a:ext>
            </a:extLst>
          </p:cNvPr>
          <p:cNvCxnSpPr/>
          <p:nvPr/>
        </p:nvCxnSpPr>
        <p:spPr>
          <a:xfrm rot="10800000">
            <a:off x="3496269" y="770715"/>
            <a:ext cx="3752875" cy="2274559"/>
          </a:xfrm>
          <a:prstGeom prst="bentConnector3">
            <a:avLst>
              <a:gd name="adj1" fmla="val 9402"/>
            </a:avLst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907248-9005-D249-9712-58C18D09C000}"/>
              </a:ext>
            </a:extLst>
          </p:cNvPr>
          <p:cNvCxnSpPr/>
          <p:nvPr/>
        </p:nvCxnSpPr>
        <p:spPr>
          <a:xfrm flipH="1">
            <a:off x="10938953" y="3249292"/>
            <a:ext cx="224370" cy="646163"/>
          </a:xfrm>
          <a:prstGeom prst="line">
            <a:avLst/>
          </a:prstGeom>
          <a:ln w="41275">
            <a:solidFill>
              <a:srgbClr val="00F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4FCAD65-9FD7-B049-B338-811F21893524}"/>
              </a:ext>
            </a:extLst>
          </p:cNvPr>
          <p:cNvCxnSpPr>
            <a:cxnSpLocks/>
            <a:stCxn id="33" idx="2"/>
            <a:endCxn id="36" idx="4"/>
          </p:cNvCxnSpPr>
          <p:nvPr/>
        </p:nvCxnSpPr>
        <p:spPr>
          <a:xfrm flipH="1">
            <a:off x="10384206" y="4045893"/>
            <a:ext cx="429692" cy="605959"/>
          </a:xfrm>
          <a:prstGeom prst="line">
            <a:avLst/>
          </a:prstGeom>
          <a:ln w="41275">
            <a:solidFill>
              <a:srgbClr val="00F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F061F4-7F68-C84F-A77C-778ED741E6AF}"/>
              </a:ext>
            </a:extLst>
          </p:cNvPr>
          <p:cNvCxnSpPr>
            <a:cxnSpLocks/>
          </p:cNvCxnSpPr>
          <p:nvPr/>
        </p:nvCxnSpPr>
        <p:spPr>
          <a:xfrm flipH="1" flipV="1">
            <a:off x="10938954" y="3946837"/>
            <a:ext cx="342517" cy="109667"/>
          </a:xfrm>
          <a:prstGeom prst="line">
            <a:avLst/>
          </a:prstGeom>
          <a:ln w="41275">
            <a:solidFill>
              <a:srgbClr val="00F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5-Point Star 32">
            <a:extLst>
              <a:ext uri="{FF2B5EF4-FFF2-40B4-BE49-F238E27FC236}">
                <a16:creationId xmlns:a16="http://schemas.microsoft.com/office/drawing/2014/main" id="{2F0A2D72-89BE-9140-A83E-287F4CEC8E3C}"/>
              </a:ext>
            </a:extLst>
          </p:cNvPr>
          <p:cNvSpPr/>
          <p:nvPr/>
        </p:nvSpPr>
        <p:spPr>
          <a:xfrm>
            <a:off x="10757884" y="3793535"/>
            <a:ext cx="293293" cy="252359"/>
          </a:xfrm>
          <a:prstGeom prst="star5">
            <a:avLst/>
          </a:prstGeom>
          <a:solidFill>
            <a:srgbClr val="00FF7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5-Point Star 33">
            <a:extLst>
              <a:ext uri="{FF2B5EF4-FFF2-40B4-BE49-F238E27FC236}">
                <a16:creationId xmlns:a16="http://schemas.microsoft.com/office/drawing/2014/main" id="{80D63342-0C76-7F4B-B995-43FF63103EB4}"/>
              </a:ext>
            </a:extLst>
          </p:cNvPr>
          <p:cNvSpPr/>
          <p:nvPr/>
        </p:nvSpPr>
        <p:spPr>
          <a:xfrm>
            <a:off x="11007814" y="3109109"/>
            <a:ext cx="293293" cy="252359"/>
          </a:xfrm>
          <a:prstGeom prst="star5">
            <a:avLst/>
          </a:prstGeom>
          <a:solidFill>
            <a:srgbClr val="00FF7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5-Point Star 34">
            <a:extLst>
              <a:ext uri="{FF2B5EF4-FFF2-40B4-BE49-F238E27FC236}">
                <a16:creationId xmlns:a16="http://schemas.microsoft.com/office/drawing/2014/main" id="{F9F4FA27-DAFC-1343-91F6-31225C039E52}"/>
              </a:ext>
            </a:extLst>
          </p:cNvPr>
          <p:cNvSpPr/>
          <p:nvPr/>
        </p:nvSpPr>
        <p:spPr>
          <a:xfrm>
            <a:off x="11224308" y="3971149"/>
            <a:ext cx="293293" cy="252359"/>
          </a:xfrm>
          <a:prstGeom prst="star5">
            <a:avLst/>
          </a:prstGeom>
          <a:solidFill>
            <a:srgbClr val="00FF7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5-Point Star 35">
            <a:extLst>
              <a:ext uri="{FF2B5EF4-FFF2-40B4-BE49-F238E27FC236}">
                <a16:creationId xmlns:a16="http://schemas.microsoft.com/office/drawing/2014/main" id="{C6AD7E68-9E2F-2442-9D5E-0D57CDEDB89C}"/>
              </a:ext>
            </a:extLst>
          </p:cNvPr>
          <p:cNvSpPr/>
          <p:nvPr/>
        </p:nvSpPr>
        <p:spPr>
          <a:xfrm>
            <a:off x="10090913" y="4555459"/>
            <a:ext cx="293293" cy="252359"/>
          </a:xfrm>
          <a:prstGeom prst="star5">
            <a:avLst/>
          </a:prstGeom>
          <a:solidFill>
            <a:srgbClr val="00FF7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E7BE94-1621-7642-999F-C05DE861141F}"/>
              </a:ext>
            </a:extLst>
          </p:cNvPr>
          <p:cNvSpPr txBox="1"/>
          <p:nvPr/>
        </p:nvSpPr>
        <p:spPr>
          <a:xfrm>
            <a:off x="10112764" y="3623371"/>
            <a:ext cx="97975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Quijote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E80E3B-3E41-4E43-90BB-865C7BA7119F}"/>
              </a:ext>
            </a:extLst>
          </p:cNvPr>
          <p:cNvSpPr txBox="1"/>
          <p:nvPr/>
        </p:nvSpPr>
        <p:spPr>
          <a:xfrm>
            <a:off x="11123524" y="4025610"/>
            <a:ext cx="910590" cy="292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Quevedo</a:t>
            </a:r>
            <a:endParaRPr lang="es-E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3D772F-115C-D444-950C-1E57801979CC}"/>
              </a:ext>
            </a:extLst>
          </p:cNvPr>
          <p:cNvSpPr txBox="1"/>
          <p:nvPr/>
        </p:nvSpPr>
        <p:spPr>
          <a:xfrm>
            <a:off x="10093496" y="4659781"/>
            <a:ext cx="91563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Quintin</a:t>
            </a:r>
            <a:endParaRPr lang="es-E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472AC5-9B4E-5B4B-A3B9-104318ACF61E}"/>
              </a:ext>
            </a:extLst>
          </p:cNvPr>
          <p:cNvSpPr txBox="1"/>
          <p:nvPr/>
        </p:nvSpPr>
        <p:spPr>
          <a:xfrm>
            <a:off x="11132523" y="3173283"/>
            <a:ext cx="721484" cy="292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/>
              <a:t>Quiron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1128476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C081202-A574-24C5-7948-19BF424224B6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3508" y="290143"/>
            <a:ext cx="10512862" cy="117638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How to adapt QKD to the SDN?</a:t>
            </a:r>
            <a:br>
              <a:rPr lang="en-GB" dirty="0"/>
            </a:br>
            <a:r>
              <a:rPr lang="en-GB" dirty="0"/>
              <a:t>The structure of an SDN network.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843" y="1524496"/>
            <a:ext cx="4694481" cy="4784823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The network connects </a:t>
            </a:r>
            <a:r>
              <a:rPr lang="en-GB" b="1" dirty="0"/>
              <a:t>Points of Presence</a:t>
            </a:r>
            <a:r>
              <a:rPr lang="en-GB" dirty="0"/>
              <a:t> (</a:t>
            </a:r>
            <a:r>
              <a:rPr lang="en-GB" dirty="0" err="1"/>
              <a:t>PoPs</a:t>
            </a:r>
            <a:r>
              <a:rPr lang="en-GB" dirty="0"/>
              <a:t>), where the servers and telco equipment  is installed, that are </a:t>
            </a:r>
            <a:r>
              <a:rPr lang="en-GB" b="1" dirty="0"/>
              <a:t>assumed secure</a:t>
            </a:r>
            <a:r>
              <a:rPr lang="en-GB" dirty="0"/>
              <a:t>.</a:t>
            </a:r>
            <a:endParaRPr lang="es-E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 err="1"/>
              <a:t>Distance</a:t>
            </a:r>
            <a:r>
              <a:rPr lang="es-ES" dirty="0"/>
              <a:t> </a:t>
            </a:r>
            <a:r>
              <a:rPr lang="es-ES" dirty="0" err="1"/>
              <a:t>limitations</a:t>
            </a:r>
            <a:r>
              <a:rPr lang="es-ES" dirty="0"/>
              <a:t> are </a:t>
            </a:r>
            <a:r>
              <a:rPr lang="es-ES" dirty="0" err="1"/>
              <a:t>less</a:t>
            </a:r>
            <a:r>
              <a:rPr lang="es-ES" dirty="0"/>
              <a:t> </a:t>
            </a:r>
            <a:r>
              <a:rPr lang="es-ES" dirty="0" err="1"/>
              <a:t>significant</a:t>
            </a:r>
            <a:r>
              <a:rPr lang="es-ES" dirty="0"/>
              <a:t>.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s-ES" dirty="0" err="1"/>
              <a:t>Average</a:t>
            </a:r>
            <a:r>
              <a:rPr lang="es-ES" dirty="0"/>
              <a:t> </a:t>
            </a:r>
            <a:r>
              <a:rPr lang="es-ES" dirty="0" err="1"/>
              <a:t>distance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PoPs</a:t>
            </a:r>
            <a:r>
              <a:rPr lang="es-ES" dirty="0"/>
              <a:t> in </a:t>
            </a:r>
            <a:r>
              <a:rPr lang="es-ES" dirty="0" err="1"/>
              <a:t>Germany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Spain</a:t>
            </a:r>
            <a:r>
              <a:rPr lang="es-ES" dirty="0"/>
              <a:t> &lt; 60 Km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A </a:t>
            </a:r>
            <a:r>
              <a:rPr lang="es-ES" b="1" dirty="0" err="1"/>
              <a:t>centralized</a:t>
            </a:r>
            <a:r>
              <a:rPr lang="es-ES" b="1" dirty="0"/>
              <a:t> (SDN) </a:t>
            </a:r>
            <a:r>
              <a:rPr lang="es-ES" b="1" dirty="0" err="1"/>
              <a:t>controller</a:t>
            </a:r>
            <a:r>
              <a:rPr lang="es-ES" b="1" dirty="0"/>
              <a:t> </a:t>
            </a:r>
            <a:r>
              <a:rPr lang="es-ES" dirty="0" err="1"/>
              <a:t>knows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structure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network</a:t>
            </a:r>
            <a:r>
              <a:rPr lang="es-ES" dirty="0"/>
              <a:t> and </a:t>
            </a:r>
            <a:r>
              <a:rPr lang="es-ES" dirty="0" err="1"/>
              <a:t>capabilities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devices</a:t>
            </a:r>
            <a:r>
              <a:rPr lang="es-ES" dirty="0"/>
              <a:t>, </a:t>
            </a:r>
            <a:r>
              <a:rPr lang="es-ES" dirty="0" err="1"/>
              <a:t>managing</a:t>
            </a:r>
            <a:r>
              <a:rPr lang="es-ES" dirty="0"/>
              <a:t> 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requirements</a:t>
            </a:r>
            <a:r>
              <a:rPr lang="es-ES" dirty="0"/>
              <a:t> to </a:t>
            </a:r>
            <a:r>
              <a:rPr lang="es-ES" dirty="0" err="1"/>
              <a:t>stablish</a:t>
            </a:r>
            <a:r>
              <a:rPr lang="es-ES" dirty="0"/>
              <a:t> quantum </a:t>
            </a:r>
            <a:r>
              <a:rPr lang="es-ES" dirty="0" err="1"/>
              <a:t>channels</a:t>
            </a:r>
            <a:r>
              <a:rPr lang="es-ES" dirty="0"/>
              <a:t> and </a:t>
            </a:r>
            <a:r>
              <a:rPr lang="es-ES" b="1" dirty="0" err="1"/>
              <a:t>optimize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whole</a:t>
            </a:r>
            <a:r>
              <a:rPr lang="es-ES" dirty="0"/>
              <a:t> </a:t>
            </a:r>
            <a:r>
              <a:rPr lang="es-ES" b="1" dirty="0"/>
              <a:t>quantum/</a:t>
            </a:r>
            <a:r>
              <a:rPr lang="es-ES" b="1" dirty="0" err="1"/>
              <a:t>classical</a:t>
            </a:r>
            <a:r>
              <a:rPr lang="es-ES" b="1" dirty="0"/>
              <a:t> </a:t>
            </a:r>
            <a:r>
              <a:rPr lang="es-ES" dirty="0" err="1"/>
              <a:t>network</a:t>
            </a:r>
            <a:r>
              <a:rPr lang="es-E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/>
              <a:t>SDN-</a:t>
            </a:r>
            <a:r>
              <a:rPr lang="es-ES" dirty="0" err="1"/>
              <a:t>Aware</a:t>
            </a:r>
            <a:r>
              <a:rPr lang="es-ES" dirty="0"/>
              <a:t> </a:t>
            </a:r>
            <a:r>
              <a:rPr lang="es-ES" b="1" dirty="0" err="1"/>
              <a:t>devices</a:t>
            </a:r>
            <a:r>
              <a:rPr lang="es-ES" b="1" dirty="0"/>
              <a:t> </a:t>
            </a:r>
            <a:r>
              <a:rPr lang="es-ES" b="1" dirty="0" err="1"/>
              <a:t>export</a:t>
            </a:r>
            <a:r>
              <a:rPr lang="es-ES" b="1" dirty="0"/>
              <a:t> </a:t>
            </a:r>
            <a:r>
              <a:rPr lang="es-ES" b="1" dirty="0" err="1"/>
              <a:t>capabilities</a:t>
            </a:r>
            <a:r>
              <a:rPr lang="es-ES" b="1" dirty="0"/>
              <a:t> </a:t>
            </a:r>
            <a:r>
              <a:rPr lang="es-ES" dirty="0"/>
              <a:t>(can be </a:t>
            </a:r>
            <a:r>
              <a:rPr lang="es-ES" dirty="0" err="1"/>
              <a:t>programmed</a:t>
            </a:r>
            <a:r>
              <a:rPr lang="es-ES" dirty="0"/>
              <a:t>) so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controller</a:t>
            </a:r>
            <a:r>
              <a:rPr lang="es-ES" b="1" dirty="0"/>
              <a:t> can </a:t>
            </a:r>
            <a:r>
              <a:rPr lang="es-ES" b="1" dirty="0" err="1"/>
              <a:t>manage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, </a:t>
            </a:r>
            <a:r>
              <a:rPr lang="es-ES" dirty="0" err="1"/>
              <a:t>whether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are quantum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.</a:t>
            </a:r>
            <a:endParaRPr lang="en-GB" dirty="0"/>
          </a:p>
          <a:p>
            <a:endParaRPr lang="en-GB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332" y="1734846"/>
            <a:ext cx="4956550" cy="3742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C2A16-158B-8C4F-A34D-222937412C32}"/>
              </a:ext>
            </a:extLst>
          </p:cNvPr>
          <p:cNvSpPr txBox="1"/>
          <p:nvPr/>
        </p:nvSpPr>
        <p:spPr>
          <a:xfrm>
            <a:off x="10775462" y="4725144"/>
            <a:ext cx="1074333" cy="5502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FF0000"/>
                </a:solidFill>
              </a:rPr>
              <a:t>QKD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A2991-4D53-5C48-90FD-187CB0A4D693}"/>
              </a:ext>
            </a:extLst>
          </p:cNvPr>
          <p:cNvSpPr txBox="1"/>
          <p:nvPr/>
        </p:nvSpPr>
        <p:spPr>
          <a:xfrm>
            <a:off x="2038865" y="1655805"/>
            <a:ext cx="1847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9282D8-3129-BA4D-AAED-FE39442A0068}"/>
              </a:ext>
            </a:extLst>
          </p:cNvPr>
          <p:cNvSpPr txBox="1"/>
          <p:nvPr/>
        </p:nvSpPr>
        <p:spPr>
          <a:xfrm>
            <a:off x="10759626" y="2941548"/>
            <a:ext cx="1367682" cy="123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SDN </a:t>
            </a:r>
          </a:p>
          <a:p>
            <a:r>
              <a:rPr lang="es-ES" sz="2000" dirty="0" err="1"/>
              <a:t>Controller</a:t>
            </a:r>
            <a:r>
              <a:rPr lang="es-ES" sz="2000" dirty="0"/>
              <a:t>/</a:t>
            </a:r>
          </a:p>
          <a:p>
            <a:r>
              <a:rPr lang="es-ES" sz="2000" dirty="0"/>
              <a:t>NFV</a:t>
            </a:r>
          </a:p>
          <a:p>
            <a:r>
              <a:rPr lang="es-ES" sz="2000" dirty="0"/>
              <a:t>Mano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CCD059-DADB-FF4F-96AC-2EDB2CAD9DA5}"/>
              </a:ext>
            </a:extLst>
          </p:cNvPr>
          <p:cNvCxnSpPr>
            <a:stCxn id="5" idx="1"/>
          </p:cNvCxnSpPr>
          <p:nvPr/>
        </p:nvCxnSpPr>
        <p:spPr bwMode="auto">
          <a:xfrm flipH="1" flipV="1">
            <a:off x="10330882" y="4914428"/>
            <a:ext cx="444580" cy="85856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64F8AB-F65B-1946-B970-C6A8B15DBDAD}"/>
              </a:ext>
            </a:extLst>
          </p:cNvPr>
          <p:cNvCxnSpPr/>
          <p:nvPr/>
        </p:nvCxnSpPr>
        <p:spPr bwMode="auto">
          <a:xfrm flipH="1" flipV="1">
            <a:off x="10330352" y="3573016"/>
            <a:ext cx="444580" cy="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298D6-FB54-F14B-BCCC-1B3CFFF4A0A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0558908" y="6356350"/>
            <a:ext cx="788542" cy="313010"/>
          </a:xfrm>
        </p:spPr>
        <p:txBody>
          <a:bodyPr/>
          <a:lstStyle/>
          <a:p>
            <a:fld id="{83DECCA4-42A0-C540-9C0D-2820A2A52C17}" type="slidenum">
              <a:rPr lang="en-US" altLang="es-ES" smtClean="0"/>
              <a:pPr/>
              <a:t>117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7618429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ángulo 67">
            <a:extLst>
              <a:ext uri="{FF2B5EF4-FFF2-40B4-BE49-F238E27FC236}">
                <a16:creationId xmlns:a16="http://schemas.microsoft.com/office/drawing/2014/main" id="{FE5FC583-864F-1E46-BE27-E966A3A91E20}"/>
              </a:ext>
            </a:extLst>
          </p:cNvPr>
          <p:cNvSpPr/>
          <p:nvPr/>
        </p:nvSpPr>
        <p:spPr>
          <a:xfrm>
            <a:off x="8301748" y="2493155"/>
            <a:ext cx="1955485" cy="1486507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SD-QKD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Node</a:t>
            </a:r>
          </a:p>
        </p:txBody>
      </p:sp>
      <p:sp>
        <p:nvSpPr>
          <p:cNvPr id="56" name="CuadroTexto 68">
            <a:extLst>
              <a:ext uri="{FF2B5EF4-FFF2-40B4-BE49-F238E27FC236}">
                <a16:creationId xmlns:a16="http://schemas.microsoft.com/office/drawing/2014/main" id="{F78B6F87-C0E0-F948-866C-E4ED9F574F4D}"/>
              </a:ext>
            </a:extLst>
          </p:cNvPr>
          <p:cNvSpPr txBox="1"/>
          <p:nvPr/>
        </p:nvSpPr>
        <p:spPr>
          <a:xfrm rot="5400000">
            <a:off x="10245383" y="288006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Mangal" charset="0"/>
              </a:rPr>
              <a:t>…</a:t>
            </a:r>
            <a:endParaRPr kumimoji="0" lang="en-GB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CuadroTexto 69">
            <a:extLst>
              <a:ext uri="{FF2B5EF4-FFF2-40B4-BE49-F238E27FC236}">
                <a16:creationId xmlns:a16="http://schemas.microsoft.com/office/drawing/2014/main" id="{D66274AB-4A18-1643-85AA-1D1FF14AF4CA}"/>
              </a:ext>
            </a:extLst>
          </p:cNvPr>
          <p:cNvSpPr txBox="1"/>
          <p:nvPr/>
        </p:nvSpPr>
        <p:spPr>
          <a:xfrm rot="5400000">
            <a:off x="9845130" y="2878347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Mangal" charset="0"/>
              </a:rPr>
              <a:t>…</a:t>
            </a:r>
            <a:endParaRPr kumimoji="0" lang="en-GB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58" name="Conector angular 70">
            <a:extLst>
              <a:ext uri="{FF2B5EF4-FFF2-40B4-BE49-F238E27FC236}">
                <a16:creationId xmlns:a16="http://schemas.microsoft.com/office/drawing/2014/main" id="{8D8E0390-7A76-7F4B-831A-8AD68D0A5D3E}"/>
              </a:ext>
            </a:extLst>
          </p:cNvPr>
          <p:cNvCxnSpPr/>
          <p:nvPr/>
        </p:nvCxnSpPr>
        <p:spPr>
          <a:xfrm rot="5400000" flipH="1" flipV="1">
            <a:off x="9593499" y="1346202"/>
            <a:ext cx="1156332" cy="1137574"/>
          </a:xfrm>
          <a:prstGeom prst="bentConnector3">
            <a:avLst/>
          </a:prstGeom>
          <a:noFill/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9" name="Conector angular 71">
            <a:extLst>
              <a:ext uri="{FF2B5EF4-FFF2-40B4-BE49-F238E27FC236}">
                <a16:creationId xmlns:a16="http://schemas.microsoft.com/office/drawing/2014/main" id="{34276906-8719-374A-BD87-DDB1ACC56C3E}"/>
              </a:ext>
            </a:extLst>
          </p:cNvPr>
          <p:cNvCxnSpPr/>
          <p:nvPr/>
        </p:nvCxnSpPr>
        <p:spPr>
          <a:xfrm rot="16200000" flipV="1">
            <a:off x="7857628" y="1361221"/>
            <a:ext cx="1156332" cy="1107536"/>
          </a:xfrm>
          <a:prstGeom prst="bentConnector3">
            <a:avLst>
              <a:gd name="adj1" fmla="val 50000"/>
            </a:avLst>
          </a:prstGeom>
          <a:noFill/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CuadroTexto 72">
            <a:extLst>
              <a:ext uri="{FF2B5EF4-FFF2-40B4-BE49-F238E27FC236}">
                <a16:creationId xmlns:a16="http://schemas.microsoft.com/office/drawing/2014/main" id="{76990019-2FA5-8F44-8893-E1F6BD7619CE}"/>
              </a:ext>
            </a:extLst>
          </p:cNvPr>
          <p:cNvSpPr txBox="1"/>
          <p:nvPr/>
        </p:nvSpPr>
        <p:spPr>
          <a:xfrm>
            <a:off x="7320296" y="887976"/>
            <a:ext cx="11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App Layer</a:t>
            </a:r>
          </a:p>
        </p:txBody>
      </p:sp>
      <p:cxnSp>
        <p:nvCxnSpPr>
          <p:cNvPr id="61" name="Conector recto 75">
            <a:extLst>
              <a:ext uri="{FF2B5EF4-FFF2-40B4-BE49-F238E27FC236}">
                <a16:creationId xmlns:a16="http://schemas.microsoft.com/office/drawing/2014/main" id="{96906A37-153A-3946-91B6-DB4AE7B11E98}"/>
              </a:ext>
            </a:extLst>
          </p:cNvPr>
          <p:cNvCxnSpPr/>
          <p:nvPr/>
        </p:nvCxnSpPr>
        <p:spPr>
          <a:xfrm>
            <a:off x="8301748" y="3979662"/>
            <a:ext cx="577076" cy="1238107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alpha val="26000"/>
              </a:sysClr>
            </a:solidFill>
            <a:prstDash val="sysDash"/>
            <a:miter lim="800000"/>
          </a:ln>
          <a:effectLst/>
        </p:spPr>
      </p:cxnSp>
      <p:cxnSp>
        <p:nvCxnSpPr>
          <p:cNvPr id="62" name="Conector recto 76">
            <a:extLst>
              <a:ext uri="{FF2B5EF4-FFF2-40B4-BE49-F238E27FC236}">
                <a16:creationId xmlns:a16="http://schemas.microsoft.com/office/drawing/2014/main" id="{BA596AFE-F32D-8B4E-8F7E-A440B0807A96}"/>
              </a:ext>
            </a:extLst>
          </p:cNvPr>
          <p:cNvCxnSpPr/>
          <p:nvPr/>
        </p:nvCxnSpPr>
        <p:spPr>
          <a:xfrm flipH="1">
            <a:off x="9098280" y="3979662"/>
            <a:ext cx="1158954" cy="1238107"/>
          </a:xfrm>
          <a:prstGeom prst="line">
            <a:avLst/>
          </a:prstGeom>
          <a:noFill/>
          <a:ln w="22225" cap="flat" cmpd="sng" algn="ctr">
            <a:solidFill>
              <a:sysClr val="windowText" lastClr="000000">
                <a:alpha val="26000"/>
              </a:sysClr>
            </a:solidFill>
            <a:prstDash val="sysDash"/>
            <a:miter lim="800000"/>
          </a:ln>
          <a:effectLst/>
        </p:spPr>
      </p:cxnSp>
      <p:cxnSp>
        <p:nvCxnSpPr>
          <p:cNvPr id="63" name="Conector recto 82">
            <a:extLst>
              <a:ext uri="{FF2B5EF4-FFF2-40B4-BE49-F238E27FC236}">
                <a16:creationId xmlns:a16="http://schemas.microsoft.com/office/drawing/2014/main" id="{1DDFAFD1-091D-2246-AFC2-2503AE89D4D4}"/>
              </a:ext>
            </a:extLst>
          </p:cNvPr>
          <p:cNvCxnSpPr/>
          <p:nvPr/>
        </p:nvCxnSpPr>
        <p:spPr>
          <a:xfrm>
            <a:off x="10565750" y="2738449"/>
            <a:ext cx="422331" cy="0"/>
          </a:xfrm>
          <a:prstGeom prst="line">
            <a:avLst/>
          </a:prstGeom>
          <a:noFill/>
          <a:ln w="22225" cap="flat" cmpd="sng" algn="ctr">
            <a:solidFill>
              <a:srgbClr val="70AD47"/>
            </a:solidFill>
            <a:prstDash val="solid"/>
            <a:miter lim="800000"/>
          </a:ln>
          <a:effectLst/>
        </p:spPr>
      </p:cxnSp>
      <p:cxnSp>
        <p:nvCxnSpPr>
          <p:cNvPr id="64" name="Conector recto 83">
            <a:extLst>
              <a:ext uri="{FF2B5EF4-FFF2-40B4-BE49-F238E27FC236}">
                <a16:creationId xmlns:a16="http://schemas.microsoft.com/office/drawing/2014/main" id="{4D1F7317-826F-E140-8E30-4CC59916968D}"/>
              </a:ext>
            </a:extLst>
          </p:cNvPr>
          <p:cNvCxnSpPr/>
          <p:nvPr/>
        </p:nvCxnSpPr>
        <p:spPr>
          <a:xfrm>
            <a:off x="10565750" y="3372525"/>
            <a:ext cx="422331" cy="0"/>
          </a:xfrm>
          <a:prstGeom prst="line">
            <a:avLst/>
          </a:prstGeom>
          <a:noFill/>
          <a:ln w="22225" cap="flat" cmpd="sng" algn="ctr">
            <a:solidFill>
              <a:srgbClr val="70AD47"/>
            </a:solidFill>
            <a:prstDash val="solid"/>
            <a:miter lim="800000"/>
          </a:ln>
          <a:effectLst/>
        </p:spPr>
      </p:cxnSp>
      <p:cxnSp>
        <p:nvCxnSpPr>
          <p:cNvPr id="65" name="Conector recto 84">
            <a:extLst>
              <a:ext uri="{FF2B5EF4-FFF2-40B4-BE49-F238E27FC236}">
                <a16:creationId xmlns:a16="http://schemas.microsoft.com/office/drawing/2014/main" id="{8E602F27-109C-DD46-84E3-64C7E4F06A3C}"/>
              </a:ext>
            </a:extLst>
          </p:cNvPr>
          <p:cNvCxnSpPr/>
          <p:nvPr/>
        </p:nvCxnSpPr>
        <p:spPr>
          <a:xfrm>
            <a:off x="10556517" y="3757037"/>
            <a:ext cx="422331" cy="0"/>
          </a:xfrm>
          <a:prstGeom prst="line">
            <a:avLst/>
          </a:prstGeom>
          <a:noFill/>
          <a:ln w="22225" cap="flat" cmpd="sng" algn="ctr">
            <a:solidFill>
              <a:srgbClr val="70AD47"/>
            </a:solidFill>
            <a:prstDash val="solid"/>
            <a:miter lim="800000"/>
          </a:ln>
          <a:effectLst/>
        </p:spPr>
      </p:cxnSp>
      <p:sp>
        <p:nvSpPr>
          <p:cNvPr id="66" name="Rectángulo 85">
            <a:extLst>
              <a:ext uri="{FF2B5EF4-FFF2-40B4-BE49-F238E27FC236}">
                <a16:creationId xmlns:a16="http://schemas.microsoft.com/office/drawing/2014/main" id="{FA0F7C3F-7B52-534F-8600-C8016C317DAF}"/>
              </a:ext>
            </a:extLst>
          </p:cNvPr>
          <p:cNvSpPr/>
          <p:nvPr/>
        </p:nvSpPr>
        <p:spPr>
          <a:xfrm>
            <a:off x="9658480" y="3210638"/>
            <a:ext cx="907271" cy="323775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QKD Iface</a:t>
            </a:r>
          </a:p>
        </p:txBody>
      </p:sp>
      <p:sp>
        <p:nvSpPr>
          <p:cNvPr id="67" name="Rectángulo 86">
            <a:extLst>
              <a:ext uri="{FF2B5EF4-FFF2-40B4-BE49-F238E27FC236}">
                <a16:creationId xmlns:a16="http://schemas.microsoft.com/office/drawing/2014/main" id="{087A9955-A36C-674C-B3C4-6DB63C75B59D}"/>
              </a:ext>
            </a:extLst>
          </p:cNvPr>
          <p:cNvSpPr/>
          <p:nvPr/>
        </p:nvSpPr>
        <p:spPr>
          <a:xfrm>
            <a:off x="9658480" y="3595150"/>
            <a:ext cx="907271" cy="323775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QKD Iface</a:t>
            </a:r>
          </a:p>
        </p:txBody>
      </p:sp>
      <p:sp>
        <p:nvSpPr>
          <p:cNvPr id="68" name="Rectángulo 87">
            <a:extLst>
              <a:ext uri="{FF2B5EF4-FFF2-40B4-BE49-F238E27FC236}">
                <a16:creationId xmlns:a16="http://schemas.microsoft.com/office/drawing/2014/main" id="{F25E9A01-75F1-A74B-9197-B289C0713C1D}"/>
              </a:ext>
            </a:extLst>
          </p:cNvPr>
          <p:cNvSpPr/>
          <p:nvPr/>
        </p:nvSpPr>
        <p:spPr>
          <a:xfrm>
            <a:off x="9658479" y="2595893"/>
            <a:ext cx="907271" cy="323775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QKD Iface</a:t>
            </a:r>
          </a:p>
        </p:txBody>
      </p:sp>
      <p:sp>
        <p:nvSpPr>
          <p:cNvPr id="69" name="CuadroTexto 88">
            <a:extLst>
              <a:ext uri="{FF2B5EF4-FFF2-40B4-BE49-F238E27FC236}">
                <a16:creationId xmlns:a16="http://schemas.microsoft.com/office/drawing/2014/main" id="{E7EF1A52-D352-B04B-8D98-0319F83A78EB}"/>
              </a:ext>
            </a:extLst>
          </p:cNvPr>
          <p:cNvSpPr txBox="1"/>
          <p:nvPr/>
        </p:nvSpPr>
        <p:spPr>
          <a:xfrm>
            <a:off x="10511671" y="3737533"/>
            <a:ext cx="877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Quantum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Channels</a:t>
            </a:r>
          </a:p>
        </p:txBody>
      </p:sp>
      <p:grpSp>
        <p:nvGrpSpPr>
          <p:cNvPr id="70" name="140 Grupo">
            <a:extLst>
              <a:ext uri="{FF2B5EF4-FFF2-40B4-BE49-F238E27FC236}">
                <a16:creationId xmlns:a16="http://schemas.microsoft.com/office/drawing/2014/main" id="{4AD11F41-6631-C344-B7F6-78313DC8D4CD}"/>
              </a:ext>
            </a:extLst>
          </p:cNvPr>
          <p:cNvGrpSpPr>
            <a:grpSpLocks/>
          </p:cNvGrpSpPr>
          <p:nvPr/>
        </p:nvGrpSpPr>
        <p:grpSpPr bwMode="auto">
          <a:xfrm>
            <a:off x="8844676" y="5182545"/>
            <a:ext cx="253604" cy="261938"/>
            <a:chOff x="3954672" y="5545838"/>
            <a:chExt cx="512361" cy="430759"/>
          </a:xfrm>
        </p:grpSpPr>
        <p:sp>
          <p:nvSpPr>
            <p:cNvPr id="71" name="Rectangle 136">
              <a:extLst>
                <a:ext uri="{FF2B5EF4-FFF2-40B4-BE49-F238E27FC236}">
                  <a16:creationId xmlns:a16="http://schemas.microsoft.com/office/drawing/2014/main" id="{F51E324F-ECFB-944A-A662-674B75119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672" y="5545838"/>
              <a:ext cx="512361" cy="430759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1pPr>
              <a:lvl2pPr marL="742950" indent="-28575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2pPr>
              <a:lvl3pPr marL="11430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3pPr>
              <a:lvl4pPr marL="16002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4pPr>
              <a:lvl5pPr marL="20574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endParaRPr lang="es-ES" altLang="en-US" sz="300" u="none"/>
            </a:p>
          </p:txBody>
        </p:sp>
        <p:sp>
          <p:nvSpPr>
            <p:cNvPr id="72" name="Freeform 876">
              <a:extLst>
                <a:ext uri="{FF2B5EF4-FFF2-40B4-BE49-F238E27FC236}">
                  <a16:creationId xmlns:a16="http://schemas.microsoft.com/office/drawing/2014/main" id="{ECE93960-414D-F340-8D58-C3D7F4929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344" y="5610331"/>
              <a:ext cx="324628" cy="324365"/>
            </a:xfrm>
            <a:custGeom>
              <a:avLst/>
              <a:gdLst>
                <a:gd name="T0" fmla="*/ 2147483647 w 388"/>
                <a:gd name="T1" fmla="*/ 0 h 336"/>
                <a:gd name="T2" fmla="*/ 2147483647 w 388"/>
                <a:gd name="T3" fmla="*/ 2147483647 h 336"/>
                <a:gd name="T4" fmla="*/ 2147483647 w 388"/>
                <a:gd name="T5" fmla="*/ 2147483647 h 336"/>
                <a:gd name="T6" fmla="*/ 2147483647 w 388"/>
                <a:gd name="T7" fmla="*/ 2147483647 h 336"/>
                <a:gd name="T8" fmla="*/ 2147483647 w 388"/>
                <a:gd name="T9" fmla="*/ 2147483647 h 336"/>
                <a:gd name="T10" fmla="*/ 2147483647 w 388"/>
                <a:gd name="T11" fmla="*/ 2147483647 h 336"/>
                <a:gd name="T12" fmla="*/ 2147483647 w 388"/>
                <a:gd name="T13" fmla="*/ 0 h 336"/>
                <a:gd name="T14" fmla="*/ 2147483647 w 388"/>
                <a:gd name="T15" fmla="*/ 2147483647 h 336"/>
                <a:gd name="T16" fmla="*/ 2147483647 w 388"/>
                <a:gd name="T17" fmla="*/ 2147483647 h 336"/>
                <a:gd name="T18" fmla="*/ 2147483647 w 388"/>
                <a:gd name="T19" fmla="*/ 2147483647 h 336"/>
                <a:gd name="T20" fmla="*/ 2147483647 w 388"/>
                <a:gd name="T21" fmla="*/ 2147483647 h 336"/>
                <a:gd name="T22" fmla="*/ 2147483647 w 388"/>
                <a:gd name="T23" fmla="*/ 2147483647 h 336"/>
                <a:gd name="T24" fmla="*/ 2147483647 w 388"/>
                <a:gd name="T25" fmla="*/ 2147483647 h 336"/>
                <a:gd name="T26" fmla="*/ 2147483647 w 388"/>
                <a:gd name="T27" fmla="*/ 2147483647 h 336"/>
                <a:gd name="T28" fmla="*/ 2147483647 w 388"/>
                <a:gd name="T29" fmla="*/ 2147483647 h 336"/>
                <a:gd name="T30" fmla="*/ 2147483647 w 388"/>
                <a:gd name="T31" fmla="*/ 2147483647 h 336"/>
                <a:gd name="T32" fmla="*/ 2147483647 w 388"/>
                <a:gd name="T33" fmla="*/ 2147483647 h 336"/>
                <a:gd name="T34" fmla="*/ 2147483647 w 388"/>
                <a:gd name="T35" fmla="*/ 2147483647 h 336"/>
                <a:gd name="T36" fmla="*/ 2147483647 w 388"/>
                <a:gd name="T37" fmla="*/ 2147483647 h 336"/>
                <a:gd name="T38" fmla="*/ 2147483647 w 388"/>
                <a:gd name="T39" fmla="*/ 2147483647 h 336"/>
                <a:gd name="T40" fmla="*/ 2147483647 w 388"/>
                <a:gd name="T41" fmla="*/ 2147483647 h 336"/>
                <a:gd name="T42" fmla="*/ 2147483647 w 388"/>
                <a:gd name="T43" fmla="*/ 2147483647 h 336"/>
                <a:gd name="T44" fmla="*/ 2147483647 w 388"/>
                <a:gd name="T45" fmla="*/ 2147483647 h 336"/>
                <a:gd name="T46" fmla="*/ 0 w 388"/>
                <a:gd name="T47" fmla="*/ 2147483647 h 336"/>
                <a:gd name="T48" fmla="*/ 2147483647 w 388"/>
                <a:gd name="T49" fmla="*/ 2147483647 h 336"/>
                <a:gd name="T50" fmla="*/ 2147483647 w 388"/>
                <a:gd name="T51" fmla="*/ 2147483647 h 336"/>
                <a:gd name="T52" fmla="*/ 2147483647 w 388"/>
                <a:gd name="T53" fmla="*/ 2147483647 h 336"/>
                <a:gd name="T54" fmla="*/ 2147483647 w 388"/>
                <a:gd name="T55" fmla="*/ 2147483647 h 336"/>
                <a:gd name="T56" fmla="*/ 2147483647 w 388"/>
                <a:gd name="T57" fmla="*/ 2147483647 h 336"/>
                <a:gd name="T58" fmla="*/ 2147483647 w 388"/>
                <a:gd name="T59" fmla="*/ 2147483647 h 336"/>
                <a:gd name="T60" fmla="*/ 2147483647 w 388"/>
                <a:gd name="T61" fmla="*/ 2147483647 h 336"/>
                <a:gd name="T62" fmla="*/ 0 w 388"/>
                <a:gd name="T63" fmla="*/ 2147483647 h 336"/>
                <a:gd name="T64" fmla="*/ 2147483647 w 388"/>
                <a:gd name="T65" fmla="*/ 0 h 3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8"/>
                <a:gd name="T100" fmla="*/ 0 h 336"/>
                <a:gd name="T101" fmla="*/ 388 w 388"/>
                <a:gd name="T102" fmla="*/ 336 h 3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8" h="336">
                  <a:moveTo>
                    <a:pt x="57" y="0"/>
                  </a:moveTo>
                  <a:lnTo>
                    <a:pt x="57" y="40"/>
                  </a:lnTo>
                  <a:lnTo>
                    <a:pt x="146" y="40"/>
                  </a:lnTo>
                  <a:lnTo>
                    <a:pt x="194" y="132"/>
                  </a:lnTo>
                  <a:lnTo>
                    <a:pt x="243" y="40"/>
                  </a:lnTo>
                  <a:lnTo>
                    <a:pt x="332" y="40"/>
                  </a:lnTo>
                  <a:lnTo>
                    <a:pt x="332" y="0"/>
                  </a:lnTo>
                  <a:lnTo>
                    <a:pt x="388" y="51"/>
                  </a:lnTo>
                  <a:lnTo>
                    <a:pt x="332" y="102"/>
                  </a:lnTo>
                  <a:lnTo>
                    <a:pt x="332" y="66"/>
                  </a:lnTo>
                  <a:lnTo>
                    <a:pt x="267" y="66"/>
                  </a:lnTo>
                  <a:lnTo>
                    <a:pt x="214" y="168"/>
                  </a:lnTo>
                  <a:lnTo>
                    <a:pt x="267" y="270"/>
                  </a:lnTo>
                  <a:lnTo>
                    <a:pt x="332" y="270"/>
                  </a:lnTo>
                  <a:lnTo>
                    <a:pt x="332" y="234"/>
                  </a:lnTo>
                  <a:lnTo>
                    <a:pt x="388" y="285"/>
                  </a:lnTo>
                  <a:lnTo>
                    <a:pt x="332" y="336"/>
                  </a:lnTo>
                  <a:lnTo>
                    <a:pt x="332" y="299"/>
                  </a:lnTo>
                  <a:lnTo>
                    <a:pt x="243" y="299"/>
                  </a:lnTo>
                  <a:lnTo>
                    <a:pt x="194" y="204"/>
                  </a:lnTo>
                  <a:lnTo>
                    <a:pt x="146" y="299"/>
                  </a:lnTo>
                  <a:lnTo>
                    <a:pt x="57" y="299"/>
                  </a:lnTo>
                  <a:lnTo>
                    <a:pt x="57" y="336"/>
                  </a:lnTo>
                  <a:lnTo>
                    <a:pt x="0" y="285"/>
                  </a:lnTo>
                  <a:lnTo>
                    <a:pt x="57" y="234"/>
                  </a:lnTo>
                  <a:lnTo>
                    <a:pt x="57" y="270"/>
                  </a:lnTo>
                  <a:lnTo>
                    <a:pt x="118" y="270"/>
                  </a:lnTo>
                  <a:lnTo>
                    <a:pt x="174" y="168"/>
                  </a:lnTo>
                  <a:lnTo>
                    <a:pt x="118" y="66"/>
                  </a:lnTo>
                  <a:lnTo>
                    <a:pt x="57" y="66"/>
                  </a:lnTo>
                  <a:lnTo>
                    <a:pt x="57" y="102"/>
                  </a:lnTo>
                  <a:lnTo>
                    <a:pt x="0" y="5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100"/>
            </a:p>
          </p:txBody>
        </p:sp>
      </p:grpSp>
      <p:grpSp>
        <p:nvGrpSpPr>
          <p:cNvPr id="73" name="140 Grupo">
            <a:extLst>
              <a:ext uri="{FF2B5EF4-FFF2-40B4-BE49-F238E27FC236}">
                <a16:creationId xmlns:a16="http://schemas.microsoft.com/office/drawing/2014/main" id="{15220DA2-B6E4-1D40-B079-F9C20E2CB9C6}"/>
              </a:ext>
            </a:extLst>
          </p:cNvPr>
          <p:cNvGrpSpPr>
            <a:grpSpLocks/>
          </p:cNvGrpSpPr>
          <p:nvPr/>
        </p:nvGrpSpPr>
        <p:grpSpPr bwMode="auto">
          <a:xfrm>
            <a:off x="7451429" y="5340068"/>
            <a:ext cx="253604" cy="261938"/>
            <a:chOff x="3954672" y="5545838"/>
            <a:chExt cx="512361" cy="430759"/>
          </a:xfrm>
        </p:grpSpPr>
        <p:sp>
          <p:nvSpPr>
            <p:cNvPr id="74" name="Rectangle 136">
              <a:extLst>
                <a:ext uri="{FF2B5EF4-FFF2-40B4-BE49-F238E27FC236}">
                  <a16:creationId xmlns:a16="http://schemas.microsoft.com/office/drawing/2014/main" id="{9D2B7452-357C-8044-865B-1A21C5C0F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672" y="5545838"/>
              <a:ext cx="512361" cy="430759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1pPr>
              <a:lvl2pPr marL="742950" indent="-28575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2pPr>
              <a:lvl3pPr marL="11430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3pPr>
              <a:lvl4pPr marL="16002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4pPr>
              <a:lvl5pPr marL="20574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endParaRPr lang="es-ES" altLang="en-US" sz="300" u="none"/>
            </a:p>
          </p:txBody>
        </p:sp>
        <p:sp>
          <p:nvSpPr>
            <p:cNvPr id="75" name="Freeform 876">
              <a:extLst>
                <a:ext uri="{FF2B5EF4-FFF2-40B4-BE49-F238E27FC236}">
                  <a16:creationId xmlns:a16="http://schemas.microsoft.com/office/drawing/2014/main" id="{65829778-B39C-C749-B09C-6B0DC5186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344" y="5610331"/>
              <a:ext cx="324628" cy="324365"/>
            </a:xfrm>
            <a:custGeom>
              <a:avLst/>
              <a:gdLst>
                <a:gd name="T0" fmla="*/ 2147483647 w 388"/>
                <a:gd name="T1" fmla="*/ 0 h 336"/>
                <a:gd name="T2" fmla="*/ 2147483647 w 388"/>
                <a:gd name="T3" fmla="*/ 2147483647 h 336"/>
                <a:gd name="T4" fmla="*/ 2147483647 w 388"/>
                <a:gd name="T5" fmla="*/ 2147483647 h 336"/>
                <a:gd name="T6" fmla="*/ 2147483647 w 388"/>
                <a:gd name="T7" fmla="*/ 2147483647 h 336"/>
                <a:gd name="T8" fmla="*/ 2147483647 w 388"/>
                <a:gd name="T9" fmla="*/ 2147483647 h 336"/>
                <a:gd name="T10" fmla="*/ 2147483647 w 388"/>
                <a:gd name="T11" fmla="*/ 2147483647 h 336"/>
                <a:gd name="T12" fmla="*/ 2147483647 w 388"/>
                <a:gd name="T13" fmla="*/ 0 h 336"/>
                <a:gd name="T14" fmla="*/ 2147483647 w 388"/>
                <a:gd name="T15" fmla="*/ 2147483647 h 336"/>
                <a:gd name="T16" fmla="*/ 2147483647 w 388"/>
                <a:gd name="T17" fmla="*/ 2147483647 h 336"/>
                <a:gd name="T18" fmla="*/ 2147483647 w 388"/>
                <a:gd name="T19" fmla="*/ 2147483647 h 336"/>
                <a:gd name="T20" fmla="*/ 2147483647 w 388"/>
                <a:gd name="T21" fmla="*/ 2147483647 h 336"/>
                <a:gd name="T22" fmla="*/ 2147483647 w 388"/>
                <a:gd name="T23" fmla="*/ 2147483647 h 336"/>
                <a:gd name="T24" fmla="*/ 2147483647 w 388"/>
                <a:gd name="T25" fmla="*/ 2147483647 h 336"/>
                <a:gd name="T26" fmla="*/ 2147483647 w 388"/>
                <a:gd name="T27" fmla="*/ 2147483647 h 336"/>
                <a:gd name="T28" fmla="*/ 2147483647 w 388"/>
                <a:gd name="T29" fmla="*/ 2147483647 h 336"/>
                <a:gd name="T30" fmla="*/ 2147483647 w 388"/>
                <a:gd name="T31" fmla="*/ 2147483647 h 336"/>
                <a:gd name="T32" fmla="*/ 2147483647 w 388"/>
                <a:gd name="T33" fmla="*/ 2147483647 h 336"/>
                <a:gd name="T34" fmla="*/ 2147483647 w 388"/>
                <a:gd name="T35" fmla="*/ 2147483647 h 336"/>
                <a:gd name="T36" fmla="*/ 2147483647 w 388"/>
                <a:gd name="T37" fmla="*/ 2147483647 h 336"/>
                <a:gd name="T38" fmla="*/ 2147483647 w 388"/>
                <a:gd name="T39" fmla="*/ 2147483647 h 336"/>
                <a:gd name="T40" fmla="*/ 2147483647 w 388"/>
                <a:gd name="T41" fmla="*/ 2147483647 h 336"/>
                <a:gd name="T42" fmla="*/ 2147483647 w 388"/>
                <a:gd name="T43" fmla="*/ 2147483647 h 336"/>
                <a:gd name="T44" fmla="*/ 2147483647 w 388"/>
                <a:gd name="T45" fmla="*/ 2147483647 h 336"/>
                <a:gd name="T46" fmla="*/ 0 w 388"/>
                <a:gd name="T47" fmla="*/ 2147483647 h 336"/>
                <a:gd name="T48" fmla="*/ 2147483647 w 388"/>
                <a:gd name="T49" fmla="*/ 2147483647 h 336"/>
                <a:gd name="T50" fmla="*/ 2147483647 w 388"/>
                <a:gd name="T51" fmla="*/ 2147483647 h 336"/>
                <a:gd name="T52" fmla="*/ 2147483647 w 388"/>
                <a:gd name="T53" fmla="*/ 2147483647 h 336"/>
                <a:gd name="T54" fmla="*/ 2147483647 w 388"/>
                <a:gd name="T55" fmla="*/ 2147483647 h 336"/>
                <a:gd name="T56" fmla="*/ 2147483647 w 388"/>
                <a:gd name="T57" fmla="*/ 2147483647 h 336"/>
                <a:gd name="T58" fmla="*/ 2147483647 w 388"/>
                <a:gd name="T59" fmla="*/ 2147483647 h 336"/>
                <a:gd name="T60" fmla="*/ 2147483647 w 388"/>
                <a:gd name="T61" fmla="*/ 2147483647 h 336"/>
                <a:gd name="T62" fmla="*/ 0 w 388"/>
                <a:gd name="T63" fmla="*/ 2147483647 h 336"/>
                <a:gd name="T64" fmla="*/ 2147483647 w 388"/>
                <a:gd name="T65" fmla="*/ 0 h 3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8"/>
                <a:gd name="T100" fmla="*/ 0 h 336"/>
                <a:gd name="T101" fmla="*/ 388 w 388"/>
                <a:gd name="T102" fmla="*/ 336 h 3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8" h="336">
                  <a:moveTo>
                    <a:pt x="57" y="0"/>
                  </a:moveTo>
                  <a:lnTo>
                    <a:pt x="57" y="40"/>
                  </a:lnTo>
                  <a:lnTo>
                    <a:pt x="146" y="40"/>
                  </a:lnTo>
                  <a:lnTo>
                    <a:pt x="194" y="132"/>
                  </a:lnTo>
                  <a:lnTo>
                    <a:pt x="243" y="40"/>
                  </a:lnTo>
                  <a:lnTo>
                    <a:pt x="332" y="40"/>
                  </a:lnTo>
                  <a:lnTo>
                    <a:pt x="332" y="0"/>
                  </a:lnTo>
                  <a:lnTo>
                    <a:pt x="388" y="51"/>
                  </a:lnTo>
                  <a:lnTo>
                    <a:pt x="332" y="102"/>
                  </a:lnTo>
                  <a:lnTo>
                    <a:pt x="332" y="66"/>
                  </a:lnTo>
                  <a:lnTo>
                    <a:pt x="267" y="66"/>
                  </a:lnTo>
                  <a:lnTo>
                    <a:pt x="214" y="168"/>
                  </a:lnTo>
                  <a:lnTo>
                    <a:pt x="267" y="270"/>
                  </a:lnTo>
                  <a:lnTo>
                    <a:pt x="332" y="270"/>
                  </a:lnTo>
                  <a:lnTo>
                    <a:pt x="332" y="234"/>
                  </a:lnTo>
                  <a:lnTo>
                    <a:pt x="388" y="285"/>
                  </a:lnTo>
                  <a:lnTo>
                    <a:pt x="332" y="336"/>
                  </a:lnTo>
                  <a:lnTo>
                    <a:pt x="332" y="299"/>
                  </a:lnTo>
                  <a:lnTo>
                    <a:pt x="243" y="299"/>
                  </a:lnTo>
                  <a:lnTo>
                    <a:pt x="194" y="204"/>
                  </a:lnTo>
                  <a:lnTo>
                    <a:pt x="146" y="299"/>
                  </a:lnTo>
                  <a:lnTo>
                    <a:pt x="57" y="299"/>
                  </a:lnTo>
                  <a:lnTo>
                    <a:pt x="57" y="336"/>
                  </a:lnTo>
                  <a:lnTo>
                    <a:pt x="0" y="285"/>
                  </a:lnTo>
                  <a:lnTo>
                    <a:pt x="57" y="234"/>
                  </a:lnTo>
                  <a:lnTo>
                    <a:pt x="57" y="270"/>
                  </a:lnTo>
                  <a:lnTo>
                    <a:pt x="118" y="270"/>
                  </a:lnTo>
                  <a:lnTo>
                    <a:pt x="174" y="168"/>
                  </a:lnTo>
                  <a:lnTo>
                    <a:pt x="118" y="66"/>
                  </a:lnTo>
                  <a:lnTo>
                    <a:pt x="57" y="66"/>
                  </a:lnTo>
                  <a:lnTo>
                    <a:pt x="57" y="102"/>
                  </a:lnTo>
                  <a:lnTo>
                    <a:pt x="0" y="5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100"/>
            </a:p>
          </p:txBody>
        </p:sp>
      </p:grpSp>
      <p:grpSp>
        <p:nvGrpSpPr>
          <p:cNvPr id="76" name="140 Grupo">
            <a:extLst>
              <a:ext uri="{FF2B5EF4-FFF2-40B4-BE49-F238E27FC236}">
                <a16:creationId xmlns:a16="http://schemas.microsoft.com/office/drawing/2014/main" id="{F82AA281-1A50-A644-AD21-B00E00DE4EF7}"/>
              </a:ext>
            </a:extLst>
          </p:cNvPr>
          <p:cNvGrpSpPr>
            <a:grpSpLocks/>
          </p:cNvGrpSpPr>
          <p:nvPr/>
        </p:nvGrpSpPr>
        <p:grpSpPr bwMode="auto">
          <a:xfrm>
            <a:off x="8300700" y="5937397"/>
            <a:ext cx="253604" cy="261938"/>
            <a:chOff x="3954672" y="5545838"/>
            <a:chExt cx="512361" cy="430759"/>
          </a:xfrm>
        </p:grpSpPr>
        <p:sp>
          <p:nvSpPr>
            <p:cNvPr id="77" name="Rectangle 136">
              <a:extLst>
                <a:ext uri="{FF2B5EF4-FFF2-40B4-BE49-F238E27FC236}">
                  <a16:creationId xmlns:a16="http://schemas.microsoft.com/office/drawing/2014/main" id="{2DE11853-5883-EB43-A2D6-4718102E1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672" y="5545838"/>
              <a:ext cx="512361" cy="430759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1pPr>
              <a:lvl2pPr marL="742950" indent="-28575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2pPr>
              <a:lvl3pPr marL="11430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3pPr>
              <a:lvl4pPr marL="16002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4pPr>
              <a:lvl5pPr marL="20574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endParaRPr lang="es-ES" altLang="en-US" sz="300" u="none"/>
            </a:p>
          </p:txBody>
        </p:sp>
        <p:sp>
          <p:nvSpPr>
            <p:cNvPr id="78" name="Freeform 876">
              <a:extLst>
                <a:ext uri="{FF2B5EF4-FFF2-40B4-BE49-F238E27FC236}">
                  <a16:creationId xmlns:a16="http://schemas.microsoft.com/office/drawing/2014/main" id="{CEA5E895-AE4C-8F4B-AF84-05AF20640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344" y="5610331"/>
              <a:ext cx="324628" cy="324365"/>
            </a:xfrm>
            <a:custGeom>
              <a:avLst/>
              <a:gdLst>
                <a:gd name="T0" fmla="*/ 2147483647 w 388"/>
                <a:gd name="T1" fmla="*/ 0 h 336"/>
                <a:gd name="T2" fmla="*/ 2147483647 w 388"/>
                <a:gd name="T3" fmla="*/ 2147483647 h 336"/>
                <a:gd name="T4" fmla="*/ 2147483647 w 388"/>
                <a:gd name="T5" fmla="*/ 2147483647 h 336"/>
                <a:gd name="T6" fmla="*/ 2147483647 w 388"/>
                <a:gd name="T7" fmla="*/ 2147483647 h 336"/>
                <a:gd name="T8" fmla="*/ 2147483647 w 388"/>
                <a:gd name="T9" fmla="*/ 2147483647 h 336"/>
                <a:gd name="T10" fmla="*/ 2147483647 w 388"/>
                <a:gd name="T11" fmla="*/ 2147483647 h 336"/>
                <a:gd name="T12" fmla="*/ 2147483647 w 388"/>
                <a:gd name="T13" fmla="*/ 0 h 336"/>
                <a:gd name="T14" fmla="*/ 2147483647 w 388"/>
                <a:gd name="T15" fmla="*/ 2147483647 h 336"/>
                <a:gd name="T16" fmla="*/ 2147483647 w 388"/>
                <a:gd name="T17" fmla="*/ 2147483647 h 336"/>
                <a:gd name="T18" fmla="*/ 2147483647 w 388"/>
                <a:gd name="T19" fmla="*/ 2147483647 h 336"/>
                <a:gd name="T20" fmla="*/ 2147483647 w 388"/>
                <a:gd name="T21" fmla="*/ 2147483647 h 336"/>
                <a:gd name="T22" fmla="*/ 2147483647 w 388"/>
                <a:gd name="T23" fmla="*/ 2147483647 h 336"/>
                <a:gd name="T24" fmla="*/ 2147483647 w 388"/>
                <a:gd name="T25" fmla="*/ 2147483647 h 336"/>
                <a:gd name="T26" fmla="*/ 2147483647 w 388"/>
                <a:gd name="T27" fmla="*/ 2147483647 h 336"/>
                <a:gd name="T28" fmla="*/ 2147483647 w 388"/>
                <a:gd name="T29" fmla="*/ 2147483647 h 336"/>
                <a:gd name="T30" fmla="*/ 2147483647 w 388"/>
                <a:gd name="T31" fmla="*/ 2147483647 h 336"/>
                <a:gd name="T32" fmla="*/ 2147483647 w 388"/>
                <a:gd name="T33" fmla="*/ 2147483647 h 336"/>
                <a:gd name="T34" fmla="*/ 2147483647 w 388"/>
                <a:gd name="T35" fmla="*/ 2147483647 h 336"/>
                <a:gd name="T36" fmla="*/ 2147483647 w 388"/>
                <a:gd name="T37" fmla="*/ 2147483647 h 336"/>
                <a:gd name="T38" fmla="*/ 2147483647 w 388"/>
                <a:gd name="T39" fmla="*/ 2147483647 h 336"/>
                <a:gd name="T40" fmla="*/ 2147483647 w 388"/>
                <a:gd name="T41" fmla="*/ 2147483647 h 336"/>
                <a:gd name="T42" fmla="*/ 2147483647 w 388"/>
                <a:gd name="T43" fmla="*/ 2147483647 h 336"/>
                <a:gd name="T44" fmla="*/ 2147483647 w 388"/>
                <a:gd name="T45" fmla="*/ 2147483647 h 336"/>
                <a:gd name="T46" fmla="*/ 0 w 388"/>
                <a:gd name="T47" fmla="*/ 2147483647 h 336"/>
                <a:gd name="T48" fmla="*/ 2147483647 w 388"/>
                <a:gd name="T49" fmla="*/ 2147483647 h 336"/>
                <a:gd name="T50" fmla="*/ 2147483647 w 388"/>
                <a:gd name="T51" fmla="*/ 2147483647 h 336"/>
                <a:gd name="T52" fmla="*/ 2147483647 w 388"/>
                <a:gd name="T53" fmla="*/ 2147483647 h 336"/>
                <a:gd name="T54" fmla="*/ 2147483647 w 388"/>
                <a:gd name="T55" fmla="*/ 2147483647 h 336"/>
                <a:gd name="T56" fmla="*/ 2147483647 w 388"/>
                <a:gd name="T57" fmla="*/ 2147483647 h 336"/>
                <a:gd name="T58" fmla="*/ 2147483647 w 388"/>
                <a:gd name="T59" fmla="*/ 2147483647 h 336"/>
                <a:gd name="T60" fmla="*/ 2147483647 w 388"/>
                <a:gd name="T61" fmla="*/ 2147483647 h 336"/>
                <a:gd name="T62" fmla="*/ 0 w 388"/>
                <a:gd name="T63" fmla="*/ 2147483647 h 336"/>
                <a:gd name="T64" fmla="*/ 2147483647 w 388"/>
                <a:gd name="T65" fmla="*/ 0 h 3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8"/>
                <a:gd name="T100" fmla="*/ 0 h 336"/>
                <a:gd name="T101" fmla="*/ 388 w 388"/>
                <a:gd name="T102" fmla="*/ 336 h 3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8" h="336">
                  <a:moveTo>
                    <a:pt x="57" y="0"/>
                  </a:moveTo>
                  <a:lnTo>
                    <a:pt x="57" y="40"/>
                  </a:lnTo>
                  <a:lnTo>
                    <a:pt x="146" y="40"/>
                  </a:lnTo>
                  <a:lnTo>
                    <a:pt x="194" y="132"/>
                  </a:lnTo>
                  <a:lnTo>
                    <a:pt x="243" y="40"/>
                  </a:lnTo>
                  <a:lnTo>
                    <a:pt x="332" y="40"/>
                  </a:lnTo>
                  <a:lnTo>
                    <a:pt x="332" y="0"/>
                  </a:lnTo>
                  <a:lnTo>
                    <a:pt x="388" y="51"/>
                  </a:lnTo>
                  <a:lnTo>
                    <a:pt x="332" y="102"/>
                  </a:lnTo>
                  <a:lnTo>
                    <a:pt x="332" y="66"/>
                  </a:lnTo>
                  <a:lnTo>
                    <a:pt x="267" y="66"/>
                  </a:lnTo>
                  <a:lnTo>
                    <a:pt x="214" y="168"/>
                  </a:lnTo>
                  <a:lnTo>
                    <a:pt x="267" y="270"/>
                  </a:lnTo>
                  <a:lnTo>
                    <a:pt x="332" y="270"/>
                  </a:lnTo>
                  <a:lnTo>
                    <a:pt x="332" y="234"/>
                  </a:lnTo>
                  <a:lnTo>
                    <a:pt x="388" y="285"/>
                  </a:lnTo>
                  <a:lnTo>
                    <a:pt x="332" y="336"/>
                  </a:lnTo>
                  <a:lnTo>
                    <a:pt x="332" y="299"/>
                  </a:lnTo>
                  <a:lnTo>
                    <a:pt x="243" y="299"/>
                  </a:lnTo>
                  <a:lnTo>
                    <a:pt x="194" y="204"/>
                  </a:lnTo>
                  <a:lnTo>
                    <a:pt x="146" y="299"/>
                  </a:lnTo>
                  <a:lnTo>
                    <a:pt x="57" y="299"/>
                  </a:lnTo>
                  <a:lnTo>
                    <a:pt x="57" y="336"/>
                  </a:lnTo>
                  <a:lnTo>
                    <a:pt x="0" y="285"/>
                  </a:lnTo>
                  <a:lnTo>
                    <a:pt x="57" y="234"/>
                  </a:lnTo>
                  <a:lnTo>
                    <a:pt x="57" y="270"/>
                  </a:lnTo>
                  <a:lnTo>
                    <a:pt x="118" y="270"/>
                  </a:lnTo>
                  <a:lnTo>
                    <a:pt x="174" y="168"/>
                  </a:lnTo>
                  <a:lnTo>
                    <a:pt x="118" y="66"/>
                  </a:lnTo>
                  <a:lnTo>
                    <a:pt x="57" y="66"/>
                  </a:lnTo>
                  <a:lnTo>
                    <a:pt x="57" y="102"/>
                  </a:lnTo>
                  <a:lnTo>
                    <a:pt x="0" y="5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100"/>
            </a:p>
          </p:txBody>
        </p:sp>
      </p:grpSp>
      <p:grpSp>
        <p:nvGrpSpPr>
          <p:cNvPr id="79" name="140 Grupo">
            <a:extLst>
              <a:ext uri="{FF2B5EF4-FFF2-40B4-BE49-F238E27FC236}">
                <a16:creationId xmlns:a16="http://schemas.microsoft.com/office/drawing/2014/main" id="{AEB62F58-6D16-D14C-AF7E-B21B4BFD56E0}"/>
              </a:ext>
            </a:extLst>
          </p:cNvPr>
          <p:cNvGrpSpPr>
            <a:grpSpLocks/>
          </p:cNvGrpSpPr>
          <p:nvPr/>
        </p:nvGrpSpPr>
        <p:grpSpPr bwMode="auto">
          <a:xfrm>
            <a:off x="9619351" y="5940750"/>
            <a:ext cx="253604" cy="261938"/>
            <a:chOff x="3954672" y="5545838"/>
            <a:chExt cx="512361" cy="430759"/>
          </a:xfrm>
        </p:grpSpPr>
        <p:sp>
          <p:nvSpPr>
            <p:cNvPr id="80" name="Rectangle 136">
              <a:extLst>
                <a:ext uri="{FF2B5EF4-FFF2-40B4-BE49-F238E27FC236}">
                  <a16:creationId xmlns:a16="http://schemas.microsoft.com/office/drawing/2014/main" id="{0F855A46-322B-EC4F-B682-267D3D1BB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672" y="5545838"/>
              <a:ext cx="512361" cy="430759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1pPr>
              <a:lvl2pPr marL="742950" indent="-28575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2pPr>
              <a:lvl3pPr marL="11430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3pPr>
              <a:lvl4pPr marL="16002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4pPr>
              <a:lvl5pPr marL="20574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endParaRPr lang="es-ES" altLang="en-US" sz="300" u="none"/>
            </a:p>
          </p:txBody>
        </p:sp>
        <p:sp>
          <p:nvSpPr>
            <p:cNvPr id="81" name="Freeform 876">
              <a:extLst>
                <a:ext uri="{FF2B5EF4-FFF2-40B4-BE49-F238E27FC236}">
                  <a16:creationId xmlns:a16="http://schemas.microsoft.com/office/drawing/2014/main" id="{95398755-5BB6-0648-9CD0-023259107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344" y="5610331"/>
              <a:ext cx="324628" cy="324365"/>
            </a:xfrm>
            <a:custGeom>
              <a:avLst/>
              <a:gdLst>
                <a:gd name="T0" fmla="*/ 2147483647 w 388"/>
                <a:gd name="T1" fmla="*/ 0 h 336"/>
                <a:gd name="T2" fmla="*/ 2147483647 w 388"/>
                <a:gd name="T3" fmla="*/ 2147483647 h 336"/>
                <a:gd name="T4" fmla="*/ 2147483647 w 388"/>
                <a:gd name="T5" fmla="*/ 2147483647 h 336"/>
                <a:gd name="T6" fmla="*/ 2147483647 w 388"/>
                <a:gd name="T7" fmla="*/ 2147483647 h 336"/>
                <a:gd name="T8" fmla="*/ 2147483647 w 388"/>
                <a:gd name="T9" fmla="*/ 2147483647 h 336"/>
                <a:gd name="T10" fmla="*/ 2147483647 w 388"/>
                <a:gd name="T11" fmla="*/ 2147483647 h 336"/>
                <a:gd name="T12" fmla="*/ 2147483647 w 388"/>
                <a:gd name="T13" fmla="*/ 0 h 336"/>
                <a:gd name="T14" fmla="*/ 2147483647 w 388"/>
                <a:gd name="T15" fmla="*/ 2147483647 h 336"/>
                <a:gd name="T16" fmla="*/ 2147483647 w 388"/>
                <a:gd name="T17" fmla="*/ 2147483647 h 336"/>
                <a:gd name="T18" fmla="*/ 2147483647 w 388"/>
                <a:gd name="T19" fmla="*/ 2147483647 h 336"/>
                <a:gd name="T20" fmla="*/ 2147483647 w 388"/>
                <a:gd name="T21" fmla="*/ 2147483647 h 336"/>
                <a:gd name="T22" fmla="*/ 2147483647 w 388"/>
                <a:gd name="T23" fmla="*/ 2147483647 h 336"/>
                <a:gd name="T24" fmla="*/ 2147483647 w 388"/>
                <a:gd name="T25" fmla="*/ 2147483647 h 336"/>
                <a:gd name="T26" fmla="*/ 2147483647 w 388"/>
                <a:gd name="T27" fmla="*/ 2147483647 h 336"/>
                <a:gd name="T28" fmla="*/ 2147483647 w 388"/>
                <a:gd name="T29" fmla="*/ 2147483647 h 336"/>
                <a:gd name="T30" fmla="*/ 2147483647 w 388"/>
                <a:gd name="T31" fmla="*/ 2147483647 h 336"/>
                <a:gd name="T32" fmla="*/ 2147483647 w 388"/>
                <a:gd name="T33" fmla="*/ 2147483647 h 336"/>
                <a:gd name="T34" fmla="*/ 2147483647 w 388"/>
                <a:gd name="T35" fmla="*/ 2147483647 h 336"/>
                <a:gd name="T36" fmla="*/ 2147483647 w 388"/>
                <a:gd name="T37" fmla="*/ 2147483647 h 336"/>
                <a:gd name="T38" fmla="*/ 2147483647 w 388"/>
                <a:gd name="T39" fmla="*/ 2147483647 h 336"/>
                <a:gd name="T40" fmla="*/ 2147483647 w 388"/>
                <a:gd name="T41" fmla="*/ 2147483647 h 336"/>
                <a:gd name="T42" fmla="*/ 2147483647 w 388"/>
                <a:gd name="T43" fmla="*/ 2147483647 h 336"/>
                <a:gd name="T44" fmla="*/ 2147483647 w 388"/>
                <a:gd name="T45" fmla="*/ 2147483647 h 336"/>
                <a:gd name="T46" fmla="*/ 0 w 388"/>
                <a:gd name="T47" fmla="*/ 2147483647 h 336"/>
                <a:gd name="T48" fmla="*/ 2147483647 w 388"/>
                <a:gd name="T49" fmla="*/ 2147483647 h 336"/>
                <a:gd name="T50" fmla="*/ 2147483647 w 388"/>
                <a:gd name="T51" fmla="*/ 2147483647 h 336"/>
                <a:gd name="T52" fmla="*/ 2147483647 w 388"/>
                <a:gd name="T53" fmla="*/ 2147483647 h 336"/>
                <a:gd name="T54" fmla="*/ 2147483647 w 388"/>
                <a:gd name="T55" fmla="*/ 2147483647 h 336"/>
                <a:gd name="T56" fmla="*/ 2147483647 w 388"/>
                <a:gd name="T57" fmla="*/ 2147483647 h 336"/>
                <a:gd name="T58" fmla="*/ 2147483647 w 388"/>
                <a:gd name="T59" fmla="*/ 2147483647 h 336"/>
                <a:gd name="T60" fmla="*/ 2147483647 w 388"/>
                <a:gd name="T61" fmla="*/ 2147483647 h 336"/>
                <a:gd name="T62" fmla="*/ 0 w 388"/>
                <a:gd name="T63" fmla="*/ 2147483647 h 336"/>
                <a:gd name="T64" fmla="*/ 2147483647 w 388"/>
                <a:gd name="T65" fmla="*/ 0 h 3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8"/>
                <a:gd name="T100" fmla="*/ 0 h 336"/>
                <a:gd name="T101" fmla="*/ 388 w 388"/>
                <a:gd name="T102" fmla="*/ 336 h 3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8" h="336">
                  <a:moveTo>
                    <a:pt x="57" y="0"/>
                  </a:moveTo>
                  <a:lnTo>
                    <a:pt x="57" y="40"/>
                  </a:lnTo>
                  <a:lnTo>
                    <a:pt x="146" y="40"/>
                  </a:lnTo>
                  <a:lnTo>
                    <a:pt x="194" y="132"/>
                  </a:lnTo>
                  <a:lnTo>
                    <a:pt x="243" y="40"/>
                  </a:lnTo>
                  <a:lnTo>
                    <a:pt x="332" y="40"/>
                  </a:lnTo>
                  <a:lnTo>
                    <a:pt x="332" y="0"/>
                  </a:lnTo>
                  <a:lnTo>
                    <a:pt x="388" y="51"/>
                  </a:lnTo>
                  <a:lnTo>
                    <a:pt x="332" y="102"/>
                  </a:lnTo>
                  <a:lnTo>
                    <a:pt x="332" y="66"/>
                  </a:lnTo>
                  <a:lnTo>
                    <a:pt x="267" y="66"/>
                  </a:lnTo>
                  <a:lnTo>
                    <a:pt x="214" y="168"/>
                  </a:lnTo>
                  <a:lnTo>
                    <a:pt x="267" y="270"/>
                  </a:lnTo>
                  <a:lnTo>
                    <a:pt x="332" y="270"/>
                  </a:lnTo>
                  <a:lnTo>
                    <a:pt x="332" y="234"/>
                  </a:lnTo>
                  <a:lnTo>
                    <a:pt x="388" y="285"/>
                  </a:lnTo>
                  <a:lnTo>
                    <a:pt x="332" y="336"/>
                  </a:lnTo>
                  <a:lnTo>
                    <a:pt x="332" y="299"/>
                  </a:lnTo>
                  <a:lnTo>
                    <a:pt x="243" y="299"/>
                  </a:lnTo>
                  <a:lnTo>
                    <a:pt x="194" y="204"/>
                  </a:lnTo>
                  <a:lnTo>
                    <a:pt x="146" y="299"/>
                  </a:lnTo>
                  <a:lnTo>
                    <a:pt x="57" y="299"/>
                  </a:lnTo>
                  <a:lnTo>
                    <a:pt x="57" y="336"/>
                  </a:lnTo>
                  <a:lnTo>
                    <a:pt x="0" y="285"/>
                  </a:lnTo>
                  <a:lnTo>
                    <a:pt x="57" y="234"/>
                  </a:lnTo>
                  <a:lnTo>
                    <a:pt x="57" y="270"/>
                  </a:lnTo>
                  <a:lnTo>
                    <a:pt x="118" y="270"/>
                  </a:lnTo>
                  <a:lnTo>
                    <a:pt x="174" y="168"/>
                  </a:lnTo>
                  <a:lnTo>
                    <a:pt x="118" y="66"/>
                  </a:lnTo>
                  <a:lnTo>
                    <a:pt x="57" y="66"/>
                  </a:lnTo>
                  <a:lnTo>
                    <a:pt x="57" y="102"/>
                  </a:lnTo>
                  <a:lnTo>
                    <a:pt x="0" y="5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100"/>
            </a:p>
          </p:txBody>
        </p:sp>
      </p:grpSp>
      <p:grpSp>
        <p:nvGrpSpPr>
          <p:cNvPr id="82" name="140 Grupo">
            <a:extLst>
              <a:ext uri="{FF2B5EF4-FFF2-40B4-BE49-F238E27FC236}">
                <a16:creationId xmlns:a16="http://schemas.microsoft.com/office/drawing/2014/main" id="{23336203-41A3-4447-9B32-C6148136EB5E}"/>
              </a:ext>
            </a:extLst>
          </p:cNvPr>
          <p:cNvGrpSpPr>
            <a:grpSpLocks/>
          </p:cNvGrpSpPr>
          <p:nvPr/>
        </p:nvGrpSpPr>
        <p:grpSpPr bwMode="auto">
          <a:xfrm>
            <a:off x="10141644" y="5293732"/>
            <a:ext cx="253604" cy="261938"/>
            <a:chOff x="3954672" y="5545838"/>
            <a:chExt cx="512361" cy="430759"/>
          </a:xfrm>
        </p:grpSpPr>
        <p:sp>
          <p:nvSpPr>
            <p:cNvPr id="83" name="Rectangle 136">
              <a:extLst>
                <a:ext uri="{FF2B5EF4-FFF2-40B4-BE49-F238E27FC236}">
                  <a16:creationId xmlns:a16="http://schemas.microsoft.com/office/drawing/2014/main" id="{85CB3573-ACA0-5348-A3C6-7DD50D0A9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672" y="5545838"/>
              <a:ext cx="512361" cy="430759"/>
            </a:xfrm>
            <a:prstGeom prst="rect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1pPr>
              <a:lvl2pPr marL="742950" indent="-28575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2pPr>
              <a:lvl3pPr marL="11430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3pPr>
              <a:lvl4pPr marL="16002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4pPr>
              <a:lvl5pPr marL="2057400" indent="-228600"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u="sng">
                  <a:solidFill>
                    <a:srgbClr val="000000"/>
                  </a:solidFill>
                  <a:latin typeface="Arial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endParaRPr lang="es-ES" altLang="en-US" sz="300" u="none"/>
            </a:p>
          </p:txBody>
        </p:sp>
        <p:sp>
          <p:nvSpPr>
            <p:cNvPr id="84" name="Freeform 876">
              <a:extLst>
                <a:ext uri="{FF2B5EF4-FFF2-40B4-BE49-F238E27FC236}">
                  <a16:creationId xmlns:a16="http://schemas.microsoft.com/office/drawing/2014/main" id="{C473C6D3-E884-9B49-A161-5CF1DAB96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344" y="5610331"/>
              <a:ext cx="324628" cy="324365"/>
            </a:xfrm>
            <a:custGeom>
              <a:avLst/>
              <a:gdLst>
                <a:gd name="T0" fmla="*/ 2147483647 w 388"/>
                <a:gd name="T1" fmla="*/ 0 h 336"/>
                <a:gd name="T2" fmla="*/ 2147483647 w 388"/>
                <a:gd name="T3" fmla="*/ 2147483647 h 336"/>
                <a:gd name="T4" fmla="*/ 2147483647 w 388"/>
                <a:gd name="T5" fmla="*/ 2147483647 h 336"/>
                <a:gd name="T6" fmla="*/ 2147483647 w 388"/>
                <a:gd name="T7" fmla="*/ 2147483647 h 336"/>
                <a:gd name="T8" fmla="*/ 2147483647 w 388"/>
                <a:gd name="T9" fmla="*/ 2147483647 h 336"/>
                <a:gd name="T10" fmla="*/ 2147483647 w 388"/>
                <a:gd name="T11" fmla="*/ 2147483647 h 336"/>
                <a:gd name="T12" fmla="*/ 2147483647 w 388"/>
                <a:gd name="T13" fmla="*/ 0 h 336"/>
                <a:gd name="T14" fmla="*/ 2147483647 w 388"/>
                <a:gd name="T15" fmla="*/ 2147483647 h 336"/>
                <a:gd name="T16" fmla="*/ 2147483647 w 388"/>
                <a:gd name="T17" fmla="*/ 2147483647 h 336"/>
                <a:gd name="T18" fmla="*/ 2147483647 w 388"/>
                <a:gd name="T19" fmla="*/ 2147483647 h 336"/>
                <a:gd name="T20" fmla="*/ 2147483647 w 388"/>
                <a:gd name="T21" fmla="*/ 2147483647 h 336"/>
                <a:gd name="T22" fmla="*/ 2147483647 w 388"/>
                <a:gd name="T23" fmla="*/ 2147483647 h 336"/>
                <a:gd name="T24" fmla="*/ 2147483647 w 388"/>
                <a:gd name="T25" fmla="*/ 2147483647 h 336"/>
                <a:gd name="T26" fmla="*/ 2147483647 w 388"/>
                <a:gd name="T27" fmla="*/ 2147483647 h 336"/>
                <a:gd name="T28" fmla="*/ 2147483647 w 388"/>
                <a:gd name="T29" fmla="*/ 2147483647 h 336"/>
                <a:gd name="T30" fmla="*/ 2147483647 w 388"/>
                <a:gd name="T31" fmla="*/ 2147483647 h 336"/>
                <a:gd name="T32" fmla="*/ 2147483647 w 388"/>
                <a:gd name="T33" fmla="*/ 2147483647 h 336"/>
                <a:gd name="T34" fmla="*/ 2147483647 w 388"/>
                <a:gd name="T35" fmla="*/ 2147483647 h 336"/>
                <a:gd name="T36" fmla="*/ 2147483647 w 388"/>
                <a:gd name="T37" fmla="*/ 2147483647 h 336"/>
                <a:gd name="T38" fmla="*/ 2147483647 w 388"/>
                <a:gd name="T39" fmla="*/ 2147483647 h 336"/>
                <a:gd name="T40" fmla="*/ 2147483647 w 388"/>
                <a:gd name="T41" fmla="*/ 2147483647 h 336"/>
                <a:gd name="T42" fmla="*/ 2147483647 w 388"/>
                <a:gd name="T43" fmla="*/ 2147483647 h 336"/>
                <a:gd name="T44" fmla="*/ 2147483647 w 388"/>
                <a:gd name="T45" fmla="*/ 2147483647 h 336"/>
                <a:gd name="T46" fmla="*/ 0 w 388"/>
                <a:gd name="T47" fmla="*/ 2147483647 h 336"/>
                <a:gd name="T48" fmla="*/ 2147483647 w 388"/>
                <a:gd name="T49" fmla="*/ 2147483647 h 336"/>
                <a:gd name="T50" fmla="*/ 2147483647 w 388"/>
                <a:gd name="T51" fmla="*/ 2147483647 h 336"/>
                <a:gd name="T52" fmla="*/ 2147483647 w 388"/>
                <a:gd name="T53" fmla="*/ 2147483647 h 336"/>
                <a:gd name="T54" fmla="*/ 2147483647 w 388"/>
                <a:gd name="T55" fmla="*/ 2147483647 h 336"/>
                <a:gd name="T56" fmla="*/ 2147483647 w 388"/>
                <a:gd name="T57" fmla="*/ 2147483647 h 336"/>
                <a:gd name="T58" fmla="*/ 2147483647 w 388"/>
                <a:gd name="T59" fmla="*/ 2147483647 h 336"/>
                <a:gd name="T60" fmla="*/ 2147483647 w 388"/>
                <a:gd name="T61" fmla="*/ 2147483647 h 336"/>
                <a:gd name="T62" fmla="*/ 0 w 388"/>
                <a:gd name="T63" fmla="*/ 2147483647 h 336"/>
                <a:gd name="T64" fmla="*/ 2147483647 w 388"/>
                <a:gd name="T65" fmla="*/ 0 h 3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88"/>
                <a:gd name="T100" fmla="*/ 0 h 336"/>
                <a:gd name="T101" fmla="*/ 388 w 388"/>
                <a:gd name="T102" fmla="*/ 336 h 3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88" h="336">
                  <a:moveTo>
                    <a:pt x="57" y="0"/>
                  </a:moveTo>
                  <a:lnTo>
                    <a:pt x="57" y="40"/>
                  </a:lnTo>
                  <a:lnTo>
                    <a:pt x="146" y="40"/>
                  </a:lnTo>
                  <a:lnTo>
                    <a:pt x="194" y="132"/>
                  </a:lnTo>
                  <a:lnTo>
                    <a:pt x="243" y="40"/>
                  </a:lnTo>
                  <a:lnTo>
                    <a:pt x="332" y="40"/>
                  </a:lnTo>
                  <a:lnTo>
                    <a:pt x="332" y="0"/>
                  </a:lnTo>
                  <a:lnTo>
                    <a:pt x="388" y="51"/>
                  </a:lnTo>
                  <a:lnTo>
                    <a:pt x="332" y="102"/>
                  </a:lnTo>
                  <a:lnTo>
                    <a:pt x="332" y="66"/>
                  </a:lnTo>
                  <a:lnTo>
                    <a:pt x="267" y="66"/>
                  </a:lnTo>
                  <a:lnTo>
                    <a:pt x="214" y="168"/>
                  </a:lnTo>
                  <a:lnTo>
                    <a:pt x="267" y="270"/>
                  </a:lnTo>
                  <a:lnTo>
                    <a:pt x="332" y="270"/>
                  </a:lnTo>
                  <a:lnTo>
                    <a:pt x="332" y="234"/>
                  </a:lnTo>
                  <a:lnTo>
                    <a:pt x="388" y="285"/>
                  </a:lnTo>
                  <a:lnTo>
                    <a:pt x="332" y="336"/>
                  </a:lnTo>
                  <a:lnTo>
                    <a:pt x="332" y="299"/>
                  </a:lnTo>
                  <a:lnTo>
                    <a:pt x="243" y="299"/>
                  </a:lnTo>
                  <a:lnTo>
                    <a:pt x="194" y="204"/>
                  </a:lnTo>
                  <a:lnTo>
                    <a:pt x="146" y="299"/>
                  </a:lnTo>
                  <a:lnTo>
                    <a:pt x="57" y="299"/>
                  </a:lnTo>
                  <a:lnTo>
                    <a:pt x="57" y="336"/>
                  </a:lnTo>
                  <a:lnTo>
                    <a:pt x="0" y="285"/>
                  </a:lnTo>
                  <a:lnTo>
                    <a:pt x="57" y="234"/>
                  </a:lnTo>
                  <a:lnTo>
                    <a:pt x="57" y="270"/>
                  </a:lnTo>
                  <a:lnTo>
                    <a:pt x="118" y="270"/>
                  </a:lnTo>
                  <a:lnTo>
                    <a:pt x="174" y="168"/>
                  </a:lnTo>
                  <a:lnTo>
                    <a:pt x="118" y="66"/>
                  </a:lnTo>
                  <a:lnTo>
                    <a:pt x="57" y="66"/>
                  </a:lnTo>
                  <a:lnTo>
                    <a:pt x="57" y="102"/>
                  </a:lnTo>
                  <a:lnTo>
                    <a:pt x="0" y="5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100"/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C828FEB-B425-CA4E-B159-DE01C6951FAF}"/>
              </a:ext>
            </a:extLst>
          </p:cNvPr>
          <p:cNvCxnSpPr/>
          <p:nvPr/>
        </p:nvCxnSpPr>
        <p:spPr bwMode="auto">
          <a:xfrm flipH="1">
            <a:off x="7705033" y="5313514"/>
            <a:ext cx="1139643" cy="157523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FCA2DD1-68DA-7544-8576-5E76D47655F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578231" y="5602006"/>
            <a:ext cx="722469" cy="46636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ED0B6B5-418C-4446-BB4F-5AA82734B118}"/>
              </a:ext>
            </a:extLst>
          </p:cNvPr>
          <p:cNvCxnSpPr>
            <a:cxnSpLocks/>
          </p:cNvCxnSpPr>
          <p:nvPr/>
        </p:nvCxnSpPr>
        <p:spPr bwMode="auto">
          <a:xfrm flipH="1">
            <a:off x="8427502" y="5444483"/>
            <a:ext cx="543976" cy="492914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89691C9-B2EC-2646-B13D-A1D0D703159A}"/>
              </a:ext>
            </a:extLst>
          </p:cNvPr>
          <p:cNvCxnSpPr>
            <a:cxnSpLocks/>
          </p:cNvCxnSpPr>
          <p:nvPr/>
        </p:nvCxnSpPr>
        <p:spPr bwMode="auto">
          <a:xfrm>
            <a:off x="8554304" y="6068366"/>
            <a:ext cx="1065047" cy="3353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351A938-FBAF-E146-97E0-B2C4F0492C1B}"/>
              </a:ext>
            </a:extLst>
          </p:cNvPr>
          <p:cNvCxnSpPr>
            <a:cxnSpLocks/>
          </p:cNvCxnSpPr>
          <p:nvPr/>
        </p:nvCxnSpPr>
        <p:spPr bwMode="auto">
          <a:xfrm flipV="1">
            <a:off x="9872955" y="5555670"/>
            <a:ext cx="395491" cy="516049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1017B43-D3A3-5F4D-B31B-5441E7768AC9}"/>
              </a:ext>
            </a:extLst>
          </p:cNvPr>
          <p:cNvCxnSpPr>
            <a:cxnSpLocks/>
          </p:cNvCxnSpPr>
          <p:nvPr/>
        </p:nvCxnSpPr>
        <p:spPr bwMode="auto">
          <a:xfrm>
            <a:off x="9098280" y="5313514"/>
            <a:ext cx="1043364" cy="111187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4C0A889-CDAC-F64C-9309-8FDEFC69FF58}"/>
              </a:ext>
            </a:extLst>
          </p:cNvPr>
          <p:cNvCxnSpPr>
            <a:cxnSpLocks/>
          </p:cNvCxnSpPr>
          <p:nvPr/>
        </p:nvCxnSpPr>
        <p:spPr bwMode="auto">
          <a:xfrm>
            <a:off x="8971478" y="5444483"/>
            <a:ext cx="774675" cy="496267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2" name="CuadroTexto 73">
            <a:extLst>
              <a:ext uri="{FF2B5EF4-FFF2-40B4-BE49-F238E27FC236}">
                <a16:creationId xmlns:a16="http://schemas.microsoft.com/office/drawing/2014/main" id="{D36CA083-2A00-9F40-BBED-2D546B005758}"/>
              </a:ext>
            </a:extLst>
          </p:cNvPr>
          <p:cNvSpPr txBox="1"/>
          <p:nvPr/>
        </p:nvSpPr>
        <p:spPr>
          <a:xfrm>
            <a:off x="10181395" y="694882"/>
            <a:ext cx="1126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SDN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Controller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EEFF26-46AF-3B4B-B0C6-12896246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D0205-CF94-7242-A65E-F25894BA2218}" type="slidenum">
              <a:rPr lang="en-US" altLang="es-ES" smtClean="0"/>
              <a:pPr/>
              <a:t>118</a:t>
            </a:fld>
            <a:endParaRPr lang="en-US" altLang="es-E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0727094-9E11-B44A-95B6-1CDD141FAA53}"/>
              </a:ext>
            </a:extLst>
          </p:cNvPr>
          <p:cNvGrpSpPr/>
          <p:nvPr/>
        </p:nvGrpSpPr>
        <p:grpSpPr>
          <a:xfrm>
            <a:off x="629219" y="1257309"/>
            <a:ext cx="4354189" cy="5462580"/>
            <a:chOff x="-20288" y="1161245"/>
            <a:chExt cx="4596019" cy="4920278"/>
          </a:xfrm>
        </p:grpSpPr>
        <p:sp>
          <p:nvSpPr>
            <p:cNvPr id="94" name="CuadroTexto 37">
              <a:extLst>
                <a:ext uri="{FF2B5EF4-FFF2-40B4-BE49-F238E27FC236}">
                  <a16:creationId xmlns:a16="http://schemas.microsoft.com/office/drawing/2014/main" id="{1E91F966-0B40-4146-B151-D1D1D9A83B6C}"/>
                </a:ext>
              </a:extLst>
            </p:cNvPr>
            <p:cNvSpPr txBox="1"/>
            <p:nvPr/>
          </p:nvSpPr>
          <p:spPr>
            <a:xfrm>
              <a:off x="-20288" y="2426012"/>
              <a:ext cx="740551" cy="31295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GB" sz="1350" dirty="0"/>
                <a:t>APPS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CF8F97A-4F2B-7A48-BAB2-4381D193B490}"/>
                </a:ext>
              </a:extLst>
            </p:cNvPr>
            <p:cNvGrpSpPr/>
            <p:nvPr/>
          </p:nvGrpSpPr>
          <p:grpSpPr>
            <a:xfrm>
              <a:off x="246189" y="1161245"/>
              <a:ext cx="4329542" cy="4920278"/>
              <a:chOff x="328166" y="406114"/>
              <a:chExt cx="5771219" cy="6558663"/>
            </a:xfrm>
          </p:grpSpPr>
          <p:sp>
            <p:nvSpPr>
              <p:cNvPr id="96" name="Elipse 45">
                <a:extLst>
                  <a:ext uri="{FF2B5EF4-FFF2-40B4-BE49-F238E27FC236}">
                    <a16:creationId xmlns:a16="http://schemas.microsoft.com/office/drawing/2014/main" id="{C725F4DD-C890-374A-90C8-A19E918B9D61}"/>
                  </a:ext>
                </a:extLst>
              </p:cNvPr>
              <p:cNvSpPr/>
              <p:nvPr/>
            </p:nvSpPr>
            <p:spPr>
              <a:xfrm>
                <a:off x="328166" y="2393966"/>
                <a:ext cx="5771219" cy="4570811"/>
              </a:xfrm>
              <a:prstGeom prst="ellipse">
                <a:avLst/>
              </a:prstGeom>
              <a:solidFill>
                <a:schemeClr val="accent1">
                  <a:lumMod val="75000"/>
                  <a:alpha val="16000"/>
                </a:schemeClr>
              </a:solidFill>
              <a:ln>
                <a:solidFill>
                  <a:schemeClr val="accent5">
                    <a:lumMod val="75000"/>
                    <a:alpha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97" name="Rectángulo 3">
                <a:extLst>
                  <a:ext uri="{FF2B5EF4-FFF2-40B4-BE49-F238E27FC236}">
                    <a16:creationId xmlns:a16="http://schemas.microsoft.com/office/drawing/2014/main" id="{EC1DF39E-B49D-CB46-8093-E0DEDF2F39DC}"/>
                  </a:ext>
                </a:extLst>
              </p:cNvPr>
              <p:cNvSpPr/>
              <p:nvPr/>
            </p:nvSpPr>
            <p:spPr>
              <a:xfrm>
                <a:off x="2855447" y="5555117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98" name="Rectángulo 4">
                <a:extLst>
                  <a:ext uri="{FF2B5EF4-FFF2-40B4-BE49-F238E27FC236}">
                    <a16:creationId xmlns:a16="http://schemas.microsoft.com/office/drawing/2014/main" id="{FACCA8B7-DADC-2444-B083-3117B0562EAE}"/>
                  </a:ext>
                </a:extLst>
              </p:cNvPr>
              <p:cNvSpPr/>
              <p:nvPr/>
            </p:nvSpPr>
            <p:spPr>
              <a:xfrm>
                <a:off x="3007808" y="5707477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99" name="Rectángulo 6">
                <a:extLst>
                  <a:ext uri="{FF2B5EF4-FFF2-40B4-BE49-F238E27FC236}">
                    <a16:creationId xmlns:a16="http://schemas.microsoft.com/office/drawing/2014/main" id="{792C0218-8B07-CA47-B76B-99AF54A8AC70}"/>
                  </a:ext>
                </a:extLst>
              </p:cNvPr>
              <p:cNvSpPr/>
              <p:nvPr/>
            </p:nvSpPr>
            <p:spPr>
              <a:xfrm>
                <a:off x="555758" y="4369564"/>
                <a:ext cx="1699265" cy="67755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>
                    <a:solidFill>
                      <a:schemeClr val="tx1"/>
                    </a:solidFill>
                  </a:rPr>
                  <a:t>LKMS</a:t>
                </a:r>
              </a:p>
            </p:txBody>
          </p:sp>
          <p:sp>
            <p:nvSpPr>
              <p:cNvPr id="100" name="Rectángulo 7">
                <a:extLst>
                  <a:ext uri="{FF2B5EF4-FFF2-40B4-BE49-F238E27FC236}">
                    <a16:creationId xmlns:a16="http://schemas.microsoft.com/office/drawing/2014/main" id="{6FF3B6AF-A212-5B47-8945-816571915B28}"/>
                  </a:ext>
                </a:extLst>
              </p:cNvPr>
              <p:cNvSpPr/>
              <p:nvPr/>
            </p:nvSpPr>
            <p:spPr>
              <a:xfrm>
                <a:off x="3007808" y="2712644"/>
                <a:ext cx="1699265" cy="677554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/>
                  <a:t>SDN Agent</a:t>
                </a:r>
              </a:p>
            </p:txBody>
          </p:sp>
          <p:cxnSp>
            <p:nvCxnSpPr>
              <p:cNvPr id="101" name="Conector angular 9">
                <a:extLst>
                  <a:ext uri="{FF2B5EF4-FFF2-40B4-BE49-F238E27FC236}">
                    <a16:creationId xmlns:a16="http://schemas.microsoft.com/office/drawing/2014/main" id="{2F82D1EF-30E3-C246-A7D9-22F17BFED2BE}"/>
                  </a:ext>
                </a:extLst>
              </p:cNvPr>
              <p:cNvCxnSpPr/>
              <p:nvPr/>
            </p:nvCxnSpPr>
            <p:spPr>
              <a:xfrm rot="5400000" flipH="1" flipV="1">
                <a:off x="2612757" y="4396477"/>
                <a:ext cx="2164919" cy="152360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angular 10">
                <a:extLst>
                  <a:ext uri="{FF2B5EF4-FFF2-40B4-BE49-F238E27FC236}">
                    <a16:creationId xmlns:a16="http://schemas.microsoft.com/office/drawing/2014/main" id="{735A93ED-8785-5B44-BBC4-3C763C498E0F}"/>
                  </a:ext>
                </a:extLst>
              </p:cNvPr>
              <p:cNvCxnSpPr/>
              <p:nvPr/>
            </p:nvCxnSpPr>
            <p:spPr>
              <a:xfrm rot="5400000" flipH="1" flipV="1">
                <a:off x="2655778" y="4548838"/>
                <a:ext cx="2317279" cy="12697"/>
              </a:xfrm>
              <a:prstGeom prst="bentConnector3">
                <a:avLst>
                  <a:gd name="adj1" fmla="val 55548"/>
                </a:avLst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angular 13">
                <a:extLst>
                  <a:ext uri="{FF2B5EF4-FFF2-40B4-BE49-F238E27FC236}">
                    <a16:creationId xmlns:a16="http://schemas.microsoft.com/office/drawing/2014/main" id="{DD6E05F9-1526-CC46-94DB-3C7065F4F59C}"/>
                  </a:ext>
                </a:extLst>
              </p:cNvPr>
              <p:cNvCxnSpPr/>
              <p:nvPr/>
            </p:nvCxnSpPr>
            <p:spPr>
              <a:xfrm rot="16200000" flipV="1">
                <a:off x="2720310" y="4548838"/>
                <a:ext cx="2469639" cy="152360"/>
              </a:xfrm>
              <a:prstGeom prst="bentConnector3">
                <a:avLst>
                  <a:gd name="adj1" fmla="val 56362"/>
                </a:avLst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angular 21">
                <a:extLst>
                  <a:ext uri="{FF2B5EF4-FFF2-40B4-BE49-F238E27FC236}">
                    <a16:creationId xmlns:a16="http://schemas.microsoft.com/office/drawing/2014/main" id="{DDCFB8A8-650B-EA42-9A87-09C84DA3EF22}"/>
                  </a:ext>
                </a:extLst>
              </p:cNvPr>
              <p:cNvCxnSpPr>
                <a:stCxn id="99" idx="2"/>
                <a:endCxn id="119" idx="1"/>
              </p:cNvCxnSpPr>
              <p:nvPr/>
            </p:nvCxnSpPr>
            <p:spPr>
              <a:xfrm rot="16200000" flipH="1">
                <a:off x="1707031" y="4745477"/>
                <a:ext cx="1151497" cy="175477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ector angular 23">
                <a:extLst>
                  <a:ext uri="{FF2B5EF4-FFF2-40B4-BE49-F238E27FC236}">
                    <a16:creationId xmlns:a16="http://schemas.microsoft.com/office/drawing/2014/main" id="{C609063A-55FA-1048-96D5-33F39C4A6085}"/>
                  </a:ext>
                </a:extLst>
              </p:cNvPr>
              <p:cNvCxnSpPr>
                <a:stCxn id="99" idx="2"/>
                <a:endCxn id="98" idx="1"/>
              </p:cNvCxnSpPr>
              <p:nvPr/>
            </p:nvCxnSpPr>
            <p:spPr>
              <a:xfrm rot="16200000" flipH="1">
                <a:off x="1707031" y="4745477"/>
                <a:ext cx="999137" cy="1602417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angular 25">
                <a:extLst>
                  <a:ext uri="{FF2B5EF4-FFF2-40B4-BE49-F238E27FC236}">
                    <a16:creationId xmlns:a16="http://schemas.microsoft.com/office/drawing/2014/main" id="{69A742C7-3DC5-7345-98C6-C66C377EE70D}"/>
                  </a:ext>
                </a:extLst>
              </p:cNvPr>
              <p:cNvCxnSpPr>
                <a:stCxn id="99" idx="2"/>
                <a:endCxn id="97" idx="1"/>
              </p:cNvCxnSpPr>
              <p:nvPr/>
            </p:nvCxnSpPr>
            <p:spPr>
              <a:xfrm rot="16200000" flipH="1">
                <a:off x="1707031" y="4745477"/>
                <a:ext cx="846777" cy="1450057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angular 27">
                <a:extLst>
                  <a:ext uri="{FF2B5EF4-FFF2-40B4-BE49-F238E27FC236}">
                    <a16:creationId xmlns:a16="http://schemas.microsoft.com/office/drawing/2014/main" id="{CB11F67C-82B1-8942-AC72-B1872D6845FA}"/>
                  </a:ext>
                </a:extLst>
              </p:cNvPr>
              <p:cNvCxnSpPr/>
              <p:nvPr/>
            </p:nvCxnSpPr>
            <p:spPr>
              <a:xfrm rot="5400000" flipH="1" flipV="1">
                <a:off x="1984606" y="2653857"/>
                <a:ext cx="979365" cy="2452049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CuadroTexto 28">
                <a:extLst>
                  <a:ext uri="{FF2B5EF4-FFF2-40B4-BE49-F238E27FC236}">
                    <a16:creationId xmlns:a16="http://schemas.microsoft.com/office/drawing/2014/main" id="{0ED25DA1-B2D0-3949-AF96-767AB5B1A0BC}"/>
                  </a:ext>
                </a:extLst>
              </p:cNvPr>
              <p:cNvSpPr txBox="1"/>
              <p:nvPr/>
            </p:nvSpPr>
            <p:spPr>
              <a:xfrm>
                <a:off x="3511833" y="406114"/>
                <a:ext cx="2587552" cy="47510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lIns="68580" tIns="34290" rIns="68580" bIns="34290" rtlCol="0">
                <a:spAutoFit/>
              </a:bodyPr>
              <a:lstStyle/>
              <a:p>
                <a:r>
                  <a:rPr lang="en-GB" sz="1600" dirty="0"/>
                  <a:t>SDN Controller</a:t>
                </a:r>
                <a:endParaRPr lang="en-GB" sz="1350" dirty="0"/>
              </a:p>
            </p:txBody>
          </p:sp>
          <p:cxnSp>
            <p:nvCxnSpPr>
              <p:cNvPr id="109" name="Conector recto 30">
                <a:extLst>
                  <a:ext uri="{FF2B5EF4-FFF2-40B4-BE49-F238E27FC236}">
                    <a16:creationId xmlns:a16="http://schemas.microsoft.com/office/drawing/2014/main" id="{B5C5828C-CEDD-F849-BE67-BCEF2BCC89E6}"/>
                  </a:ext>
                </a:extLst>
              </p:cNvPr>
              <p:cNvCxnSpPr>
                <a:cxnSpLocks/>
                <a:stCxn id="108" idx="2"/>
                <a:endCxn id="100" idx="0"/>
              </p:cNvCxnSpPr>
              <p:nvPr/>
            </p:nvCxnSpPr>
            <p:spPr>
              <a:xfrm flipH="1">
                <a:off x="3857440" y="881216"/>
                <a:ext cx="948169" cy="183142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CuadroTexto 31">
                <a:extLst>
                  <a:ext uri="{FF2B5EF4-FFF2-40B4-BE49-F238E27FC236}">
                    <a16:creationId xmlns:a16="http://schemas.microsoft.com/office/drawing/2014/main" id="{13C40D62-5071-D24D-90F7-09585AD198B2}"/>
                  </a:ext>
                </a:extLst>
              </p:cNvPr>
              <p:cNvSpPr txBox="1"/>
              <p:nvPr/>
            </p:nvSpPr>
            <p:spPr>
              <a:xfrm>
                <a:off x="4248091" y="1640095"/>
                <a:ext cx="1175144" cy="666677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400" dirty="0"/>
                  <a:t>OpenFlow</a:t>
                </a:r>
              </a:p>
              <a:p>
                <a:r>
                  <a:rPr lang="en-GB" sz="1400" dirty="0"/>
                  <a:t>NETCONF</a:t>
                </a:r>
              </a:p>
            </p:txBody>
          </p:sp>
          <p:sp>
            <p:nvSpPr>
              <p:cNvPr id="111" name="CuadroTexto 32">
                <a:extLst>
                  <a:ext uri="{FF2B5EF4-FFF2-40B4-BE49-F238E27FC236}">
                    <a16:creationId xmlns:a16="http://schemas.microsoft.com/office/drawing/2014/main" id="{E16460EF-EE51-114B-BF2F-F99AC840BEE8}"/>
                  </a:ext>
                </a:extLst>
              </p:cNvPr>
              <p:cNvSpPr txBox="1"/>
              <p:nvPr/>
            </p:nvSpPr>
            <p:spPr>
              <a:xfrm>
                <a:off x="1223022" y="3468816"/>
                <a:ext cx="1839511" cy="646162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350" dirty="0"/>
                  <a:t>Key stats</a:t>
                </a:r>
              </a:p>
              <a:p>
                <a:r>
                  <a:rPr lang="en-GB" sz="1350" dirty="0"/>
                  <a:t>Key requirements</a:t>
                </a:r>
              </a:p>
            </p:txBody>
          </p:sp>
          <p:sp>
            <p:nvSpPr>
              <p:cNvPr id="112" name="CuadroTexto 33">
                <a:extLst>
                  <a:ext uri="{FF2B5EF4-FFF2-40B4-BE49-F238E27FC236}">
                    <a16:creationId xmlns:a16="http://schemas.microsoft.com/office/drawing/2014/main" id="{539A8208-FC36-DD44-B724-ED1EB4DF3396}"/>
                  </a:ext>
                </a:extLst>
              </p:cNvPr>
              <p:cNvSpPr txBox="1"/>
              <p:nvPr/>
            </p:nvSpPr>
            <p:spPr>
              <a:xfrm>
                <a:off x="3970980" y="3601100"/>
                <a:ext cx="1464892" cy="646162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350" dirty="0"/>
                  <a:t>Configuration</a:t>
                </a:r>
              </a:p>
              <a:p>
                <a:r>
                  <a:rPr lang="en-GB" sz="1350" dirty="0"/>
                  <a:t>Information</a:t>
                </a:r>
              </a:p>
            </p:txBody>
          </p:sp>
          <p:sp>
            <p:nvSpPr>
              <p:cNvPr id="113" name="CuadroTexto 34">
                <a:extLst>
                  <a:ext uri="{FF2B5EF4-FFF2-40B4-BE49-F238E27FC236}">
                    <a16:creationId xmlns:a16="http://schemas.microsoft.com/office/drawing/2014/main" id="{066437BF-6E94-154E-804C-C99091834D12}"/>
                  </a:ext>
                </a:extLst>
              </p:cNvPr>
              <p:cNvSpPr txBox="1"/>
              <p:nvPr/>
            </p:nvSpPr>
            <p:spPr>
              <a:xfrm>
                <a:off x="1388930" y="5154025"/>
                <a:ext cx="1134374" cy="646162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350" dirty="0"/>
                  <a:t>Key</a:t>
                </a:r>
              </a:p>
              <a:p>
                <a:r>
                  <a:rPr lang="en-GB" sz="1350" dirty="0"/>
                  <a:t>extraction</a:t>
                </a:r>
              </a:p>
            </p:txBody>
          </p:sp>
          <p:cxnSp>
            <p:nvCxnSpPr>
              <p:cNvPr id="114" name="Conector angular 36">
                <a:extLst>
                  <a:ext uri="{FF2B5EF4-FFF2-40B4-BE49-F238E27FC236}">
                    <a16:creationId xmlns:a16="http://schemas.microsoft.com/office/drawing/2014/main" id="{00608A37-A236-FA43-862A-C47427F40FF2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 rot="16200000" flipV="1">
                <a:off x="-129920" y="3105642"/>
                <a:ext cx="1860375" cy="667476"/>
              </a:xfrm>
              <a:prstGeom prst="bentConnector3">
                <a:avLst/>
              </a:prstGeom>
              <a:ln w="22225">
                <a:solidFill>
                  <a:schemeClr val="tx1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CuadroTexto 38">
                <a:extLst>
                  <a:ext uri="{FF2B5EF4-FFF2-40B4-BE49-F238E27FC236}">
                    <a16:creationId xmlns:a16="http://schemas.microsoft.com/office/drawing/2014/main" id="{75C4EDC3-7B7E-B24A-9C2D-18709371EA95}"/>
                  </a:ext>
                </a:extLst>
              </p:cNvPr>
              <p:cNvSpPr txBox="1"/>
              <p:nvPr/>
            </p:nvSpPr>
            <p:spPr>
              <a:xfrm>
                <a:off x="353769" y="3891301"/>
                <a:ext cx="606333" cy="369236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350" dirty="0"/>
                  <a:t>Keys</a:t>
                </a:r>
              </a:p>
            </p:txBody>
          </p:sp>
          <p:cxnSp>
            <p:nvCxnSpPr>
              <p:cNvPr id="116" name="Conector recto 46">
                <a:extLst>
                  <a:ext uri="{FF2B5EF4-FFF2-40B4-BE49-F238E27FC236}">
                    <a16:creationId xmlns:a16="http://schemas.microsoft.com/office/drawing/2014/main" id="{89AAA4CA-BD81-D848-8AAD-5329D08549F7}"/>
                  </a:ext>
                </a:extLst>
              </p:cNvPr>
              <p:cNvCxnSpPr/>
              <p:nvPr/>
            </p:nvCxnSpPr>
            <p:spPr>
              <a:xfrm>
                <a:off x="4859432" y="6184557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recto 47">
                <a:extLst>
                  <a:ext uri="{FF2B5EF4-FFF2-40B4-BE49-F238E27FC236}">
                    <a16:creationId xmlns:a16="http://schemas.microsoft.com/office/drawing/2014/main" id="{738C878A-22D6-9D41-A0A2-BD426B65400D}"/>
                  </a:ext>
                </a:extLst>
              </p:cNvPr>
              <p:cNvCxnSpPr/>
              <p:nvPr/>
            </p:nvCxnSpPr>
            <p:spPr>
              <a:xfrm>
                <a:off x="4582223" y="5879836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recto 48">
                <a:extLst>
                  <a:ext uri="{FF2B5EF4-FFF2-40B4-BE49-F238E27FC236}">
                    <a16:creationId xmlns:a16="http://schemas.microsoft.com/office/drawing/2014/main" id="{ECC39808-1351-C141-95AD-C5EAF70645B7}"/>
                  </a:ext>
                </a:extLst>
              </p:cNvPr>
              <p:cNvCxnSpPr/>
              <p:nvPr/>
            </p:nvCxnSpPr>
            <p:spPr>
              <a:xfrm>
                <a:off x="4707072" y="6032197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ectángulo 5">
                <a:extLst>
                  <a:ext uri="{FF2B5EF4-FFF2-40B4-BE49-F238E27FC236}">
                    <a16:creationId xmlns:a16="http://schemas.microsoft.com/office/drawing/2014/main" id="{1DBA0594-446F-9543-885E-E74B8F16F679}"/>
                  </a:ext>
                </a:extLst>
              </p:cNvPr>
              <p:cNvSpPr/>
              <p:nvPr/>
            </p:nvSpPr>
            <p:spPr>
              <a:xfrm>
                <a:off x="3160168" y="5859838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>
                    <a:solidFill>
                      <a:schemeClr val="tx1"/>
                    </a:solidFill>
                  </a:rPr>
                  <a:t>QKD System</a:t>
                </a:r>
              </a:p>
            </p:txBody>
          </p:sp>
          <p:sp>
            <p:nvSpPr>
              <p:cNvPr id="120" name="CuadroTexto 49">
                <a:extLst>
                  <a:ext uri="{FF2B5EF4-FFF2-40B4-BE49-F238E27FC236}">
                    <a16:creationId xmlns:a16="http://schemas.microsoft.com/office/drawing/2014/main" id="{EAC20315-6449-514B-844E-B24424C187CE}"/>
                  </a:ext>
                </a:extLst>
              </p:cNvPr>
              <p:cNvSpPr txBox="1"/>
              <p:nvPr/>
            </p:nvSpPr>
            <p:spPr>
              <a:xfrm>
                <a:off x="4859433" y="6256329"/>
                <a:ext cx="906849" cy="543597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100" dirty="0"/>
                  <a:t>Quantum</a:t>
                </a:r>
              </a:p>
              <a:p>
                <a:r>
                  <a:rPr lang="en-GB" sz="1100" dirty="0"/>
                  <a:t>Channels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5A19301-050D-F94B-95A8-BD96DA169467}"/>
              </a:ext>
            </a:extLst>
          </p:cNvPr>
          <p:cNvSpPr/>
          <p:nvPr/>
        </p:nvSpPr>
        <p:spPr bwMode="auto">
          <a:xfrm>
            <a:off x="7030516" y="168519"/>
            <a:ext cx="4968552" cy="6195409"/>
          </a:xfrm>
          <a:prstGeom prst="rect">
            <a:avLst/>
          </a:prstGeom>
          <a:solidFill>
            <a:srgbClr val="E6E6E6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AC139-D43A-3B42-9C05-6EAE73CCFE92}"/>
              </a:ext>
            </a:extLst>
          </p:cNvPr>
          <p:cNvSpPr txBox="1"/>
          <p:nvPr/>
        </p:nvSpPr>
        <p:spPr>
          <a:xfrm>
            <a:off x="7180106" y="3092886"/>
            <a:ext cx="2833421" cy="13319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/>
              <a:t>ETSI: </a:t>
            </a:r>
            <a:r>
              <a:rPr lang="es-ES" sz="2800" b="1" dirty="0" err="1"/>
              <a:t>Industry</a:t>
            </a:r>
            <a:r>
              <a:rPr lang="es-ES" sz="2800" b="1" dirty="0"/>
              <a:t> </a:t>
            </a:r>
            <a:r>
              <a:rPr lang="es-ES" sz="2800" b="1" dirty="0" err="1"/>
              <a:t>Specification</a:t>
            </a:r>
            <a:r>
              <a:rPr lang="es-ES" sz="2800" b="1" dirty="0"/>
              <a:t> </a:t>
            </a:r>
          </a:p>
          <a:p>
            <a:r>
              <a:rPr lang="es-ES" sz="2800" b="1" dirty="0" err="1"/>
              <a:t>Group</a:t>
            </a:r>
            <a:r>
              <a:rPr lang="es-ES" sz="2800" b="1" dirty="0"/>
              <a:t> </a:t>
            </a:r>
            <a:r>
              <a:rPr lang="es-ES" sz="2800" b="1" dirty="0" err="1"/>
              <a:t>on</a:t>
            </a:r>
            <a:r>
              <a:rPr lang="es-ES" sz="2800" b="1" dirty="0"/>
              <a:t> QKD.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887D83-085C-5447-B518-8AAA1CEB84F5}"/>
              </a:ext>
            </a:extLst>
          </p:cNvPr>
          <p:cNvSpPr txBox="1"/>
          <p:nvPr/>
        </p:nvSpPr>
        <p:spPr>
          <a:xfrm>
            <a:off x="6629809" y="5054036"/>
            <a:ext cx="4378122" cy="7793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dirty="0"/>
              <a:t>NW </a:t>
            </a:r>
            <a:r>
              <a:rPr lang="es-ES" sz="2400" dirty="0" err="1"/>
              <a:t>people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familiar </a:t>
            </a:r>
            <a:r>
              <a:rPr lang="es-ES" sz="2400" dirty="0" err="1"/>
              <a:t>with</a:t>
            </a:r>
            <a:r>
              <a:rPr lang="es-ES" sz="2400" dirty="0"/>
              <a:t>  </a:t>
            </a:r>
            <a:r>
              <a:rPr lang="es-ES" sz="2400" dirty="0" err="1"/>
              <a:t>this</a:t>
            </a:r>
            <a:endParaRPr lang="es-ES" sz="2400" dirty="0"/>
          </a:p>
          <a:p>
            <a:r>
              <a:rPr lang="es-ES" sz="2400" dirty="0" err="1"/>
              <a:t>way</a:t>
            </a:r>
            <a:r>
              <a:rPr lang="es-ES" sz="2400" dirty="0"/>
              <a:t> of </a:t>
            </a:r>
            <a:r>
              <a:rPr lang="es-ES" sz="2400" dirty="0" err="1"/>
              <a:t>doing</a:t>
            </a:r>
            <a:r>
              <a:rPr lang="es-ES" sz="2400" dirty="0"/>
              <a:t> </a:t>
            </a:r>
            <a:r>
              <a:rPr lang="es-ES" sz="2400" dirty="0" err="1"/>
              <a:t>things</a:t>
            </a:r>
            <a:r>
              <a:rPr lang="es-ES" sz="2400" dirty="0"/>
              <a:t>.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09E42E8-C99F-BD4B-A8AC-611D21A86C0D}"/>
              </a:ext>
            </a:extLst>
          </p:cNvPr>
          <p:cNvSpPr txBox="1"/>
          <p:nvPr/>
        </p:nvSpPr>
        <p:spPr>
          <a:xfrm>
            <a:off x="4829237" y="1907111"/>
            <a:ext cx="6942926" cy="7793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dirty="0"/>
              <a:t>ISG-QKD 015 “Quantum Key </a:t>
            </a:r>
            <a:r>
              <a:rPr lang="es-ES" sz="2400" dirty="0" err="1"/>
              <a:t>Distribution</a:t>
            </a:r>
            <a:r>
              <a:rPr lang="es-ES" sz="2400" dirty="0"/>
              <a:t> Control </a:t>
            </a:r>
          </a:p>
          <a:p>
            <a:r>
              <a:rPr lang="es-ES" sz="2400" dirty="0"/>
              <a:t>Interface </a:t>
            </a:r>
            <a:r>
              <a:rPr lang="es-ES" sz="2400" dirty="0" err="1"/>
              <a:t>for</a:t>
            </a:r>
            <a:r>
              <a:rPr lang="es-ES" sz="2400" dirty="0"/>
              <a:t> Software </a:t>
            </a:r>
            <a:r>
              <a:rPr lang="es-ES" sz="2400" dirty="0" err="1"/>
              <a:t>Defined</a:t>
            </a:r>
            <a:r>
              <a:rPr lang="es-ES" sz="2400" dirty="0"/>
              <a:t> Networks”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58351F7-20CB-8041-81E9-853EAE241ACE}"/>
              </a:ext>
            </a:extLst>
          </p:cNvPr>
          <p:cNvCxnSpPr>
            <a:stCxn id="122" idx="1"/>
          </p:cNvCxnSpPr>
          <p:nvPr/>
        </p:nvCxnSpPr>
        <p:spPr bwMode="auto">
          <a:xfrm flipH="1" flipV="1">
            <a:off x="3905127" y="2214809"/>
            <a:ext cx="924110" cy="81960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E8EFA98F-F5B8-734B-B028-0C4E9EEE5552}"/>
              </a:ext>
            </a:extLst>
          </p:cNvPr>
          <p:cNvSpPr txBox="1"/>
          <p:nvPr/>
        </p:nvSpPr>
        <p:spPr>
          <a:xfrm>
            <a:off x="474109" y="1315771"/>
            <a:ext cx="2293058" cy="11228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/>
              <a:t>ISG-QKD 004 “</a:t>
            </a:r>
            <a:r>
              <a:rPr lang="es-ES" sz="2400" dirty="0" err="1"/>
              <a:t>Application</a:t>
            </a:r>
            <a:r>
              <a:rPr lang="es-ES" sz="2400" dirty="0"/>
              <a:t> </a:t>
            </a:r>
          </a:p>
          <a:p>
            <a:r>
              <a:rPr lang="es-ES" sz="2400" dirty="0"/>
              <a:t>Interface”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8A979E7-20B6-9A40-9303-08BE0798CC54}"/>
              </a:ext>
            </a:extLst>
          </p:cNvPr>
          <p:cNvCxnSpPr>
            <a:cxnSpLocks/>
          </p:cNvCxnSpPr>
          <p:nvPr/>
        </p:nvCxnSpPr>
        <p:spPr bwMode="auto">
          <a:xfrm flipH="1">
            <a:off x="1043430" y="2490416"/>
            <a:ext cx="620692" cy="1082826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ítulo 1"/>
          <p:cNvSpPr txBox="1">
            <a:spLocks/>
          </p:cNvSpPr>
          <p:nvPr/>
        </p:nvSpPr>
        <p:spPr>
          <a:xfrm>
            <a:off x="1101687" y="94418"/>
            <a:ext cx="10512862" cy="812422"/>
          </a:xfrm>
          <a:prstGeom prst="rect">
            <a:avLst/>
          </a:prstGeom>
        </p:spPr>
        <p:txBody>
          <a:bodyPr vert="horz" lIns="91416" tIns="45708" rIns="91416" bIns="45708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399" dirty="0"/>
              <a:t>Key structure: SD-QKD-Node Abstraction</a:t>
            </a:r>
          </a:p>
        </p:txBody>
      </p:sp>
    </p:spTree>
    <p:extLst>
      <p:ext uri="{BB962C8B-B14F-4D97-AF65-F5344CB8AC3E}">
        <p14:creationId xmlns:p14="http://schemas.microsoft.com/office/powerpoint/2010/main" val="25715534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ítulo 1">
            <a:extLst>
              <a:ext uri="{FF2B5EF4-FFF2-40B4-BE49-F238E27FC236}">
                <a16:creationId xmlns:a16="http://schemas.microsoft.com/office/drawing/2014/main" id="{34F866B6-0D9E-D744-A68A-991CD93CF782}"/>
              </a:ext>
            </a:extLst>
          </p:cNvPr>
          <p:cNvSpPr txBox="1">
            <a:spLocks/>
          </p:cNvSpPr>
          <p:nvPr/>
        </p:nvSpPr>
        <p:spPr bwMode="auto">
          <a:xfrm>
            <a:off x="1602036" y="477557"/>
            <a:ext cx="8959850" cy="93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ctr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6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hangingPunct="1"/>
            <a:r>
              <a:rPr lang="en-GB" sz="4400" dirty="0"/>
              <a:t>Global view of the SDQKD Network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D4886B-E41A-2A4B-B2CD-43B02A9DFD85}"/>
              </a:ext>
            </a:extLst>
          </p:cNvPr>
          <p:cNvGrpSpPr/>
          <p:nvPr/>
        </p:nvGrpSpPr>
        <p:grpSpPr>
          <a:xfrm>
            <a:off x="535268" y="1397286"/>
            <a:ext cx="10673864" cy="5135131"/>
            <a:chOff x="535268" y="1397286"/>
            <a:chExt cx="10673864" cy="5135131"/>
          </a:xfrm>
        </p:grpSpPr>
        <p:cxnSp>
          <p:nvCxnSpPr>
            <p:cNvPr id="32" name="Conector angular 31"/>
            <p:cNvCxnSpPr/>
            <p:nvPr/>
          </p:nvCxnSpPr>
          <p:spPr>
            <a:xfrm rot="5400000" flipH="1" flipV="1">
              <a:off x="2976724" y="1135209"/>
              <a:ext cx="2521667" cy="3574529"/>
            </a:xfrm>
            <a:prstGeom prst="bentConnector3">
              <a:avLst/>
            </a:prstGeom>
            <a:ln w="2222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angular 33"/>
            <p:cNvCxnSpPr/>
            <p:nvPr/>
          </p:nvCxnSpPr>
          <p:spPr>
            <a:xfrm rot="5400000" flipH="1" flipV="1">
              <a:off x="4183440" y="2675096"/>
              <a:ext cx="2940545" cy="913633"/>
            </a:xfrm>
            <a:prstGeom prst="bentConnector3">
              <a:avLst>
                <a:gd name="adj1" fmla="val 50000"/>
              </a:avLst>
            </a:prstGeom>
            <a:ln w="2222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angular 34"/>
            <p:cNvCxnSpPr/>
            <p:nvPr/>
          </p:nvCxnSpPr>
          <p:spPr>
            <a:xfrm rot="5400000" flipH="1" flipV="1">
              <a:off x="3433723" y="3243819"/>
              <a:ext cx="4230417" cy="1066058"/>
            </a:xfrm>
            <a:prstGeom prst="bentConnector3">
              <a:avLst>
                <a:gd name="adj1" fmla="val 50000"/>
              </a:avLst>
            </a:prstGeom>
            <a:ln w="2222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angular 35"/>
            <p:cNvCxnSpPr/>
            <p:nvPr/>
          </p:nvCxnSpPr>
          <p:spPr>
            <a:xfrm rot="16200000" flipV="1">
              <a:off x="5335793" y="2479229"/>
              <a:ext cx="2650212" cy="1015034"/>
            </a:xfrm>
            <a:prstGeom prst="bentConnector3">
              <a:avLst>
                <a:gd name="adj1" fmla="val 50000"/>
              </a:avLst>
            </a:prstGeom>
            <a:ln w="2222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angular 36"/>
            <p:cNvCxnSpPr/>
            <p:nvPr/>
          </p:nvCxnSpPr>
          <p:spPr>
            <a:xfrm rot="16200000" flipV="1">
              <a:off x="4764337" y="3064968"/>
              <a:ext cx="4290114" cy="1483460"/>
            </a:xfrm>
            <a:prstGeom prst="bentConnector3">
              <a:avLst/>
            </a:prstGeom>
            <a:ln w="2222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angular 37"/>
            <p:cNvCxnSpPr/>
            <p:nvPr/>
          </p:nvCxnSpPr>
          <p:spPr>
            <a:xfrm rot="16200000" flipV="1">
              <a:off x="5795732" y="2047858"/>
              <a:ext cx="3539082" cy="2766646"/>
            </a:xfrm>
            <a:prstGeom prst="bentConnector3">
              <a:avLst/>
            </a:prstGeom>
            <a:ln w="2222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angular 38"/>
            <p:cNvCxnSpPr/>
            <p:nvPr/>
          </p:nvCxnSpPr>
          <p:spPr>
            <a:xfrm rot="16200000" flipV="1">
              <a:off x="6957108" y="915050"/>
              <a:ext cx="2771429" cy="4264609"/>
            </a:xfrm>
            <a:prstGeom prst="bentConnector3">
              <a:avLst/>
            </a:prstGeom>
            <a:ln w="2222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angular 39"/>
            <p:cNvCxnSpPr/>
            <p:nvPr/>
          </p:nvCxnSpPr>
          <p:spPr>
            <a:xfrm rot="16200000" flipV="1">
              <a:off x="6376856" y="1523871"/>
              <a:ext cx="4268807" cy="4544346"/>
            </a:xfrm>
            <a:prstGeom prst="bentConnector3">
              <a:avLst/>
            </a:prstGeom>
            <a:ln w="2222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15"/>
            <p:cNvSpPr/>
            <p:nvPr/>
          </p:nvSpPr>
          <p:spPr>
            <a:xfrm>
              <a:off x="642771" y="4080825"/>
              <a:ext cx="2910190" cy="221225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3" name="Agrupar 22"/>
            <p:cNvGrpSpPr/>
            <p:nvPr/>
          </p:nvGrpSpPr>
          <p:grpSpPr>
            <a:xfrm>
              <a:off x="535269" y="3803181"/>
              <a:ext cx="3200342" cy="2379208"/>
              <a:chOff x="2928858" y="936774"/>
              <a:chExt cx="6428387" cy="4553212"/>
            </a:xfrm>
          </p:grpSpPr>
          <p:sp>
            <p:nvSpPr>
              <p:cNvPr id="2" name="Rectángulo 1"/>
              <p:cNvSpPr/>
              <p:nvPr/>
            </p:nvSpPr>
            <p:spPr>
              <a:xfrm>
                <a:off x="6002768" y="4507455"/>
                <a:ext cx="1699708" cy="67773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sp>
            <p:nvSpPr>
              <p:cNvPr id="3" name="Rectángulo 2"/>
              <p:cNvSpPr/>
              <p:nvPr/>
            </p:nvSpPr>
            <p:spPr>
              <a:xfrm>
                <a:off x="6155168" y="4659855"/>
                <a:ext cx="1699708" cy="67773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 dirty="0"/>
              </a:p>
            </p:txBody>
          </p:sp>
          <p:sp>
            <p:nvSpPr>
              <p:cNvPr id="4" name="Rectángulo 3"/>
              <p:cNvSpPr/>
              <p:nvPr/>
            </p:nvSpPr>
            <p:spPr>
              <a:xfrm>
                <a:off x="6307568" y="4812255"/>
                <a:ext cx="1699708" cy="67773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chemeClr val="tx1"/>
                    </a:solidFill>
                  </a:rPr>
                  <a:t>QKD System</a:t>
                </a:r>
              </a:p>
            </p:txBody>
          </p:sp>
          <p:sp>
            <p:nvSpPr>
              <p:cNvPr id="5" name="Rectángulo 4"/>
              <p:cNvSpPr/>
              <p:nvPr/>
            </p:nvSpPr>
            <p:spPr>
              <a:xfrm>
                <a:off x="3702480" y="3321593"/>
                <a:ext cx="1699708" cy="67773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chemeClr val="tx1"/>
                    </a:solidFill>
                  </a:rPr>
                  <a:t>LKMS</a:t>
                </a:r>
              </a:p>
            </p:txBody>
          </p:sp>
          <p:sp>
            <p:nvSpPr>
              <p:cNvPr id="6" name="Rectángulo 5"/>
              <p:cNvSpPr/>
              <p:nvPr/>
            </p:nvSpPr>
            <p:spPr>
              <a:xfrm>
                <a:off x="6155168" y="1664242"/>
                <a:ext cx="1699708" cy="67773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SDN Agent</a:t>
                </a:r>
              </a:p>
            </p:txBody>
          </p:sp>
          <p:cxnSp>
            <p:nvCxnSpPr>
              <p:cNvPr id="7" name="Conector angular 6"/>
              <p:cNvCxnSpPr>
                <a:stCxn id="4" idx="0"/>
                <a:endCxn id="8" idx="2"/>
              </p:cNvCxnSpPr>
              <p:nvPr/>
            </p:nvCxnSpPr>
            <p:spPr>
              <a:xfrm rot="5400000" flipH="1" flipV="1">
                <a:off x="5846081" y="3348514"/>
                <a:ext cx="2165482" cy="152400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angular 7"/>
              <p:cNvCxnSpPr>
                <a:stCxn id="5" idx="0"/>
                <a:endCxn id="8" idx="2"/>
              </p:cNvCxnSpPr>
              <p:nvPr/>
            </p:nvCxnSpPr>
            <p:spPr>
              <a:xfrm rot="5400000" flipH="1" flipV="1">
                <a:off x="5846081" y="3500914"/>
                <a:ext cx="2317882" cy="12700"/>
              </a:xfrm>
              <a:prstGeom prst="bentConnector3">
                <a:avLst>
                  <a:gd name="adj1" fmla="val 55548"/>
                </a:avLst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angular 8"/>
              <p:cNvCxnSpPr>
                <a:stCxn id="6" idx="0"/>
                <a:endCxn id="8" idx="2"/>
              </p:cNvCxnSpPr>
              <p:nvPr/>
            </p:nvCxnSpPr>
            <p:spPr>
              <a:xfrm rot="16200000" flipV="1">
                <a:off x="5846081" y="3500914"/>
                <a:ext cx="2470282" cy="152400"/>
              </a:xfrm>
              <a:prstGeom prst="bentConnector3">
                <a:avLst>
                  <a:gd name="adj1" fmla="val 56362"/>
                </a:avLst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angular 9"/>
              <p:cNvCxnSpPr>
                <a:stCxn id="7" idx="2"/>
                <a:endCxn id="6" idx="1"/>
              </p:cNvCxnSpPr>
              <p:nvPr/>
            </p:nvCxnSpPr>
            <p:spPr>
              <a:xfrm rot="16200000" flipH="1">
                <a:off x="4854053" y="3697605"/>
                <a:ext cx="1151797" cy="1755234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angular 10"/>
              <p:cNvCxnSpPr>
                <a:stCxn id="7" idx="2"/>
                <a:endCxn id="5" idx="1"/>
              </p:cNvCxnSpPr>
              <p:nvPr/>
            </p:nvCxnSpPr>
            <p:spPr>
              <a:xfrm rot="16200000" flipH="1">
                <a:off x="4854053" y="3697605"/>
                <a:ext cx="999397" cy="1602834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angular 11"/>
              <p:cNvCxnSpPr>
                <a:stCxn id="7" idx="2"/>
                <a:endCxn id="4" idx="1"/>
              </p:cNvCxnSpPr>
              <p:nvPr/>
            </p:nvCxnSpPr>
            <p:spPr>
              <a:xfrm rot="16200000" flipH="1">
                <a:off x="4854053" y="3697605"/>
                <a:ext cx="846997" cy="1450434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angular 12"/>
              <p:cNvCxnSpPr/>
              <p:nvPr/>
            </p:nvCxnSpPr>
            <p:spPr>
              <a:xfrm rot="5400000" flipH="1" flipV="1">
                <a:off x="5131701" y="1605439"/>
                <a:ext cx="979620" cy="2452688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CuadroTexto 17"/>
              <p:cNvSpPr txBox="1"/>
              <p:nvPr/>
            </p:nvSpPr>
            <p:spPr>
              <a:xfrm>
                <a:off x="7157421" y="3032257"/>
                <a:ext cx="2199824" cy="833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Configuration</a:t>
                </a:r>
              </a:p>
              <a:p>
                <a:r>
                  <a:rPr lang="en-GB" sz="1200" dirty="0"/>
                  <a:t>Information</a:t>
                </a:r>
              </a:p>
            </p:txBody>
          </p:sp>
          <p:cxnSp>
            <p:nvCxnSpPr>
              <p:cNvPr id="20" name="Conector angular 19"/>
              <p:cNvCxnSpPr>
                <a:endCxn id="21" idx="2"/>
              </p:cNvCxnSpPr>
              <p:nvPr/>
            </p:nvCxnSpPr>
            <p:spPr>
              <a:xfrm rot="16200000" flipV="1">
                <a:off x="2978271" y="1990294"/>
                <a:ext cx="1879501" cy="783101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uadroTexto 20"/>
              <p:cNvSpPr txBox="1"/>
              <p:nvPr/>
            </p:nvSpPr>
            <p:spPr>
              <a:xfrm>
                <a:off x="2928858" y="936774"/>
                <a:ext cx="1195221" cy="505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APPS</a:t>
                </a:r>
              </a:p>
            </p:txBody>
          </p:sp>
          <p:sp>
            <p:nvSpPr>
              <p:cNvPr id="22" name="CuadroTexto 21"/>
              <p:cNvSpPr txBox="1"/>
              <p:nvPr/>
            </p:nvSpPr>
            <p:spPr>
              <a:xfrm>
                <a:off x="3500439" y="2843205"/>
                <a:ext cx="1056766" cy="505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Keys</a:t>
                </a:r>
              </a:p>
            </p:txBody>
          </p:sp>
        </p:grpSp>
        <p:sp>
          <p:nvSpPr>
            <p:cNvPr id="19" name="CuadroTexto 18"/>
            <p:cNvSpPr txBox="1"/>
            <p:nvPr/>
          </p:nvSpPr>
          <p:spPr>
            <a:xfrm>
              <a:off x="884961" y="4107758"/>
              <a:ext cx="1249011" cy="607578"/>
            </a:xfrm>
            <a:prstGeom prst="rect">
              <a:avLst/>
            </a:prstGeom>
            <a:noFill/>
          </p:spPr>
          <p:txBody>
            <a:bodyPr wrap="none" lIns="91416" tIns="45708" rIns="91416" bIns="45708" rtlCol="0">
              <a:spAutoFit/>
            </a:bodyPr>
            <a:lstStyle/>
            <a:p>
              <a:pPr algn="ctr"/>
              <a:r>
                <a:rPr lang="en-GB" dirty="0"/>
                <a:t>SDN-QKD</a:t>
              </a:r>
            </a:p>
            <a:p>
              <a:pPr algn="ctr"/>
              <a:r>
                <a:rPr lang="en-GB" dirty="0"/>
                <a:t>Node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4699773" y="4602185"/>
              <a:ext cx="1051381" cy="580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SDN-QKD</a:t>
              </a:r>
            </a:p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Node</a:t>
              </a: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6628440" y="4311852"/>
              <a:ext cx="1051381" cy="580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SDN-QKD</a:t>
              </a:r>
            </a:p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Node</a:t>
              </a: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4547348" y="5892057"/>
              <a:ext cx="1051381" cy="580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SDN-QKD</a:t>
              </a:r>
            </a:p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Node</a:t>
              </a: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8380052" y="5200722"/>
              <a:ext cx="1051381" cy="580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SDN-QKD</a:t>
              </a:r>
            </a:p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Node</a:t>
              </a: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7096866" y="5951754"/>
              <a:ext cx="1051381" cy="580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SDN-QKD</a:t>
              </a:r>
            </a:p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Node</a:t>
              </a:r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10157751" y="5930447"/>
              <a:ext cx="1051381" cy="580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SDN-QKD</a:t>
              </a:r>
            </a:p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Node</a:t>
              </a: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9878015" y="4433069"/>
              <a:ext cx="1051381" cy="580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SDN-QKD</a:t>
              </a:r>
            </a:p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Node</a:t>
              </a:r>
            </a:p>
          </p:txBody>
        </p:sp>
        <p:cxnSp>
          <p:nvCxnSpPr>
            <p:cNvPr id="56" name="Conector recto 55"/>
            <p:cNvCxnSpPr/>
            <p:nvPr/>
          </p:nvCxnSpPr>
          <p:spPr>
            <a:xfrm flipV="1">
              <a:off x="3552961" y="4863946"/>
              <a:ext cx="1146812" cy="294435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/>
            <p:cNvCxnSpPr/>
            <p:nvPr/>
          </p:nvCxnSpPr>
          <p:spPr>
            <a:xfrm>
              <a:off x="3552961" y="5215519"/>
              <a:ext cx="994386" cy="995438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/>
            <p:nvPr/>
          </p:nvCxnSpPr>
          <p:spPr>
            <a:xfrm flipV="1">
              <a:off x="5751153" y="4559332"/>
              <a:ext cx="877286" cy="290331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/>
            <p:cNvCxnSpPr/>
            <p:nvPr/>
          </p:nvCxnSpPr>
          <p:spPr>
            <a:xfrm>
              <a:off x="5751154" y="4935368"/>
              <a:ext cx="1345712" cy="1349571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/>
            <p:cNvCxnSpPr/>
            <p:nvPr/>
          </p:nvCxnSpPr>
          <p:spPr>
            <a:xfrm>
              <a:off x="5598728" y="6268094"/>
              <a:ext cx="1498138" cy="59698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>
              <a:stCxn id="26" idx="3"/>
            </p:cNvCxnSpPr>
            <p:nvPr/>
          </p:nvCxnSpPr>
          <p:spPr>
            <a:xfrm>
              <a:off x="7679820" y="4602184"/>
              <a:ext cx="700231" cy="758700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/>
            <p:cNvCxnSpPr>
              <a:stCxn id="28" idx="2"/>
              <a:endCxn id="29" idx="3"/>
            </p:cNvCxnSpPr>
            <p:nvPr/>
          </p:nvCxnSpPr>
          <p:spPr>
            <a:xfrm flipH="1">
              <a:off x="8148246" y="5781385"/>
              <a:ext cx="757496" cy="460701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 flipV="1">
              <a:off x="9431432" y="4666262"/>
              <a:ext cx="446582" cy="767655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79"/>
            <p:cNvCxnSpPr/>
            <p:nvPr/>
          </p:nvCxnSpPr>
          <p:spPr>
            <a:xfrm>
              <a:off x="9431432" y="5548190"/>
              <a:ext cx="726317" cy="729725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82"/>
            <p:cNvCxnSpPr>
              <a:stCxn id="30" idx="0"/>
            </p:cNvCxnSpPr>
            <p:nvPr/>
          </p:nvCxnSpPr>
          <p:spPr>
            <a:xfrm flipH="1" flipV="1">
              <a:off x="10446558" y="5013731"/>
              <a:ext cx="236882" cy="916716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ángulo 46"/>
            <p:cNvSpPr/>
            <p:nvPr/>
          </p:nvSpPr>
          <p:spPr>
            <a:xfrm>
              <a:off x="5446340" y="1397286"/>
              <a:ext cx="1450012" cy="7928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16" tIns="45708" rIns="91416" bIns="45708" rtlCol="0" anchor="ctr"/>
            <a:lstStyle/>
            <a:p>
              <a:pPr algn="ctr"/>
              <a:r>
                <a:rPr lang="en-GB" sz="1866" dirty="0"/>
                <a:t>SDN Controller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D13D44-8FEB-464E-9439-CA5F8BA5D7F8}"/>
                </a:ext>
              </a:extLst>
            </p:cNvPr>
            <p:cNvSpPr txBox="1"/>
            <p:nvPr/>
          </p:nvSpPr>
          <p:spPr>
            <a:xfrm>
              <a:off x="535268" y="1646594"/>
              <a:ext cx="4574507" cy="865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/>
                <a:t>The</a:t>
              </a:r>
              <a:r>
                <a:rPr lang="es-ES" dirty="0"/>
                <a:t> SDN </a:t>
              </a:r>
              <a:r>
                <a:rPr lang="es-ES" dirty="0" err="1"/>
                <a:t>controller</a:t>
              </a:r>
              <a:r>
                <a:rPr lang="es-ES" dirty="0"/>
                <a:t> </a:t>
              </a:r>
              <a:r>
                <a:rPr lang="es-ES" dirty="0" err="1"/>
                <a:t>manages</a:t>
              </a:r>
              <a:r>
                <a:rPr lang="es-ES" dirty="0"/>
                <a:t> </a:t>
              </a:r>
              <a:r>
                <a:rPr lang="es-ES" dirty="0" err="1"/>
                <a:t>the</a:t>
              </a:r>
              <a:r>
                <a:rPr lang="es-ES" dirty="0"/>
                <a:t> </a:t>
              </a:r>
            </a:p>
            <a:p>
              <a:r>
                <a:rPr lang="es-ES" dirty="0" err="1"/>
                <a:t>Requirements</a:t>
              </a:r>
              <a:r>
                <a:rPr lang="es-ES" dirty="0"/>
                <a:t> of </a:t>
              </a:r>
              <a:r>
                <a:rPr lang="es-ES" dirty="0" err="1"/>
                <a:t>the</a:t>
              </a:r>
              <a:r>
                <a:rPr lang="es-ES" dirty="0"/>
                <a:t> quantum and </a:t>
              </a:r>
            </a:p>
            <a:p>
              <a:r>
                <a:rPr lang="es-ES" dirty="0" err="1"/>
                <a:t>Classical</a:t>
              </a:r>
              <a:r>
                <a:rPr lang="es-ES" dirty="0"/>
                <a:t> </a:t>
              </a:r>
              <a:r>
                <a:rPr lang="es-ES" dirty="0" err="1"/>
                <a:t>devices</a:t>
              </a:r>
              <a:r>
                <a:rPr lang="es-ES" dirty="0"/>
                <a:t> to </a:t>
              </a:r>
              <a:r>
                <a:rPr lang="es-ES" dirty="0" err="1"/>
                <a:t>optimize</a:t>
              </a:r>
              <a:r>
                <a:rPr lang="es-ES" dirty="0"/>
                <a:t> </a:t>
              </a:r>
              <a:r>
                <a:rPr lang="es-ES" dirty="0" err="1"/>
                <a:t>the</a:t>
              </a:r>
              <a:r>
                <a:rPr lang="es-ES" dirty="0"/>
                <a:t> </a:t>
              </a:r>
              <a:r>
                <a:rPr lang="es-ES" dirty="0" err="1"/>
                <a:t>network</a:t>
              </a:r>
              <a:r>
                <a:rPr lang="es-ES" dirty="0"/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236AE0-F625-0D47-A0A3-C481D0FF46BD}"/>
              </a:ext>
            </a:extLst>
          </p:cNvPr>
          <p:cNvSpPr txBox="1"/>
          <p:nvPr/>
        </p:nvSpPr>
        <p:spPr>
          <a:xfrm>
            <a:off x="852755" y="1397285"/>
            <a:ext cx="18473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CE7DB931-40C3-9A41-B7E0-87EC68BD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D0205-CF94-7242-A65E-F25894BA2218}" type="slidenum">
              <a:rPr lang="en-US" altLang="es-ES" smtClean="0"/>
              <a:pPr/>
              <a:t>119</a:t>
            </a:fld>
            <a:endParaRPr lang="en-US" altLang="es-E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095682D-878C-354D-9FDB-D36CFF7A92A4}"/>
              </a:ext>
            </a:extLst>
          </p:cNvPr>
          <p:cNvSpPr txBox="1"/>
          <p:nvPr/>
        </p:nvSpPr>
        <p:spPr>
          <a:xfrm>
            <a:off x="7887112" y="1371308"/>
            <a:ext cx="4111956" cy="1294522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Key </a:t>
            </a:r>
            <a:r>
              <a:rPr lang="es-ES" sz="2400" b="1" dirty="0" err="1"/>
              <a:t>points</a:t>
            </a: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/>
              <a:t>Dynamical</a:t>
            </a:r>
            <a:r>
              <a:rPr lang="es-ES" sz="2000" dirty="0"/>
              <a:t> </a:t>
            </a:r>
            <a:r>
              <a:rPr lang="es-ES" sz="2000" dirty="0" err="1"/>
              <a:t>connections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/>
              <a:t>Integrated</a:t>
            </a:r>
            <a:r>
              <a:rPr lang="es-ES" sz="2000" dirty="0"/>
              <a:t> in a </a:t>
            </a:r>
            <a:r>
              <a:rPr lang="es-ES" sz="2000" dirty="0" err="1"/>
              <a:t>classical</a:t>
            </a:r>
            <a:r>
              <a:rPr lang="es-ES" sz="2000" dirty="0"/>
              <a:t> </a:t>
            </a:r>
            <a:r>
              <a:rPr lang="es-ES" sz="2000" dirty="0" err="1"/>
              <a:t>network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/>
              <a:t>Part</a:t>
            </a:r>
            <a:r>
              <a:rPr lang="es-ES" sz="2000" dirty="0"/>
              <a:t> of a </a:t>
            </a:r>
            <a:r>
              <a:rPr lang="es-ES" sz="2000" dirty="0" err="1"/>
              <a:t>security</a:t>
            </a:r>
            <a:r>
              <a:rPr lang="es-ES" sz="2000" dirty="0"/>
              <a:t> </a:t>
            </a:r>
            <a:r>
              <a:rPr lang="es-ES" sz="2000" dirty="0" err="1"/>
              <a:t>ecosystem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137789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CDD4E-0481-D34C-BAAF-A1CF1BCC34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wrap="square" lIns="90000" tIns="45000" rIns="90000" bIns="45000">
            <a:noAutofit/>
          </a:bodyPr>
          <a:lstStyle/>
          <a:p>
            <a:pPr lvl="0" algn="ctr"/>
            <a:r>
              <a:rPr lang="es-ES" sz="4000" dirty="0"/>
              <a:t>Quantum </a:t>
            </a:r>
            <a:r>
              <a:rPr lang="es-ES" sz="4000" dirty="0" err="1"/>
              <a:t>Communications</a:t>
            </a:r>
            <a:r>
              <a:rPr lang="es-ES" sz="40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4C411-BF90-8C46-81A4-74DF72785E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5780" y="1621146"/>
            <a:ext cx="6745420" cy="2893100"/>
          </a:xfrm>
        </p:spPr>
        <p:txBody>
          <a:bodyPr wrap="square">
            <a:spAutoFit/>
          </a:bodyPr>
          <a:lstStyle/>
          <a:p>
            <a:pPr marL="590232" indent="-571500" algn="ctr">
              <a:buSzPct val="45000"/>
            </a:pPr>
            <a:r>
              <a:rPr lang="es-ES" sz="3800" dirty="0">
                <a:solidFill>
                  <a:srgbClr val="333333"/>
                </a:solidFill>
              </a:rPr>
              <a:t>Basic </a:t>
            </a:r>
            <a:r>
              <a:rPr lang="es-ES" sz="3800" dirty="0" err="1">
                <a:solidFill>
                  <a:srgbClr val="333333"/>
                </a:solidFill>
              </a:rPr>
              <a:t>protocols</a:t>
            </a:r>
            <a:endParaRPr lang="es-ES" sz="3800" dirty="0">
              <a:solidFill>
                <a:srgbClr val="333333"/>
              </a:solidFill>
            </a:endParaRPr>
          </a:p>
          <a:p>
            <a:pPr marL="18732" indent="0" algn="ctr">
              <a:buSzPct val="45000"/>
              <a:buNone/>
            </a:pPr>
            <a:endParaRPr lang="es-ES" sz="3800" dirty="0">
              <a:solidFill>
                <a:srgbClr val="333333"/>
              </a:solidFill>
            </a:endParaRPr>
          </a:p>
          <a:p>
            <a:pPr marL="274320" lvl="0">
              <a:lnSpc>
                <a:spcPct val="100000"/>
              </a:lnSpc>
            </a:pPr>
            <a:r>
              <a:rPr lang="es-ES" sz="3200" b="1" dirty="0" err="1">
                <a:solidFill>
                  <a:srgbClr val="000000"/>
                </a:solidFill>
              </a:rPr>
              <a:t>Teleportation</a:t>
            </a:r>
            <a:endParaRPr lang="es-ES" sz="3200" b="1" dirty="0">
              <a:solidFill>
                <a:srgbClr val="000000"/>
              </a:solidFill>
            </a:endParaRPr>
          </a:p>
          <a:p>
            <a:pPr marL="274320" lvl="0">
              <a:lnSpc>
                <a:spcPct val="100000"/>
              </a:lnSpc>
            </a:pPr>
            <a:r>
              <a:rPr lang="es-ES" sz="3200" b="1" dirty="0">
                <a:solidFill>
                  <a:srgbClr val="000000"/>
                </a:solidFill>
              </a:rPr>
              <a:t>Quantum Key </a:t>
            </a:r>
            <a:r>
              <a:rPr lang="es-ES" sz="3200" b="1" dirty="0" err="1">
                <a:solidFill>
                  <a:srgbClr val="000000"/>
                </a:solidFill>
              </a:rPr>
              <a:t>Distribution</a:t>
            </a:r>
            <a:r>
              <a:rPr lang="es-ES" sz="3200" b="1" dirty="0">
                <a:solidFill>
                  <a:srgbClr val="000000"/>
                </a:solidFill>
              </a:rPr>
              <a:t> (BB84)</a:t>
            </a:r>
            <a:endParaRPr lang="es-ES" sz="2100" dirty="0">
              <a:solidFill>
                <a:srgbClr val="00000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CA2B03D-2715-3478-4179-E36D5D900A1B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Explosión 2 5">
            <a:extLst>
              <a:ext uri="{FF2B5EF4-FFF2-40B4-BE49-F238E27FC236}">
                <a16:creationId xmlns:a16="http://schemas.microsoft.com/office/drawing/2014/main" id="{AF31CEBF-F8F9-3EA6-2A52-3587E664E7AD}"/>
              </a:ext>
            </a:extLst>
          </p:cNvPr>
          <p:cNvSpPr/>
          <p:nvPr/>
        </p:nvSpPr>
        <p:spPr>
          <a:xfrm>
            <a:off x="6094412" y="2264848"/>
            <a:ext cx="5832648" cy="4464496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part</a:t>
            </a:r>
            <a:r>
              <a:rPr lang="es-ES_tradnl" dirty="0"/>
              <a:t>, </a:t>
            </a:r>
            <a:r>
              <a:rPr lang="es-ES_tradnl" dirty="0" err="1"/>
              <a:t>we</a:t>
            </a:r>
            <a:r>
              <a:rPr lang="es-ES_tradnl" dirty="0"/>
              <a:t> (</a:t>
            </a:r>
            <a:r>
              <a:rPr lang="es-ES_tradnl" dirty="0" err="1"/>
              <a:t>you</a:t>
            </a:r>
            <a:r>
              <a:rPr lang="es-ES_tradnl" dirty="0"/>
              <a:t>)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implement</a:t>
            </a:r>
            <a:r>
              <a:rPr lang="es-ES_tradnl" dirty="0"/>
              <a:t> </a:t>
            </a:r>
            <a:r>
              <a:rPr lang="es-ES_tradnl" dirty="0" err="1"/>
              <a:t>teleportation</a:t>
            </a:r>
            <a:r>
              <a:rPr lang="es-ES_tradnl" dirty="0"/>
              <a:t> and BB84 </a:t>
            </a:r>
            <a:r>
              <a:rPr lang="es-ES_tradnl" dirty="0" err="1"/>
              <a:t>using</a:t>
            </a:r>
            <a:r>
              <a:rPr lang="es-ES_tradnl" dirty="0"/>
              <a:t> </a:t>
            </a:r>
            <a:r>
              <a:rPr lang="es-ES_tradnl" dirty="0" err="1"/>
              <a:t>NetSquid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310714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BE1E5F8-3442-BB91-72AD-3194B2B83F21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extBox 3"/>
          <p:cNvSpPr txBox="1"/>
          <p:nvPr/>
        </p:nvSpPr>
        <p:spPr>
          <a:xfrm>
            <a:off x="1020825" y="1437086"/>
            <a:ext cx="7647150" cy="404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SDN Controller: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 </a:t>
            </a:r>
            <a:r>
              <a:rPr lang="en-US" sz="2000" b="1" dirty="0"/>
              <a:t>control</a:t>
            </a:r>
            <a:r>
              <a:rPr lang="en-US" sz="2000" dirty="0"/>
              <a:t> simultaneously the </a:t>
            </a:r>
            <a:r>
              <a:rPr lang="en-US" sz="2000" b="1" dirty="0"/>
              <a:t>quantum and </a:t>
            </a:r>
          </a:p>
          <a:p>
            <a:r>
              <a:rPr lang="en-US" sz="2000" b="1" dirty="0"/>
              <a:t>classical resources</a:t>
            </a:r>
            <a:r>
              <a:rPr lang="en-US" sz="2000" dirty="0"/>
              <a:t> in the network.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Path computation to calculate optical paths for</a:t>
            </a:r>
          </a:p>
          <a:p>
            <a:r>
              <a:rPr lang="en-US" sz="2000" dirty="0"/>
              <a:t> a quantum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Topology application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Quantum part designed as a plug-in of existing,</a:t>
            </a:r>
          </a:p>
          <a:p>
            <a:r>
              <a:rPr lang="en-US" sz="2000" dirty="0"/>
              <a:t> commercial grade, controllers (e.g. </a:t>
            </a:r>
            <a:r>
              <a:rPr lang="en-US" sz="2000" dirty="0" err="1"/>
              <a:t>OpenDaylight</a:t>
            </a:r>
            <a:r>
              <a:rPr lang="en-US" sz="2000" dirty="0"/>
              <a:t>)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Easier acceptance by </a:t>
            </a:r>
            <a:r>
              <a:rPr lang="en-US" sz="2000" dirty="0" err="1"/>
              <a:t>telcos</a:t>
            </a:r>
            <a:r>
              <a:rPr lang="en-US" sz="2000" dirty="0"/>
              <a:t>.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FF0000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585D62-BA5E-B048-B015-33A3613504F5}"/>
              </a:ext>
            </a:extLst>
          </p:cNvPr>
          <p:cNvGrpSpPr/>
          <p:nvPr/>
        </p:nvGrpSpPr>
        <p:grpSpPr>
          <a:xfrm>
            <a:off x="7702462" y="1162521"/>
            <a:ext cx="2924907" cy="3346599"/>
            <a:chOff x="-314755" y="363768"/>
            <a:chExt cx="5767459" cy="5936393"/>
          </a:xfrm>
        </p:grpSpPr>
        <p:sp>
          <p:nvSpPr>
            <p:cNvPr id="6" name="CuadroTexto 37">
              <a:extLst>
                <a:ext uri="{FF2B5EF4-FFF2-40B4-BE49-F238E27FC236}">
                  <a16:creationId xmlns:a16="http://schemas.microsoft.com/office/drawing/2014/main" id="{1334B69E-6996-7241-A214-372A688A30E9}"/>
                </a:ext>
              </a:extLst>
            </p:cNvPr>
            <p:cNvSpPr txBox="1"/>
            <p:nvPr/>
          </p:nvSpPr>
          <p:spPr>
            <a:xfrm>
              <a:off x="195890" y="2973348"/>
              <a:ext cx="1162620" cy="88986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GB" sz="1350" dirty="0"/>
                <a:t>APPS</a:t>
              </a:r>
            </a:p>
          </p:txBody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DF13640-88F4-F94C-A74E-77E8C9E5D51B}"/>
                </a:ext>
              </a:extLst>
            </p:cNvPr>
            <p:cNvGrpSpPr/>
            <p:nvPr/>
          </p:nvGrpSpPr>
          <p:grpSpPr>
            <a:xfrm>
              <a:off x="-314755" y="363768"/>
              <a:ext cx="5767459" cy="5936393"/>
              <a:chOff x="-419565" y="-656912"/>
              <a:chExt cx="7687943" cy="7913130"/>
            </a:xfrm>
          </p:grpSpPr>
          <p:sp>
            <p:nvSpPr>
              <p:cNvPr id="8" name="Elipse 45">
                <a:extLst>
                  <a:ext uri="{FF2B5EF4-FFF2-40B4-BE49-F238E27FC236}">
                    <a16:creationId xmlns:a16="http://schemas.microsoft.com/office/drawing/2014/main" id="{25F9D531-D077-EE43-8BD3-502DB7C269E3}"/>
                  </a:ext>
                </a:extLst>
              </p:cNvPr>
              <p:cNvSpPr/>
              <p:nvPr/>
            </p:nvSpPr>
            <p:spPr>
              <a:xfrm>
                <a:off x="-419565" y="2007505"/>
                <a:ext cx="6581701" cy="4961820"/>
              </a:xfrm>
              <a:prstGeom prst="ellipse">
                <a:avLst/>
              </a:prstGeom>
              <a:solidFill>
                <a:schemeClr val="accent1">
                  <a:lumMod val="75000"/>
                  <a:alpha val="16000"/>
                </a:schemeClr>
              </a:solidFill>
              <a:ln>
                <a:solidFill>
                  <a:schemeClr val="accent5">
                    <a:lumMod val="75000"/>
                    <a:alpha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9" name="Rectángulo 3">
                <a:extLst>
                  <a:ext uri="{FF2B5EF4-FFF2-40B4-BE49-F238E27FC236}">
                    <a16:creationId xmlns:a16="http://schemas.microsoft.com/office/drawing/2014/main" id="{22C0E963-8D14-2344-9227-A9943B0F633D}"/>
                  </a:ext>
                </a:extLst>
              </p:cNvPr>
              <p:cNvSpPr/>
              <p:nvPr/>
            </p:nvSpPr>
            <p:spPr>
              <a:xfrm>
                <a:off x="2855447" y="5555117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10" name="Rectángulo 4">
                <a:extLst>
                  <a:ext uri="{FF2B5EF4-FFF2-40B4-BE49-F238E27FC236}">
                    <a16:creationId xmlns:a16="http://schemas.microsoft.com/office/drawing/2014/main" id="{C114FF81-6A40-E548-B269-55E66FF82EB7}"/>
                  </a:ext>
                </a:extLst>
              </p:cNvPr>
              <p:cNvSpPr/>
              <p:nvPr/>
            </p:nvSpPr>
            <p:spPr>
              <a:xfrm>
                <a:off x="3007808" y="5707477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11" name="Rectángulo 6">
                <a:extLst>
                  <a:ext uri="{FF2B5EF4-FFF2-40B4-BE49-F238E27FC236}">
                    <a16:creationId xmlns:a16="http://schemas.microsoft.com/office/drawing/2014/main" id="{10A0C199-FF8C-F44C-B052-699975EDF961}"/>
                  </a:ext>
                </a:extLst>
              </p:cNvPr>
              <p:cNvSpPr/>
              <p:nvPr/>
            </p:nvSpPr>
            <p:spPr>
              <a:xfrm>
                <a:off x="261118" y="4369565"/>
                <a:ext cx="1993905" cy="67755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>
                    <a:solidFill>
                      <a:schemeClr val="tx1"/>
                    </a:solidFill>
                  </a:rPr>
                  <a:t>LKMS</a:t>
                </a:r>
              </a:p>
            </p:txBody>
          </p:sp>
          <p:sp>
            <p:nvSpPr>
              <p:cNvPr id="12" name="Rectángulo 7">
                <a:extLst>
                  <a:ext uri="{FF2B5EF4-FFF2-40B4-BE49-F238E27FC236}">
                    <a16:creationId xmlns:a16="http://schemas.microsoft.com/office/drawing/2014/main" id="{7EC3D771-9E37-0D42-B128-58C7DC11CD59}"/>
                  </a:ext>
                </a:extLst>
              </p:cNvPr>
              <p:cNvSpPr/>
              <p:nvPr/>
            </p:nvSpPr>
            <p:spPr>
              <a:xfrm>
                <a:off x="2929464" y="2420013"/>
                <a:ext cx="2074980" cy="103044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/>
                  <a:t>SDN Agent</a:t>
                </a:r>
              </a:p>
            </p:txBody>
          </p:sp>
          <p:cxnSp>
            <p:nvCxnSpPr>
              <p:cNvPr id="13" name="Conector angular 9">
                <a:extLst>
                  <a:ext uri="{FF2B5EF4-FFF2-40B4-BE49-F238E27FC236}">
                    <a16:creationId xmlns:a16="http://schemas.microsoft.com/office/drawing/2014/main" id="{D51E35D5-8D66-664F-978D-EC8B6602D465}"/>
                  </a:ext>
                </a:extLst>
              </p:cNvPr>
              <p:cNvCxnSpPr/>
              <p:nvPr/>
            </p:nvCxnSpPr>
            <p:spPr>
              <a:xfrm rot="5400000" flipH="1" flipV="1">
                <a:off x="2612757" y="4396477"/>
                <a:ext cx="2164919" cy="152360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angular 10">
                <a:extLst>
                  <a:ext uri="{FF2B5EF4-FFF2-40B4-BE49-F238E27FC236}">
                    <a16:creationId xmlns:a16="http://schemas.microsoft.com/office/drawing/2014/main" id="{61598B65-1439-0E4C-BEDA-557B3327609A}"/>
                  </a:ext>
                </a:extLst>
              </p:cNvPr>
              <p:cNvCxnSpPr/>
              <p:nvPr/>
            </p:nvCxnSpPr>
            <p:spPr>
              <a:xfrm rot="5400000" flipH="1" flipV="1">
                <a:off x="2655778" y="4548838"/>
                <a:ext cx="2317279" cy="12697"/>
              </a:xfrm>
              <a:prstGeom prst="bentConnector3">
                <a:avLst>
                  <a:gd name="adj1" fmla="val 55548"/>
                </a:avLst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angular 13">
                <a:extLst>
                  <a:ext uri="{FF2B5EF4-FFF2-40B4-BE49-F238E27FC236}">
                    <a16:creationId xmlns:a16="http://schemas.microsoft.com/office/drawing/2014/main" id="{BE2DE8DA-7A72-AF4E-8352-E58059E4AB1F}"/>
                  </a:ext>
                </a:extLst>
              </p:cNvPr>
              <p:cNvCxnSpPr/>
              <p:nvPr/>
            </p:nvCxnSpPr>
            <p:spPr>
              <a:xfrm rot="16200000" flipV="1">
                <a:off x="2720310" y="4548838"/>
                <a:ext cx="2469639" cy="152360"/>
              </a:xfrm>
              <a:prstGeom prst="bentConnector3">
                <a:avLst>
                  <a:gd name="adj1" fmla="val 56362"/>
                </a:avLst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angular 21">
                <a:extLst>
                  <a:ext uri="{FF2B5EF4-FFF2-40B4-BE49-F238E27FC236}">
                    <a16:creationId xmlns:a16="http://schemas.microsoft.com/office/drawing/2014/main" id="{5A519AD9-1257-7446-9F26-B550C60355B2}"/>
                  </a:ext>
                </a:extLst>
              </p:cNvPr>
              <p:cNvCxnSpPr>
                <a:cxnSpLocks/>
                <a:stCxn id="11" idx="2"/>
                <a:endCxn id="31" idx="1"/>
              </p:cNvCxnSpPr>
              <p:nvPr/>
            </p:nvCxnSpPr>
            <p:spPr>
              <a:xfrm rot="16200000" flipH="1">
                <a:off x="1633370" y="4671818"/>
                <a:ext cx="1151497" cy="1902097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angular 23">
                <a:extLst>
                  <a:ext uri="{FF2B5EF4-FFF2-40B4-BE49-F238E27FC236}">
                    <a16:creationId xmlns:a16="http://schemas.microsoft.com/office/drawing/2014/main" id="{BDF5421A-ACA0-8341-B605-28FFBAD20910}"/>
                  </a:ext>
                </a:extLst>
              </p:cNvPr>
              <p:cNvCxnSpPr>
                <a:cxnSpLocks/>
                <a:stCxn id="11" idx="2"/>
                <a:endCxn id="10" idx="1"/>
              </p:cNvCxnSpPr>
              <p:nvPr/>
            </p:nvCxnSpPr>
            <p:spPr>
              <a:xfrm rot="16200000" flipH="1">
                <a:off x="1633371" y="4671816"/>
                <a:ext cx="999134" cy="174973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angular 25">
                <a:extLst>
                  <a:ext uri="{FF2B5EF4-FFF2-40B4-BE49-F238E27FC236}">
                    <a16:creationId xmlns:a16="http://schemas.microsoft.com/office/drawing/2014/main" id="{B4FEA9AA-C2A2-F246-8C99-224ADB9F6224}"/>
                  </a:ext>
                </a:extLst>
              </p:cNvPr>
              <p:cNvCxnSpPr>
                <a:cxnSpLocks/>
                <a:stCxn id="11" idx="2"/>
                <a:endCxn id="9" idx="1"/>
              </p:cNvCxnSpPr>
              <p:nvPr/>
            </p:nvCxnSpPr>
            <p:spPr>
              <a:xfrm rot="16200000" flipH="1">
                <a:off x="1633373" y="4671817"/>
                <a:ext cx="846774" cy="1597376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angular 27">
                <a:extLst>
                  <a:ext uri="{FF2B5EF4-FFF2-40B4-BE49-F238E27FC236}">
                    <a16:creationId xmlns:a16="http://schemas.microsoft.com/office/drawing/2014/main" id="{0537B877-BB2D-2247-B4AF-FD7D9B79CC21}"/>
                  </a:ext>
                </a:extLst>
              </p:cNvPr>
              <p:cNvCxnSpPr/>
              <p:nvPr/>
            </p:nvCxnSpPr>
            <p:spPr>
              <a:xfrm rot="5400000" flipH="1" flipV="1">
                <a:off x="1984606" y="2653857"/>
                <a:ext cx="979365" cy="2452049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uadroTexto 28">
                <a:extLst>
                  <a:ext uri="{FF2B5EF4-FFF2-40B4-BE49-F238E27FC236}">
                    <a16:creationId xmlns:a16="http://schemas.microsoft.com/office/drawing/2014/main" id="{379ACC13-28C8-0447-A37B-EFB0983E86D2}"/>
                  </a:ext>
                </a:extLst>
              </p:cNvPr>
              <p:cNvSpPr txBox="1"/>
              <p:nvPr/>
            </p:nvSpPr>
            <p:spPr>
              <a:xfrm>
                <a:off x="3083694" y="-656912"/>
                <a:ext cx="3343238" cy="137246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lIns="68580" tIns="34290" rIns="68580" bIns="34290" rtlCol="0">
                <a:spAutoFit/>
              </a:bodyPr>
              <a:lstStyle/>
              <a:p>
                <a:pPr algn="ctr"/>
                <a:r>
                  <a:rPr lang="en-GB" sz="1600" dirty="0"/>
                  <a:t>SDN Controller</a:t>
                </a:r>
              </a:p>
            </p:txBody>
          </p:sp>
          <p:cxnSp>
            <p:nvCxnSpPr>
              <p:cNvPr id="21" name="Conector recto 30">
                <a:extLst>
                  <a:ext uri="{FF2B5EF4-FFF2-40B4-BE49-F238E27FC236}">
                    <a16:creationId xmlns:a16="http://schemas.microsoft.com/office/drawing/2014/main" id="{5D0B2698-79B7-4543-BBF0-4CA4B5B15556}"/>
                  </a:ext>
                </a:extLst>
              </p:cNvPr>
              <p:cNvCxnSpPr>
                <a:cxnSpLocks/>
                <a:stCxn id="20" idx="2"/>
                <a:endCxn id="12" idx="0"/>
              </p:cNvCxnSpPr>
              <p:nvPr/>
            </p:nvCxnSpPr>
            <p:spPr>
              <a:xfrm flipH="1">
                <a:off x="3966955" y="715556"/>
                <a:ext cx="788357" cy="170445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CuadroTexto 31">
                <a:extLst>
                  <a:ext uri="{FF2B5EF4-FFF2-40B4-BE49-F238E27FC236}">
                    <a16:creationId xmlns:a16="http://schemas.microsoft.com/office/drawing/2014/main" id="{F3DF063B-515E-9647-9060-32A775D4BE9A}"/>
                  </a:ext>
                </a:extLst>
              </p:cNvPr>
              <p:cNvSpPr txBox="1"/>
              <p:nvPr/>
            </p:nvSpPr>
            <p:spPr>
              <a:xfrm>
                <a:off x="4248090" y="1640096"/>
                <a:ext cx="3020288" cy="701927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400" dirty="0"/>
                  <a:t>NETCONF</a:t>
                </a:r>
              </a:p>
            </p:txBody>
          </p:sp>
          <p:cxnSp>
            <p:nvCxnSpPr>
              <p:cNvPr id="26" name="Conector angular 36">
                <a:extLst>
                  <a:ext uri="{FF2B5EF4-FFF2-40B4-BE49-F238E27FC236}">
                    <a16:creationId xmlns:a16="http://schemas.microsoft.com/office/drawing/2014/main" id="{E605523F-6FFB-F44A-951C-C30C0851380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301577" y="3537138"/>
                <a:ext cx="1167129" cy="497732"/>
              </a:xfrm>
              <a:prstGeom prst="bentConnector3">
                <a:avLst/>
              </a:prstGeom>
              <a:ln w="22225">
                <a:solidFill>
                  <a:schemeClr val="tx1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46">
                <a:extLst>
                  <a:ext uri="{FF2B5EF4-FFF2-40B4-BE49-F238E27FC236}">
                    <a16:creationId xmlns:a16="http://schemas.microsoft.com/office/drawing/2014/main" id="{F8B1432F-E8BF-CC4B-912E-5F20E342FDC2}"/>
                  </a:ext>
                </a:extLst>
              </p:cNvPr>
              <p:cNvCxnSpPr/>
              <p:nvPr/>
            </p:nvCxnSpPr>
            <p:spPr>
              <a:xfrm>
                <a:off x="4859432" y="6184557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47">
                <a:extLst>
                  <a:ext uri="{FF2B5EF4-FFF2-40B4-BE49-F238E27FC236}">
                    <a16:creationId xmlns:a16="http://schemas.microsoft.com/office/drawing/2014/main" id="{169DF0C3-A0B9-A145-B396-39E8465110B8}"/>
                  </a:ext>
                </a:extLst>
              </p:cNvPr>
              <p:cNvCxnSpPr/>
              <p:nvPr/>
            </p:nvCxnSpPr>
            <p:spPr>
              <a:xfrm>
                <a:off x="4582223" y="5879836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48">
                <a:extLst>
                  <a:ext uri="{FF2B5EF4-FFF2-40B4-BE49-F238E27FC236}">
                    <a16:creationId xmlns:a16="http://schemas.microsoft.com/office/drawing/2014/main" id="{4DA1125A-0E82-B04A-8BD7-739384D4705E}"/>
                  </a:ext>
                </a:extLst>
              </p:cNvPr>
              <p:cNvCxnSpPr/>
              <p:nvPr/>
            </p:nvCxnSpPr>
            <p:spPr>
              <a:xfrm>
                <a:off x="4707072" y="6032197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ángulo 5">
                <a:extLst>
                  <a:ext uri="{FF2B5EF4-FFF2-40B4-BE49-F238E27FC236}">
                    <a16:creationId xmlns:a16="http://schemas.microsoft.com/office/drawing/2014/main" id="{EA84C7B0-9656-144F-8C10-1E6D942A6637}"/>
                  </a:ext>
                </a:extLst>
              </p:cNvPr>
              <p:cNvSpPr/>
              <p:nvPr/>
            </p:nvSpPr>
            <p:spPr>
              <a:xfrm>
                <a:off x="3160168" y="5859838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>
                    <a:solidFill>
                      <a:schemeClr val="tx1"/>
                    </a:solidFill>
                  </a:rPr>
                  <a:t>QKD </a:t>
                </a:r>
              </a:p>
            </p:txBody>
          </p:sp>
          <p:sp>
            <p:nvSpPr>
              <p:cNvPr id="32" name="CuadroTexto 49">
                <a:extLst>
                  <a:ext uri="{FF2B5EF4-FFF2-40B4-BE49-F238E27FC236}">
                    <a16:creationId xmlns:a16="http://schemas.microsoft.com/office/drawing/2014/main" id="{F458AEB9-5A9C-F441-AD6A-BB948990EA42}"/>
                  </a:ext>
                </a:extLst>
              </p:cNvPr>
              <p:cNvSpPr txBox="1"/>
              <p:nvPr/>
            </p:nvSpPr>
            <p:spPr>
              <a:xfrm>
                <a:off x="4859433" y="6256329"/>
                <a:ext cx="2211539" cy="999889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100" dirty="0"/>
                  <a:t>Quantum</a:t>
                </a:r>
              </a:p>
              <a:p>
                <a:r>
                  <a:rPr lang="en-GB" sz="1100" dirty="0"/>
                  <a:t>Channels</a:t>
                </a:r>
              </a:p>
            </p:txBody>
          </p:sp>
        </p:grpSp>
      </p:grpSp>
      <p:pic>
        <p:nvPicPr>
          <p:cNvPr id="48" name="Immagine 2">
            <a:extLst>
              <a:ext uri="{FF2B5EF4-FFF2-40B4-BE49-F238E27FC236}">
                <a16:creationId xmlns:a16="http://schemas.microsoft.com/office/drawing/2014/main" id="{2BB9E0D7-8A86-8B4C-99EA-DD0357A7BD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01" y="4229786"/>
            <a:ext cx="3991624" cy="2126760"/>
          </a:xfrm>
          <a:prstGeom prst="rect">
            <a:avLst/>
          </a:prstGeom>
          <a:noFill/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E63F8AA7-21C0-8B43-879C-9402C6209C15}"/>
              </a:ext>
            </a:extLst>
          </p:cNvPr>
          <p:cNvSpPr/>
          <p:nvPr/>
        </p:nvSpPr>
        <p:spPr>
          <a:xfrm>
            <a:off x="8723850" y="995729"/>
            <a:ext cx="1802862" cy="8827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EF4A353-A1D9-7644-B407-FD05045CA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068" y="215062"/>
            <a:ext cx="7920880" cy="1070992"/>
          </a:xfrm>
        </p:spPr>
        <p:txBody>
          <a:bodyPr>
            <a:normAutofit/>
          </a:bodyPr>
          <a:lstStyle/>
          <a:p>
            <a:r>
              <a:rPr lang="es-ES" sz="3600" dirty="0"/>
              <a:t>SDN </a:t>
            </a:r>
            <a:r>
              <a:rPr lang="es-ES" sz="3600" dirty="0" err="1"/>
              <a:t>Controller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91977402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3947" y="1526228"/>
            <a:ext cx="6546046" cy="507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SDN Agent: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Manages the </a:t>
            </a:r>
            <a:r>
              <a:rPr lang="en-US" sz="2000" b="1" dirty="0"/>
              <a:t>Interactions in the node </a:t>
            </a:r>
            <a:r>
              <a:rPr lang="en-US" sz="2000" dirty="0"/>
              <a:t>with the set of QKD devices installed.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Based on: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QuAI</a:t>
            </a:r>
            <a:r>
              <a:rPr lang="en-US" sz="2000" dirty="0"/>
              <a:t> (Quantum Abstraction Interface) minimal set of </a:t>
            </a:r>
            <a:r>
              <a:rPr lang="en-US" sz="2000" dirty="0" err="1"/>
              <a:t>comms</a:t>
            </a:r>
            <a:r>
              <a:rPr lang="en-US" sz="2000" dirty="0"/>
              <a:t> with the QKD system for easy integration.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 err="1"/>
              <a:t>QuAM</a:t>
            </a:r>
            <a:r>
              <a:rPr lang="en-US" sz="2000" dirty="0"/>
              <a:t> (Quantum Abstraction Module) Translates SDN Control commands into commands that the QKD device can understand via </a:t>
            </a:r>
            <a:r>
              <a:rPr lang="en-US" sz="2000" dirty="0" err="1"/>
              <a:t>QuAI</a:t>
            </a:r>
            <a:r>
              <a:rPr lang="en-US" sz="2000" dirty="0"/>
              <a:t>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Uses ETSI (European Telecommunications Standards Institute ) ISG 015 “SDN Control interface” in the northbound interface.</a:t>
            </a:r>
          </a:p>
          <a:p>
            <a:endParaRPr lang="en-US" sz="2000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FF0000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585D62-BA5E-B048-B015-33A3613504F5}"/>
              </a:ext>
            </a:extLst>
          </p:cNvPr>
          <p:cNvGrpSpPr/>
          <p:nvPr/>
        </p:nvGrpSpPr>
        <p:grpSpPr>
          <a:xfrm>
            <a:off x="7970166" y="1143698"/>
            <a:ext cx="3092797" cy="3365422"/>
            <a:chOff x="-361831" y="363768"/>
            <a:chExt cx="5814535" cy="5936393"/>
          </a:xfrm>
        </p:grpSpPr>
        <p:sp>
          <p:nvSpPr>
            <p:cNvPr id="6" name="CuadroTexto 37">
              <a:extLst>
                <a:ext uri="{FF2B5EF4-FFF2-40B4-BE49-F238E27FC236}">
                  <a16:creationId xmlns:a16="http://schemas.microsoft.com/office/drawing/2014/main" id="{1334B69E-6996-7241-A214-372A688A30E9}"/>
                </a:ext>
              </a:extLst>
            </p:cNvPr>
            <p:cNvSpPr txBox="1"/>
            <p:nvPr/>
          </p:nvSpPr>
          <p:spPr>
            <a:xfrm>
              <a:off x="195890" y="2973348"/>
              <a:ext cx="1162620" cy="88986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GB" sz="1350" dirty="0"/>
                <a:t>APPS</a:t>
              </a:r>
            </a:p>
          </p:txBody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DF13640-88F4-F94C-A74E-77E8C9E5D51B}"/>
                </a:ext>
              </a:extLst>
            </p:cNvPr>
            <p:cNvGrpSpPr/>
            <p:nvPr/>
          </p:nvGrpSpPr>
          <p:grpSpPr>
            <a:xfrm>
              <a:off x="-361831" y="363768"/>
              <a:ext cx="5814535" cy="5936393"/>
              <a:chOff x="-482316" y="-656912"/>
              <a:chExt cx="7750694" cy="7913130"/>
            </a:xfrm>
          </p:grpSpPr>
          <p:sp>
            <p:nvSpPr>
              <p:cNvPr id="8" name="Elipse 45">
                <a:extLst>
                  <a:ext uri="{FF2B5EF4-FFF2-40B4-BE49-F238E27FC236}">
                    <a16:creationId xmlns:a16="http://schemas.microsoft.com/office/drawing/2014/main" id="{25F9D531-D077-EE43-8BD3-502DB7C269E3}"/>
                  </a:ext>
                </a:extLst>
              </p:cNvPr>
              <p:cNvSpPr/>
              <p:nvPr/>
            </p:nvSpPr>
            <p:spPr>
              <a:xfrm>
                <a:off x="-482316" y="2002958"/>
                <a:ext cx="6581701" cy="4961819"/>
              </a:xfrm>
              <a:prstGeom prst="ellipse">
                <a:avLst/>
              </a:prstGeom>
              <a:solidFill>
                <a:schemeClr val="accent1">
                  <a:lumMod val="75000"/>
                  <a:alpha val="16000"/>
                </a:schemeClr>
              </a:solidFill>
              <a:ln>
                <a:solidFill>
                  <a:schemeClr val="accent5">
                    <a:lumMod val="75000"/>
                    <a:alpha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9" name="Rectángulo 3">
                <a:extLst>
                  <a:ext uri="{FF2B5EF4-FFF2-40B4-BE49-F238E27FC236}">
                    <a16:creationId xmlns:a16="http://schemas.microsoft.com/office/drawing/2014/main" id="{22C0E963-8D14-2344-9227-A9943B0F633D}"/>
                  </a:ext>
                </a:extLst>
              </p:cNvPr>
              <p:cNvSpPr/>
              <p:nvPr/>
            </p:nvSpPr>
            <p:spPr>
              <a:xfrm>
                <a:off x="2855447" y="5555117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10" name="Rectángulo 4">
                <a:extLst>
                  <a:ext uri="{FF2B5EF4-FFF2-40B4-BE49-F238E27FC236}">
                    <a16:creationId xmlns:a16="http://schemas.microsoft.com/office/drawing/2014/main" id="{C114FF81-6A40-E548-B269-55E66FF82EB7}"/>
                  </a:ext>
                </a:extLst>
              </p:cNvPr>
              <p:cNvSpPr/>
              <p:nvPr/>
            </p:nvSpPr>
            <p:spPr>
              <a:xfrm>
                <a:off x="3007808" y="5707477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11" name="Rectángulo 6">
                <a:extLst>
                  <a:ext uri="{FF2B5EF4-FFF2-40B4-BE49-F238E27FC236}">
                    <a16:creationId xmlns:a16="http://schemas.microsoft.com/office/drawing/2014/main" id="{10A0C199-FF8C-F44C-B052-699975EDF961}"/>
                  </a:ext>
                </a:extLst>
              </p:cNvPr>
              <p:cNvSpPr/>
              <p:nvPr/>
            </p:nvSpPr>
            <p:spPr>
              <a:xfrm>
                <a:off x="555758" y="4369564"/>
                <a:ext cx="1699265" cy="67755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>
                    <a:solidFill>
                      <a:schemeClr val="tx1"/>
                    </a:solidFill>
                  </a:rPr>
                  <a:t>LKMS</a:t>
                </a:r>
              </a:p>
            </p:txBody>
          </p:sp>
          <p:sp>
            <p:nvSpPr>
              <p:cNvPr id="12" name="Rectángulo 7">
                <a:extLst>
                  <a:ext uri="{FF2B5EF4-FFF2-40B4-BE49-F238E27FC236}">
                    <a16:creationId xmlns:a16="http://schemas.microsoft.com/office/drawing/2014/main" id="{7EC3D771-9E37-0D42-B128-58C7DC11CD59}"/>
                  </a:ext>
                </a:extLst>
              </p:cNvPr>
              <p:cNvSpPr/>
              <p:nvPr/>
            </p:nvSpPr>
            <p:spPr>
              <a:xfrm>
                <a:off x="3007806" y="2443615"/>
                <a:ext cx="1851627" cy="108258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/>
                  <a:t>SDN Agent</a:t>
                </a:r>
              </a:p>
            </p:txBody>
          </p:sp>
          <p:cxnSp>
            <p:nvCxnSpPr>
              <p:cNvPr id="13" name="Conector angular 9">
                <a:extLst>
                  <a:ext uri="{FF2B5EF4-FFF2-40B4-BE49-F238E27FC236}">
                    <a16:creationId xmlns:a16="http://schemas.microsoft.com/office/drawing/2014/main" id="{D51E35D5-8D66-664F-978D-EC8B6602D465}"/>
                  </a:ext>
                </a:extLst>
              </p:cNvPr>
              <p:cNvCxnSpPr/>
              <p:nvPr/>
            </p:nvCxnSpPr>
            <p:spPr>
              <a:xfrm rot="5400000" flipH="1" flipV="1">
                <a:off x="2612757" y="4396477"/>
                <a:ext cx="2164919" cy="152360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angular 10">
                <a:extLst>
                  <a:ext uri="{FF2B5EF4-FFF2-40B4-BE49-F238E27FC236}">
                    <a16:creationId xmlns:a16="http://schemas.microsoft.com/office/drawing/2014/main" id="{61598B65-1439-0E4C-BEDA-557B3327609A}"/>
                  </a:ext>
                </a:extLst>
              </p:cNvPr>
              <p:cNvCxnSpPr/>
              <p:nvPr/>
            </p:nvCxnSpPr>
            <p:spPr>
              <a:xfrm rot="5400000" flipH="1" flipV="1">
                <a:off x="2655778" y="4548838"/>
                <a:ext cx="2317279" cy="12697"/>
              </a:xfrm>
              <a:prstGeom prst="bentConnector3">
                <a:avLst>
                  <a:gd name="adj1" fmla="val 55548"/>
                </a:avLst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angular 13">
                <a:extLst>
                  <a:ext uri="{FF2B5EF4-FFF2-40B4-BE49-F238E27FC236}">
                    <a16:creationId xmlns:a16="http://schemas.microsoft.com/office/drawing/2014/main" id="{BE2DE8DA-7A72-AF4E-8352-E58059E4AB1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888658" y="4717181"/>
                <a:ext cx="2187621" cy="97688"/>
              </a:xfrm>
              <a:prstGeom prst="bentConnector3">
                <a:avLst>
                  <a:gd name="adj1" fmla="val 50000"/>
                </a:avLst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angular 21">
                <a:extLst>
                  <a:ext uri="{FF2B5EF4-FFF2-40B4-BE49-F238E27FC236}">
                    <a16:creationId xmlns:a16="http://schemas.microsoft.com/office/drawing/2014/main" id="{5A519AD9-1257-7446-9F26-B550C60355B2}"/>
                  </a:ext>
                </a:extLst>
              </p:cNvPr>
              <p:cNvCxnSpPr>
                <a:stCxn id="11" idx="2"/>
                <a:endCxn id="31" idx="1"/>
              </p:cNvCxnSpPr>
              <p:nvPr/>
            </p:nvCxnSpPr>
            <p:spPr>
              <a:xfrm rot="16200000" flipH="1">
                <a:off x="1707031" y="4745477"/>
                <a:ext cx="1151497" cy="175477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angular 23">
                <a:extLst>
                  <a:ext uri="{FF2B5EF4-FFF2-40B4-BE49-F238E27FC236}">
                    <a16:creationId xmlns:a16="http://schemas.microsoft.com/office/drawing/2014/main" id="{BDF5421A-ACA0-8341-B605-28FFBAD20910}"/>
                  </a:ext>
                </a:extLst>
              </p:cNvPr>
              <p:cNvCxnSpPr>
                <a:stCxn id="11" idx="2"/>
                <a:endCxn id="10" idx="1"/>
              </p:cNvCxnSpPr>
              <p:nvPr/>
            </p:nvCxnSpPr>
            <p:spPr>
              <a:xfrm rot="16200000" flipH="1">
                <a:off x="1707031" y="4745477"/>
                <a:ext cx="999137" cy="1602417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angular 25">
                <a:extLst>
                  <a:ext uri="{FF2B5EF4-FFF2-40B4-BE49-F238E27FC236}">
                    <a16:creationId xmlns:a16="http://schemas.microsoft.com/office/drawing/2014/main" id="{B4FEA9AA-C2A2-F246-8C99-224ADB9F6224}"/>
                  </a:ext>
                </a:extLst>
              </p:cNvPr>
              <p:cNvCxnSpPr>
                <a:stCxn id="11" idx="2"/>
                <a:endCxn id="9" idx="1"/>
              </p:cNvCxnSpPr>
              <p:nvPr/>
            </p:nvCxnSpPr>
            <p:spPr>
              <a:xfrm rot="16200000" flipH="1">
                <a:off x="1707031" y="4745477"/>
                <a:ext cx="846777" cy="1450057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angular 27">
                <a:extLst>
                  <a:ext uri="{FF2B5EF4-FFF2-40B4-BE49-F238E27FC236}">
                    <a16:creationId xmlns:a16="http://schemas.microsoft.com/office/drawing/2014/main" id="{0537B877-BB2D-2247-B4AF-FD7D9B79CC21}"/>
                  </a:ext>
                </a:extLst>
              </p:cNvPr>
              <p:cNvCxnSpPr/>
              <p:nvPr/>
            </p:nvCxnSpPr>
            <p:spPr>
              <a:xfrm rot="5400000" flipH="1" flipV="1">
                <a:off x="1984606" y="2653857"/>
                <a:ext cx="979365" cy="2452049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uadroTexto 28">
                <a:extLst>
                  <a:ext uri="{FF2B5EF4-FFF2-40B4-BE49-F238E27FC236}">
                    <a16:creationId xmlns:a16="http://schemas.microsoft.com/office/drawing/2014/main" id="{379ACC13-28C8-0447-A37B-EFB0983E86D2}"/>
                  </a:ext>
                </a:extLst>
              </p:cNvPr>
              <p:cNvSpPr txBox="1"/>
              <p:nvPr/>
            </p:nvSpPr>
            <p:spPr>
              <a:xfrm>
                <a:off x="3083694" y="-656912"/>
                <a:ext cx="3015690" cy="196856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lIns="68580" tIns="34290" rIns="68580" bIns="34290" rtlCol="0">
                <a:spAutoFit/>
              </a:bodyPr>
              <a:lstStyle/>
              <a:p>
                <a:pPr algn="ctr"/>
                <a:r>
                  <a:rPr lang="en-GB" sz="1600" dirty="0"/>
                  <a:t>SDN Controller</a:t>
                </a:r>
              </a:p>
            </p:txBody>
          </p:sp>
          <p:cxnSp>
            <p:nvCxnSpPr>
              <p:cNvPr id="21" name="Conector recto 30">
                <a:extLst>
                  <a:ext uri="{FF2B5EF4-FFF2-40B4-BE49-F238E27FC236}">
                    <a16:creationId xmlns:a16="http://schemas.microsoft.com/office/drawing/2014/main" id="{5D0B2698-79B7-4543-BBF0-4CA4B5B15556}"/>
                  </a:ext>
                </a:extLst>
              </p:cNvPr>
              <p:cNvCxnSpPr>
                <a:cxnSpLocks/>
                <a:stCxn id="20" idx="2"/>
                <a:endCxn id="12" idx="0"/>
              </p:cNvCxnSpPr>
              <p:nvPr/>
            </p:nvCxnSpPr>
            <p:spPr>
              <a:xfrm flipH="1">
                <a:off x="3933621" y="1311649"/>
                <a:ext cx="657918" cy="113196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CuadroTexto 31">
                <a:extLst>
                  <a:ext uri="{FF2B5EF4-FFF2-40B4-BE49-F238E27FC236}">
                    <a16:creationId xmlns:a16="http://schemas.microsoft.com/office/drawing/2014/main" id="{F3DF063B-515E-9647-9060-32A775D4BE9A}"/>
                  </a:ext>
                </a:extLst>
              </p:cNvPr>
              <p:cNvSpPr txBox="1"/>
              <p:nvPr/>
            </p:nvSpPr>
            <p:spPr>
              <a:xfrm>
                <a:off x="4248090" y="1640096"/>
                <a:ext cx="3020288" cy="701927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400" dirty="0"/>
                  <a:t>NETCONF</a:t>
                </a:r>
              </a:p>
            </p:txBody>
          </p:sp>
          <p:cxnSp>
            <p:nvCxnSpPr>
              <p:cNvPr id="26" name="Conector angular 36">
                <a:extLst>
                  <a:ext uri="{FF2B5EF4-FFF2-40B4-BE49-F238E27FC236}">
                    <a16:creationId xmlns:a16="http://schemas.microsoft.com/office/drawing/2014/main" id="{E605523F-6FFB-F44A-951C-C30C0851380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301577" y="3537138"/>
                <a:ext cx="1167129" cy="497732"/>
              </a:xfrm>
              <a:prstGeom prst="bentConnector3">
                <a:avLst/>
              </a:prstGeom>
              <a:ln w="22225">
                <a:solidFill>
                  <a:schemeClr val="tx1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46">
                <a:extLst>
                  <a:ext uri="{FF2B5EF4-FFF2-40B4-BE49-F238E27FC236}">
                    <a16:creationId xmlns:a16="http://schemas.microsoft.com/office/drawing/2014/main" id="{F8B1432F-E8BF-CC4B-912E-5F20E342FDC2}"/>
                  </a:ext>
                </a:extLst>
              </p:cNvPr>
              <p:cNvCxnSpPr/>
              <p:nvPr/>
            </p:nvCxnSpPr>
            <p:spPr>
              <a:xfrm>
                <a:off x="4859432" y="6184557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47">
                <a:extLst>
                  <a:ext uri="{FF2B5EF4-FFF2-40B4-BE49-F238E27FC236}">
                    <a16:creationId xmlns:a16="http://schemas.microsoft.com/office/drawing/2014/main" id="{169DF0C3-A0B9-A145-B396-39E8465110B8}"/>
                  </a:ext>
                </a:extLst>
              </p:cNvPr>
              <p:cNvCxnSpPr/>
              <p:nvPr/>
            </p:nvCxnSpPr>
            <p:spPr>
              <a:xfrm>
                <a:off x="4582223" y="5879836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48">
                <a:extLst>
                  <a:ext uri="{FF2B5EF4-FFF2-40B4-BE49-F238E27FC236}">
                    <a16:creationId xmlns:a16="http://schemas.microsoft.com/office/drawing/2014/main" id="{4DA1125A-0E82-B04A-8BD7-739384D4705E}"/>
                  </a:ext>
                </a:extLst>
              </p:cNvPr>
              <p:cNvCxnSpPr/>
              <p:nvPr/>
            </p:nvCxnSpPr>
            <p:spPr>
              <a:xfrm>
                <a:off x="4707072" y="6032197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ángulo 5">
                <a:extLst>
                  <a:ext uri="{FF2B5EF4-FFF2-40B4-BE49-F238E27FC236}">
                    <a16:creationId xmlns:a16="http://schemas.microsoft.com/office/drawing/2014/main" id="{EA84C7B0-9656-144F-8C10-1E6D942A6637}"/>
                  </a:ext>
                </a:extLst>
              </p:cNvPr>
              <p:cNvSpPr/>
              <p:nvPr/>
            </p:nvSpPr>
            <p:spPr>
              <a:xfrm>
                <a:off x="3160168" y="5859838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>
                    <a:solidFill>
                      <a:schemeClr val="tx1"/>
                    </a:solidFill>
                  </a:rPr>
                  <a:t>QKD </a:t>
                </a:r>
              </a:p>
            </p:txBody>
          </p:sp>
          <p:sp>
            <p:nvSpPr>
              <p:cNvPr id="32" name="CuadroTexto 49">
                <a:extLst>
                  <a:ext uri="{FF2B5EF4-FFF2-40B4-BE49-F238E27FC236}">
                    <a16:creationId xmlns:a16="http://schemas.microsoft.com/office/drawing/2014/main" id="{F458AEB9-5A9C-F441-AD6A-BB948990EA42}"/>
                  </a:ext>
                </a:extLst>
              </p:cNvPr>
              <p:cNvSpPr txBox="1"/>
              <p:nvPr/>
            </p:nvSpPr>
            <p:spPr>
              <a:xfrm>
                <a:off x="4859433" y="6256329"/>
                <a:ext cx="2211539" cy="999889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100" dirty="0"/>
                  <a:t>Quantum</a:t>
                </a:r>
              </a:p>
              <a:p>
                <a:r>
                  <a:rPr lang="en-GB" sz="1100" dirty="0"/>
                  <a:t>Channels</a:t>
                </a:r>
              </a:p>
            </p:txBody>
          </p:sp>
        </p:grp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E63F8AA7-21C0-8B43-879C-9402C6209C15}"/>
              </a:ext>
            </a:extLst>
          </p:cNvPr>
          <p:cNvSpPr/>
          <p:nvPr/>
        </p:nvSpPr>
        <p:spPr>
          <a:xfrm>
            <a:off x="9227956" y="2219482"/>
            <a:ext cx="1008643" cy="8827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Up-Down Arrow 32">
            <a:extLst>
              <a:ext uri="{FF2B5EF4-FFF2-40B4-BE49-F238E27FC236}">
                <a16:creationId xmlns:a16="http://schemas.microsoft.com/office/drawing/2014/main" id="{4A18D3FC-7AC0-9B4F-BA39-6BBA6D94B348}"/>
              </a:ext>
            </a:extLst>
          </p:cNvPr>
          <p:cNvSpPr/>
          <p:nvPr/>
        </p:nvSpPr>
        <p:spPr>
          <a:xfrm>
            <a:off x="9633485" y="3181068"/>
            <a:ext cx="194495" cy="505391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0091A-B59F-DA41-875B-FC50497664BD}"/>
              </a:ext>
            </a:extLst>
          </p:cNvPr>
          <p:cNvSpPr txBox="1"/>
          <p:nvPr/>
        </p:nvSpPr>
        <p:spPr>
          <a:xfrm>
            <a:off x="9842614" y="3285196"/>
            <a:ext cx="73609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QuAI</a:t>
            </a:r>
            <a:endParaRPr lang="es-ES" b="1" dirty="0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2180329-5704-3D4D-835E-A1D8E60A83D0}"/>
              </a:ext>
            </a:extLst>
          </p:cNvPr>
          <p:cNvSpPr/>
          <p:nvPr/>
        </p:nvSpPr>
        <p:spPr>
          <a:xfrm>
            <a:off x="7338038" y="1889751"/>
            <a:ext cx="1845145" cy="349968"/>
          </a:xfrm>
          <a:prstGeom prst="rect">
            <a:avLst/>
          </a:prstGeom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fontAlgn="base"/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ETSI ISG-QKD 015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E19001A-8B5E-0243-AF97-77EBBE11FAA4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9183183" y="2038037"/>
            <a:ext cx="410177" cy="2669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2">
            <a:extLst>
              <a:ext uri="{FF2B5EF4-FFF2-40B4-BE49-F238E27FC236}">
                <a16:creationId xmlns:a16="http://schemas.microsoft.com/office/drawing/2014/main" id="{02D6C0FE-C9CE-9148-89A6-E93FA043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554" y="233180"/>
            <a:ext cx="5706184" cy="1004887"/>
          </a:xfrm>
        </p:spPr>
        <p:txBody>
          <a:bodyPr>
            <a:normAutofit/>
          </a:bodyPr>
          <a:lstStyle/>
          <a:p>
            <a:r>
              <a:rPr lang="es-ES" sz="3600" dirty="0"/>
              <a:t>SDN </a:t>
            </a:r>
            <a:r>
              <a:rPr lang="es-ES" sz="3600" dirty="0" err="1"/>
              <a:t>Agent</a:t>
            </a:r>
            <a:endParaRPr lang="es-ES" sz="36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0ADF131-7A58-05A0-2B1A-5512D68C324B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3697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6555" y="1322820"/>
            <a:ext cx="6276819" cy="306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LKMS: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Local Key </a:t>
            </a:r>
            <a:r>
              <a:rPr lang="en-US" sz="2000" b="1" dirty="0" err="1"/>
              <a:t>Mangement</a:t>
            </a:r>
            <a:r>
              <a:rPr lang="en-US" sz="2000" b="1" dirty="0"/>
              <a:t> System</a:t>
            </a:r>
            <a:r>
              <a:rPr lang="en-US" sz="20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Manages the keys extracted from the QKD device and handles it to the Application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Keeps statistics and requests services to the SDN Agent (QoS)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Simple version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Uses ETSI ISG 004 “Application Interface”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FF0000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585D62-BA5E-B048-B015-33A3613504F5}"/>
              </a:ext>
            </a:extLst>
          </p:cNvPr>
          <p:cNvGrpSpPr/>
          <p:nvPr/>
        </p:nvGrpSpPr>
        <p:grpSpPr>
          <a:xfrm>
            <a:off x="7970166" y="1143698"/>
            <a:ext cx="3092797" cy="3039613"/>
            <a:chOff x="-361831" y="363768"/>
            <a:chExt cx="5814535" cy="5936393"/>
          </a:xfrm>
        </p:grpSpPr>
        <p:sp>
          <p:nvSpPr>
            <p:cNvPr id="6" name="CuadroTexto 37">
              <a:extLst>
                <a:ext uri="{FF2B5EF4-FFF2-40B4-BE49-F238E27FC236}">
                  <a16:creationId xmlns:a16="http://schemas.microsoft.com/office/drawing/2014/main" id="{1334B69E-6996-7241-A214-372A688A30E9}"/>
                </a:ext>
              </a:extLst>
            </p:cNvPr>
            <p:cNvSpPr txBox="1"/>
            <p:nvPr/>
          </p:nvSpPr>
          <p:spPr>
            <a:xfrm>
              <a:off x="195890" y="2973348"/>
              <a:ext cx="1162620" cy="88986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GB" sz="1350" dirty="0"/>
                <a:t>APPS</a:t>
              </a:r>
            </a:p>
          </p:txBody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DF13640-88F4-F94C-A74E-77E8C9E5D51B}"/>
                </a:ext>
              </a:extLst>
            </p:cNvPr>
            <p:cNvGrpSpPr/>
            <p:nvPr/>
          </p:nvGrpSpPr>
          <p:grpSpPr>
            <a:xfrm>
              <a:off x="-361831" y="363768"/>
              <a:ext cx="5814535" cy="5936393"/>
              <a:chOff x="-482316" y="-656912"/>
              <a:chExt cx="7750694" cy="7913130"/>
            </a:xfrm>
          </p:grpSpPr>
          <p:sp>
            <p:nvSpPr>
              <p:cNvPr id="8" name="Elipse 45">
                <a:extLst>
                  <a:ext uri="{FF2B5EF4-FFF2-40B4-BE49-F238E27FC236}">
                    <a16:creationId xmlns:a16="http://schemas.microsoft.com/office/drawing/2014/main" id="{25F9D531-D077-EE43-8BD3-502DB7C269E3}"/>
                  </a:ext>
                </a:extLst>
              </p:cNvPr>
              <p:cNvSpPr/>
              <p:nvPr/>
            </p:nvSpPr>
            <p:spPr>
              <a:xfrm>
                <a:off x="-482316" y="2002958"/>
                <a:ext cx="6581701" cy="4961819"/>
              </a:xfrm>
              <a:prstGeom prst="ellipse">
                <a:avLst/>
              </a:prstGeom>
              <a:solidFill>
                <a:schemeClr val="accent1">
                  <a:lumMod val="75000"/>
                  <a:alpha val="16000"/>
                </a:schemeClr>
              </a:solidFill>
              <a:ln>
                <a:solidFill>
                  <a:schemeClr val="accent5">
                    <a:lumMod val="75000"/>
                    <a:alpha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9" name="Rectángulo 3">
                <a:extLst>
                  <a:ext uri="{FF2B5EF4-FFF2-40B4-BE49-F238E27FC236}">
                    <a16:creationId xmlns:a16="http://schemas.microsoft.com/office/drawing/2014/main" id="{22C0E963-8D14-2344-9227-A9943B0F633D}"/>
                  </a:ext>
                </a:extLst>
              </p:cNvPr>
              <p:cNvSpPr/>
              <p:nvPr/>
            </p:nvSpPr>
            <p:spPr>
              <a:xfrm>
                <a:off x="2855447" y="5555117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10" name="Rectángulo 4">
                <a:extLst>
                  <a:ext uri="{FF2B5EF4-FFF2-40B4-BE49-F238E27FC236}">
                    <a16:creationId xmlns:a16="http://schemas.microsoft.com/office/drawing/2014/main" id="{C114FF81-6A40-E548-B269-55E66FF82EB7}"/>
                  </a:ext>
                </a:extLst>
              </p:cNvPr>
              <p:cNvSpPr/>
              <p:nvPr/>
            </p:nvSpPr>
            <p:spPr>
              <a:xfrm>
                <a:off x="3007808" y="5707477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11" name="Rectángulo 6">
                <a:extLst>
                  <a:ext uri="{FF2B5EF4-FFF2-40B4-BE49-F238E27FC236}">
                    <a16:creationId xmlns:a16="http://schemas.microsoft.com/office/drawing/2014/main" id="{10A0C199-FF8C-F44C-B052-699975EDF961}"/>
                  </a:ext>
                </a:extLst>
              </p:cNvPr>
              <p:cNvSpPr/>
              <p:nvPr/>
            </p:nvSpPr>
            <p:spPr>
              <a:xfrm>
                <a:off x="555758" y="4369564"/>
                <a:ext cx="1699265" cy="67755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>
                    <a:solidFill>
                      <a:schemeClr val="tx1"/>
                    </a:solidFill>
                  </a:rPr>
                  <a:t>LKMS</a:t>
                </a:r>
              </a:p>
            </p:txBody>
          </p:sp>
          <p:sp>
            <p:nvSpPr>
              <p:cNvPr id="12" name="Rectángulo 7">
                <a:extLst>
                  <a:ext uri="{FF2B5EF4-FFF2-40B4-BE49-F238E27FC236}">
                    <a16:creationId xmlns:a16="http://schemas.microsoft.com/office/drawing/2014/main" id="{7EC3D771-9E37-0D42-B128-58C7DC11CD59}"/>
                  </a:ext>
                </a:extLst>
              </p:cNvPr>
              <p:cNvSpPr/>
              <p:nvPr/>
            </p:nvSpPr>
            <p:spPr>
              <a:xfrm>
                <a:off x="3034161" y="2376621"/>
                <a:ext cx="1825272" cy="114958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/>
                  <a:t>SDN Agent</a:t>
                </a:r>
              </a:p>
            </p:txBody>
          </p:sp>
          <p:cxnSp>
            <p:nvCxnSpPr>
              <p:cNvPr id="13" name="Conector angular 9">
                <a:extLst>
                  <a:ext uri="{FF2B5EF4-FFF2-40B4-BE49-F238E27FC236}">
                    <a16:creationId xmlns:a16="http://schemas.microsoft.com/office/drawing/2014/main" id="{D51E35D5-8D66-664F-978D-EC8B6602D465}"/>
                  </a:ext>
                </a:extLst>
              </p:cNvPr>
              <p:cNvCxnSpPr/>
              <p:nvPr/>
            </p:nvCxnSpPr>
            <p:spPr>
              <a:xfrm rot="5400000" flipH="1" flipV="1">
                <a:off x="2612757" y="4396477"/>
                <a:ext cx="2164919" cy="152360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angular 10">
                <a:extLst>
                  <a:ext uri="{FF2B5EF4-FFF2-40B4-BE49-F238E27FC236}">
                    <a16:creationId xmlns:a16="http://schemas.microsoft.com/office/drawing/2014/main" id="{61598B65-1439-0E4C-BEDA-557B3327609A}"/>
                  </a:ext>
                </a:extLst>
              </p:cNvPr>
              <p:cNvCxnSpPr/>
              <p:nvPr/>
            </p:nvCxnSpPr>
            <p:spPr>
              <a:xfrm rot="5400000" flipH="1" flipV="1">
                <a:off x="2655778" y="4548838"/>
                <a:ext cx="2317279" cy="12697"/>
              </a:xfrm>
              <a:prstGeom prst="bentConnector3">
                <a:avLst>
                  <a:gd name="adj1" fmla="val 55548"/>
                </a:avLst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angular 13">
                <a:extLst>
                  <a:ext uri="{FF2B5EF4-FFF2-40B4-BE49-F238E27FC236}">
                    <a16:creationId xmlns:a16="http://schemas.microsoft.com/office/drawing/2014/main" id="{BE2DE8DA-7A72-AF4E-8352-E58059E4AB1F}"/>
                  </a:ext>
                </a:extLst>
              </p:cNvPr>
              <p:cNvCxnSpPr/>
              <p:nvPr/>
            </p:nvCxnSpPr>
            <p:spPr>
              <a:xfrm rot="16200000" flipV="1">
                <a:off x="2720310" y="4548838"/>
                <a:ext cx="2469639" cy="152360"/>
              </a:xfrm>
              <a:prstGeom prst="bentConnector3">
                <a:avLst>
                  <a:gd name="adj1" fmla="val 56362"/>
                </a:avLst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angular 21">
                <a:extLst>
                  <a:ext uri="{FF2B5EF4-FFF2-40B4-BE49-F238E27FC236}">
                    <a16:creationId xmlns:a16="http://schemas.microsoft.com/office/drawing/2014/main" id="{5A519AD9-1257-7446-9F26-B550C60355B2}"/>
                  </a:ext>
                </a:extLst>
              </p:cNvPr>
              <p:cNvCxnSpPr>
                <a:stCxn id="11" idx="2"/>
                <a:endCxn id="31" idx="1"/>
              </p:cNvCxnSpPr>
              <p:nvPr/>
            </p:nvCxnSpPr>
            <p:spPr>
              <a:xfrm rot="16200000" flipH="1">
                <a:off x="1707031" y="4745477"/>
                <a:ext cx="1151497" cy="1754778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angular 23">
                <a:extLst>
                  <a:ext uri="{FF2B5EF4-FFF2-40B4-BE49-F238E27FC236}">
                    <a16:creationId xmlns:a16="http://schemas.microsoft.com/office/drawing/2014/main" id="{BDF5421A-ACA0-8341-B605-28FFBAD20910}"/>
                  </a:ext>
                </a:extLst>
              </p:cNvPr>
              <p:cNvCxnSpPr>
                <a:stCxn id="11" idx="2"/>
                <a:endCxn id="10" idx="1"/>
              </p:cNvCxnSpPr>
              <p:nvPr/>
            </p:nvCxnSpPr>
            <p:spPr>
              <a:xfrm rot="16200000" flipH="1">
                <a:off x="1707031" y="4745477"/>
                <a:ext cx="999137" cy="1602417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angular 25">
                <a:extLst>
                  <a:ext uri="{FF2B5EF4-FFF2-40B4-BE49-F238E27FC236}">
                    <a16:creationId xmlns:a16="http://schemas.microsoft.com/office/drawing/2014/main" id="{B4FEA9AA-C2A2-F246-8C99-224ADB9F6224}"/>
                  </a:ext>
                </a:extLst>
              </p:cNvPr>
              <p:cNvCxnSpPr>
                <a:stCxn id="11" idx="2"/>
                <a:endCxn id="9" idx="1"/>
              </p:cNvCxnSpPr>
              <p:nvPr/>
            </p:nvCxnSpPr>
            <p:spPr>
              <a:xfrm rot="16200000" flipH="1">
                <a:off x="1707031" y="4745477"/>
                <a:ext cx="846777" cy="1450057"/>
              </a:xfrm>
              <a:prstGeom prst="bentConnector2">
                <a:avLst/>
              </a:prstGeom>
              <a:ln w="22225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angular 27">
                <a:extLst>
                  <a:ext uri="{FF2B5EF4-FFF2-40B4-BE49-F238E27FC236}">
                    <a16:creationId xmlns:a16="http://schemas.microsoft.com/office/drawing/2014/main" id="{0537B877-BB2D-2247-B4AF-FD7D9B79CC21}"/>
                  </a:ext>
                </a:extLst>
              </p:cNvPr>
              <p:cNvCxnSpPr/>
              <p:nvPr/>
            </p:nvCxnSpPr>
            <p:spPr>
              <a:xfrm rot="5400000" flipH="1" flipV="1">
                <a:off x="1984606" y="2653857"/>
                <a:ext cx="979365" cy="2452049"/>
              </a:xfrm>
              <a:prstGeom prst="bentConnector3">
                <a:avLst/>
              </a:prstGeom>
              <a:ln w="222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uadroTexto 28">
                <a:extLst>
                  <a:ext uri="{FF2B5EF4-FFF2-40B4-BE49-F238E27FC236}">
                    <a16:creationId xmlns:a16="http://schemas.microsoft.com/office/drawing/2014/main" id="{379ACC13-28C8-0447-A37B-EFB0983E86D2}"/>
                  </a:ext>
                </a:extLst>
              </p:cNvPr>
              <p:cNvSpPr txBox="1"/>
              <p:nvPr/>
            </p:nvSpPr>
            <p:spPr>
              <a:xfrm>
                <a:off x="3083694" y="-656912"/>
                <a:ext cx="3015690" cy="196856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lIns="68580" tIns="34290" rIns="68580" bIns="34290" rtlCol="0">
                <a:spAutoFit/>
              </a:bodyPr>
              <a:lstStyle/>
              <a:p>
                <a:r>
                  <a:rPr lang="en-GB" sz="1600" dirty="0"/>
                  <a:t>SDN Controller</a:t>
                </a:r>
              </a:p>
            </p:txBody>
          </p:sp>
          <p:cxnSp>
            <p:nvCxnSpPr>
              <p:cNvPr id="21" name="Conector recto 30">
                <a:extLst>
                  <a:ext uri="{FF2B5EF4-FFF2-40B4-BE49-F238E27FC236}">
                    <a16:creationId xmlns:a16="http://schemas.microsoft.com/office/drawing/2014/main" id="{5D0B2698-79B7-4543-BBF0-4CA4B5B15556}"/>
                  </a:ext>
                </a:extLst>
              </p:cNvPr>
              <p:cNvCxnSpPr>
                <a:cxnSpLocks/>
                <a:stCxn id="20" idx="2"/>
                <a:endCxn id="12" idx="0"/>
              </p:cNvCxnSpPr>
              <p:nvPr/>
            </p:nvCxnSpPr>
            <p:spPr>
              <a:xfrm flipH="1">
                <a:off x="3946799" y="1311649"/>
                <a:ext cx="644741" cy="1064972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CuadroTexto 31">
                <a:extLst>
                  <a:ext uri="{FF2B5EF4-FFF2-40B4-BE49-F238E27FC236}">
                    <a16:creationId xmlns:a16="http://schemas.microsoft.com/office/drawing/2014/main" id="{F3DF063B-515E-9647-9060-32A775D4BE9A}"/>
                  </a:ext>
                </a:extLst>
              </p:cNvPr>
              <p:cNvSpPr txBox="1"/>
              <p:nvPr/>
            </p:nvSpPr>
            <p:spPr>
              <a:xfrm>
                <a:off x="4248090" y="1640096"/>
                <a:ext cx="3020288" cy="701927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400" dirty="0"/>
                  <a:t>NETCONF</a:t>
                </a:r>
              </a:p>
            </p:txBody>
          </p:sp>
          <p:cxnSp>
            <p:nvCxnSpPr>
              <p:cNvPr id="26" name="Conector angular 36">
                <a:extLst>
                  <a:ext uri="{FF2B5EF4-FFF2-40B4-BE49-F238E27FC236}">
                    <a16:creationId xmlns:a16="http://schemas.microsoft.com/office/drawing/2014/main" id="{E605523F-6FFB-F44A-951C-C30C0851380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301577" y="3537138"/>
                <a:ext cx="1167129" cy="497732"/>
              </a:xfrm>
              <a:prstGeom prst="bentConnector3">
                <a:avLst/>
              </a:prstGeom>
              <a:ln w="22225">
                <a:solidFill>
                  <a:schemeClr val="tx1">
                    <a:alpha val="46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46">
                <a:extLst>
                  <a:ext uri="{FF2B5EF4-FFF2-40B4-BE49-F238E27FC236}">
                    <a16:creationId xmlns:a16="http://schemas.microsoft.com/office/drawing/2014/main" id="{F8B1432F-E8BF-CC4B-912E-5F20E342FDC2}"/>
                  </a:ext>
                </a:extLst>
              </p:cNvPr>
              <p:cNvCxnSpPr/>
              <p:nvPr/>
            </p:nvCxnSpPr>
            <p:spPr>
              <a:xfrm>
                <a:off x="4859432" y="6184557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47">
                <a:extLst>
                  <a:ext uri="{FF2B5EF4-FFF2-40B4-BE49-F238E27FC236}">
                    <a16:creationId xmlns:a16="http://schemas.microsoft.com/office/drawing/2014/main" id="{169DF0C3-A0B9-A145-B396-39E8465110B8}"/>
                  </a:ext>
                </a:extLst>
              </p:cNvPr>
              <p:cNvCxnSpPr/>
              <p:nvPr/>
            </p:nvCxnSpPr>
            <p:spPr>
              <a:xfrm>
                <a:off x="4582223" y="5879836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48">
                <a:extLst>
                  <a:ext uri="{FF2B5EF4-FFF2-40B4-BE49-F238E27FC236}">
                    <a16:creationId xmlns:a16="http://schemas.microsoft.com/office/drawing/2014/main" id="{4DA1125A-0E82-B04A-8BD7-739384D4705E}"/>
                  </a:ext>
                </a:extLst>
              </p:cNvPr>
              <p:cNvCxnSpPr/>
              <p:nvPr/>
            </p:nvCxnSpPr>
            <p:spPr>
              <a:xfrm>
                <a:off x="4707072" y="6032197"/>
                <a:ext cx="422221" cy="0"/>
              </a:xfrm>
              <a:prstGeom prst="line">
                <a:avLst/>
              </a:prstGeom>
              <a:ln w="222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ángulo 5">
                <a:extLst>
                  <a:ext uri="{FF2B5EF4-FFF2-40B4-BE49-F238E27FC236}">
                    <a16:creationId xmlns:a16="http://schemas.microsoft.com/office/drawing/2014/main" id="{EA84C7B0-9656-144F-8C10-1E6D942A6637}"/>
                  </a:ext>
                </a:extLst>
              </p:cNvPr>
              <p:cNvSpPr/>
              <p:nvPr/>
            </p:nvSpPr>
            <p:spPr>
              <a:xfrm>
                <a:off x="3160168" y="5859838"/>
                <a:ext cx="1699265" cy="67755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/>
                <a:r>
                  <a:rPr lang="en-GB" sz="1350" dirty="0">
                    <a:solidFill>
                      <a:schemeClr val="tx1"/>
                    </a:solidFill>
                  </a:rPr>
                  <a:t>QKD </a:t>
                </a:r>
              </a:p>
            </p:txBody>
          </p:sp>
          <p:sp>
            <p:nvSpPr>
              <p:cNvPr id="32" name="CuadroTexto 49">
                <a:extLst>
                  <a:ext uri="{FF2B5EF4-FFF2-40B4-BE49-F238E27FC236}">
                    <a16:creationId xmlns:a16="http://schemas.microsoft.com/office/drawing/2014/main" id="{F458AEB9-5A9C-F441-AD6A-BB948990EA42}"/>
                  </a:ext>
                </a:extLst>
              </p:cNvPr>
              <p:cNvSpPr txBox="1"/>
              <p:nvPr/>
            </p:nvSpPr>
            <p:spPr>
              <a:xfrm>
                <a:off x="4859433" y="6256329"/>
                <a:ext cx="2211539" cy="999889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r>
                  <a:rPr lang="en-GB" sz="1100" dirty="0"/>
                  <a:t>Quantum</a:t>
                </a:r>
              </a:p>
              <a:p>
                <a:r>
                  <a:rPr lang="en-GB" sz="1100" dirty="0"/>
                  <a:t>Channels</a:t>
                </a:r>
              </a:p>
            </p:txBody>
          </p:sp>
        </p:grp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E63F8AA7-21C0-8B43-879C-9402C6209C15}"/>
              </a:ext>
            </a:extLst>
          </p:cNvPr>
          <p:cNvSpPr/>
          <p:nvPr/>
        </p:nvSpPr>
        <p:spPr>
          <a:xfrm>
            <a:off x="8254121" y="2698283"/>
            <a:ext cx="1008643" cy="8827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65DE3B-05A6-B643-8097-A774EAB947A0}"/>
              </a:ext>
            </a:extLst>
          </p:cNvPr>
          <p:cNvSpPr txBox="1"/>
          <p:nvPr/>
        </p:nvSpPr>
        <p:spPr>
          <a:xfrm>
            <a:off x="1870538" y="4365104"/>
            <a:ext cx="8950897" cy="189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Noteworthy:</a:t>
            </a:r>
          </a:p>
          <a:p>
            <a:pPr marL="285750" indent="-285750">
              <a:buFont typeface="Wingdings" pitchFamily="2" charset="2"/>
              <a:buChar char="§"/>
            </a:pPr>
            <a:endParaRPr lang="es-ES" dirty="0"/>
          </a:p>
          <a:p>
            <a:pPr marL="285750" indent="-285750">
              <a:buFont typeface="Wingdings" pitchFamily="2" charset="2"/>
              <a:buChar char="§"/>
            </a:pP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components</a:t>
            </a:r>
            <a:r>
              <a:rPr lang="es-ES" dirty="0"/>
              <a:t> </a:t>
            </a:r>
            <a:r>
              <a:rPr lang="es-ES" dirty="0" err="1"/>
              <a:t>shown</a:t>
            </a:r>
            <a:r>
              <a:rPr lang="es-ES" dirty="0"/>
              <a:t> are </a:t>
            </a:r>
            <a:r>
              <a:rPr lang="es-ES" dirty="0" err="1"/>
              <a:t>large</a:t>
            </a:r>
            <a:r>
              <a:rPr lang="es-ES" dirty="0"/>
              <a:t> </a:t>
            </a:r>
            <a:r>
              <a:rPr lang="es-ES" dirty="0" err="1"/>
              <a:t>enough</a:t>
            </a:r>
            <a:r>
              <a:rPr lang="es-ES" dirty="0"/>
              <a:t> to be </a:t>
            </a:r>
            <a:r>
              <a:rPr lang="es-ES" b="1" dirty="0" err="1"/>
              <a:t>manufactured</a:t>
            </a:r>
            <a:r>
              <a:rPr lang="es-ES" b="1" dirty="0"/>
              <a:t> </a:t>
            </a:r>
            <a:r>
              <a:rPr lang="es-ES" b="1" dirty="0" err="1"/>
              <a:t>separately</a:t>
            </a:r>
            <a:r>
              <a:rPr lang="es-ES" dirty="0"/>
              <a:t>: </a:t>
            </a:r>
            <a:r>
              <a:rPr lang="es-ES" dirty="0" err="1"/>
              <a:t>Disaggregation</a:t>
            </a:r>
            <a:r>
              <a:rPr lang="es-ES" dirty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dirty="0" err="1"/>
              <a:t>Entry</a:t>
            </a:r>
            <a:r>
              <a:rPr lang="es-ES" dirty="0"/>
              <a:t> </a:t>
            </a:r>
            <a:r>
              <a:rPr lang="es-ES" dirty="0" err="1"/>
              <a:t>point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b="1" dirty="0"/>
              <a:t>new </a:t>
            </a:r>
            <a:r>
              <a:rPr lang="es-ES" b="1" dirty="0" err="1"/>
              <a:t>manufacturers</a:t>
            </a:r>
            <a:endParaRPr lang="es-ES" b="1" dirty="0"/>
          </a:p>
          <a:p>
            <a:pPr marL="285750" indent="-285750">
              <a:buFont typeface="Wingdings" pitchFamily="2" charset="2"/>
              <a:buChar char="§"/>
            </a:pP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b="1" dirty="0" err="1"/>
              <a:t>trusted</a:t>
            </a:r>
            <a:r>
              <a:rPr lang="es-ES" b="1" dirty="0"/>
              <a:t> </a:t>
            </a:r>
            <a:r>
              <a:rPr lang="es-ES" b="1" dirty="0" err="1"/>
              <a:t>technologies</a:t>
            </a:r>
            <a:r>
              <a:rPr lang="es-ES" dirty="0"/>
              <a:t> in </a:t>
            </a:r>
            <a:r>
              <a:rPr lang="es-ES" dirty="0" err="1"/>
              <a:t>Telco</a:t>
            </a:r>
            <a:r>
              <a:rPr lang="es-ES" dirty="0"/>
              <a:t> </a:t>
            </a:r>
            <a:r>
              <a:rPr lang="es-ES" dirty="0" err="1"/>
              <a:t>environments</a:t>
            </a:r>
            <a:r>
              <a:rPr lang="es-ES" dirty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es-ES" dirty="0"/>
          </a:p>
        </p:txBody>
      </p:sp>
      <p:sp>
        <p:nvSpPr>
          <p:cNvPr id="33" name="Rectángulo 1">
            <a:extLst>
              <a:ext uri="{FF2B5EF4-FFF2-40B4-BE49-F238E27FC236}">
                <a16:creationId xmlns:a16="http://schemas.microsoft.com/office/drawing/2014/main" id="{64116D26-0624-A143-8342-06AC3D5CD6D5}"/>
              </a:ext>
            </a:extLst>
          </p:cNvPr>
          <p:cNvSpPr/>
          <p:nvPr/>
        </p:nvSpPr>
        <p:spPr>
          <a:xfrm>
            <a:off x="6353033" y="3983396"/>
            <a:ext cx="1955800" cy="349968"/>
          </a:xfrm>
          <a:prstGeom prst="rect">
            <a:avLst/>
          </a:prstGeom>
          <a:ln w="38100"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fontAlgn="base"/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ETSI ISG-QKD 004</a:t>
            </a: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6E5B73A9-05ED-504B-AED0-19EB35371ECC}"/>
              </a:ext>
            </a:extLst>
          </p:cNvPr>
          <p:cNvCxnSpPr>
            <a:cxnSpLocks/>
          </p:cNvCxnSpPr>
          <p:nvPr/>
        </p:nvCxnSpPr>
        <p:spPr>
          <a:xfrm flipV="1">
            <a:off x="7341948" y="2880448"/>
            <a:ext cx="1180817" cy="107894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CC29F30E-294E-C340-94AB-22BC35C3714E}"/>
              </a:ext>
            </a:extLst>
          </p:cNvPr>
          <p:cNvCxnSpPr>
            <a:cxnSpLocks/>
          </p:cNvCxnSpPr>
          <p:nvPr/>
        </p:nvCxnSpPr>
        <p:spPr>
          <a:xfrm flipV="1">
            <a:off x="7330934" y="3729117"/>
            <a:ext cx="1236315" cy="23027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22">
            <a:extLst>
              <a:ext uri="{FF2B5EF4-FFF2-40B4-BE49-F238E27FC236}">
                <a16:creationId xmlns:a16="http://schemas.microsoft.com/office/drawing/2014/main" id="{7F45E12C-866E-B64E-9754-3233C65F64F1}"/>
              </a:ext>
            </a:extLst>
          </p:cNvPr>
          <p:cNvSpPr txBox="1">
            <a:spLocks/>
          </p:cNvSpPr>
          <p:nvPr/>
        </p:nvSpPr>
        <p:spPr>
          <a:xfrm>
            <a:off x="3306554" y="233180"/>
            <a:ext cx="5706184" cy="100488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s-ES" sz="3600" dirty="0"/>
              <a:t>LKMS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9744F1A-9494-D618-E6A2-601EAC12FFFC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273076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E6D69D-B9EF-D141-BACF-F5842EDACB40}"/>
              </a:ext>
            </a:extLst>
          </p:cNvPr>
          <p:cNvSpPr txBox="1">
            <a:spLocks/>
          </p:cNvSpPr>
          <p:nvPr/>
        </p:nvSpPr>
        <p:spPr>
          <a:xfrm>
            <a:off x="2349996" y="2132856"/>
            <a:ext cx="7920880" cy="107099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ctr" defTabSz="914400">
              <a:lnSpc>
                <a:spcPct val="100000"/>
              </a:lnSpc>
              <a:buClrTx/>
              <a:buSzTx/>
              <a:buFontTx/>
            </a:pPr>
            <a:r>
              <a:rPr lang="es-ES" sz="3600" dirty="0"/>
              <a:t> </a:t>
            </a:r>
            <a:r>
              <a:rPr lang="es-ES" sz="3600" dirty="0" err="1"/>
              <a:t>Thanks</a:t>
            </a:r>
            <a:r>
              <a:rPr lang="es-ES" sz="3600" dirty="0"/>
              <a:t>!...</a:t>
            </a:r>
            <a:br>
              <a:rPr lang="es-ES" sz="3600" dirty="0"/>
            </a:br>
            <a:r>
              <a:rPr lang="es-ES" sz="3600" dirty="0" err="1"/>
              <a:t>Curiosities</a:t>
            </a:r>
            <a:r>
              <a:rPr lang="es-ES" sz="3600" dirty="0"/>
              <a:t>? </a:t>
            </a:r>
            <a:r>
              <a:rPr lang="es-ES" sz="3600" dirty="0" err="1"/>
              <a:t>Questions</a:t>
            </a:r>
            <a:r>
              <a:rPr lang="es-ES" sz="3600" dirty="0"/>
              <a:t>? </a:t>
            </a:r>
            <a:r>
              <a:rPr lang="es-ES" sz="3600" dirty="0" err="1"/>
              <a:t>Comments</a:t>
            </a:r>
            <a:r>
              <a:rPr lang="es-ES" sz="3600" dirty="0"/>
              <a:t>?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1993D4C8-161B-3528-C3E8-EDD479ACB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316" y="4365104"/>
            <a:ext cx="2664766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04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r>
              <a:rPr lang="en-US" sz="2000" dirty="0">
                <a:solidFill>
                  <a:srgbClr val="000000"/>
                </a:solidFill>
              </a:rPr>
              <a:t>Laura Ortiz</a:t>
            </a:r>
          </a:p>
          <a:p>
            <a:pPr eaLnBrk="1"/>
            <a:r>
              <a:rPr lang="en-US" sz="2000" dirty="0" err="1">
                <a:solidFill>
                  <a:srgbClr val="000000"/>
                </a:solidFill>
              </a:rPr>
              <a:t>laura.ortiz@upm.es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543D5EEE-0B4B-C223-5147-58BB8C307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316" y="5127553"/>
            <a:ext cx="2664766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04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r>
              <a:rPr lang="en-US" sz="2000" dirty="0">
                <a:solidFill>
                  <a:srgbClr val="000000"/>
                </a:solidFill>
              </a:rPr>
              <a:t>Javier Faba</a:t>
            </a:r>
          </a:p>
          <a:p>
            <a:pPr eaLnBrk="1"/>
            <a:r>
              <a:rPr lang="en-US" sz="2000" dirty="0" err="1">
                <a:solidFill>
                  <a:srgbClr val="000000"/>
                </a:solidFill>
              </a:rPr>
              <a:t>javier.faba@upm.es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203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C1DE-0DCE-494C-9ABE-B597EBF855C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39182" y="836712"/>
            <a:ext cx="8229627" cy="1145009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Time for Questions? (and coffee)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2A572-5C4E-6A4B-B4B4-17C76AB90B1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39182" y="1626396"/>
            <a:ext cx="6763258" cy="4355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282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29">
            <a:extLst>
              <a:ext uri="{FF2B5EF4-FFF2-40B4-BE49-F238E27FC236}">
                <a16:creationId xmlns:a16="http://schemas.microsoft.com/office/drawing/2014/main" id="{601CD3D9-5933-2804-3D3F-D87CE6928864}"/>
              </a:ext>
            </a:extLst>
          </p:cNvPr>
          <p:cNvSpPr/>
          <p:nvPr/>
        </p:nvSpPr>
        <p:spPr>
          <a:xfrm>
            <a:off x="515710" y="4664128"/>
            <a:ext cx="1424273" cy="8017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99" dirty="0">
                <a:solidFill>
                  <a:srgbClr val="000000"/>
                </a:solidFill>
                <a:latin typeface="Aptos"/>
              </a:rPr>
              <a:t>Qubit for teleporting</a:t>
            </a:r>
          </a:p>
        </p:txBody>
      </p:sp>
      <p:sp>
        <p:nvSpPr>
          <p:cNvPr id="3" name="Rectángulo 22">
            <a:extLst>
              <a:ext uri="{FF2B5EF4-FFF2-40B4-BE49-F238E27FC236}">
                <a16:creationId xmlns:a16="http://schemas.microsoft.com/office/drawing/2014/main" id="{A6908093-BC9F-0C8C-5824-E8DFFFDB5BEF}"/>
              </a:ext>
            </a:extLst>
          </p:cNvPr>
          <p:cNvSpPr/>
          <p:nvPr/>
        </p:nvSpPr>
        <p:spPr>
          <a:xfrm>
            <a:off x="9201889" y="2263334"/>
            <a:ext cx="2490734" cy="2039285"/>
          </a:xfrm>
          <a:prstGeom prst="rect">
            <a:avLst/>
          </a:prstGeom>
          <a:solidFill>
            <a:srgbClr val="A02B9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4" name="Rectángulo redondeado 23">
            <a:extLst>
              <a:ext uri="{FF2B5EF4-FFF2-40B4-BE49-F238E27FC236}">
                <a16:creationId xmlns:a16="http://schemas.microsoft.com/office/drawing/2014/main" id="{B4655839-AACE-5A09-0E99-554664EBA72B}"/>
              </a:ext>
            </a:extLst>
          </p:cNvPr>
          <p:cNvSpPr/>
          <p:nvPr/>
        </p:nvSpPr>
        <p:spPr>
          <a:xfrm>
            <a:off x="8584628" y="1812889"/>
            <a:ext cx="1060464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02B9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FFFFFF"/>
                </a:solidFill>
                <a:latin typeface="Aptos"/>
              </a:rPr>
              <a:t>Bob</a:t>
            </a:r>
          </a:p>
        </p:txBody>
      </p:sp>
      <p:sp>
        <p:nvSpPr>
          <p:cNvPr id="5" name="Rectángulo 20">
            <a:extLst>
              <a:ext uri="{FF2B5EF4-FFF2-40B4-BE49-F238E27FC236}">
                <a16:creationId xmlns:a16="http://schemas.microsoft.com/office/drawing/2014/main" id="{CD60B998-961A-40DC-779E-034CF8F8BC89}"/>
              </a:ext>
            </a:extLst>
          </p:cNvPr>
          <p:cNvSpPr/>
          <p:nvPr/>
        </p:nvSpPr>
        <p:spPr>
          <a:xfrm>
            <a:off x="431968" y="2263334"/>
            <a:ext cx="5083142" cy="2039285"/>
          </a:xfrm>
          <a:prstGeom prst="rect">
            <a:avLst/>
          </a:pr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grpSp>
        <p:nvGrpSpPr>
          <p:cNvPr id="7" name="Grupo 13">
            <a:extLst>
              <a:ext uri="{FF2B5EF4-FFF2-40B4-BE49-F238E27FC236}">
                <a16:creationId xmlns:a16="http://schemas.microsoft.com/office/drawing/2014/main" id="{E10AE4F3-04A8-DF9C-08DB-55DF294DB6F7}"/>
              </a:ext>
            </a:extLst>
          </p:cNvPr>
          <p:cNvGrpSpPr/>
          <p:nvPr/>
        </p:nvGrpSpPr>
        <p:grpSpPr>
          <a:xfrm>
            <a:off x="807615" y="2515661"/>
            <a:ext cx="1651598" cy="1534639"/>
            <a:chOff x="807826" y="2515422"/>
            <a:chExt cx="1652028" cy="1535039"/>
          </a:xfrm>
        </p:grpSpPr>
        <p:sp>
          <p:nvSpPr>
            <p:cNvPr id="8" name="Rectángulo 9">
              <a:extLst>
                <a:ext uri="{FF2B5EF4-FFF2-40B4-BE49-F238E27FC236}">
                  <a16:creationId xmlns:a16="http://schemas.microsoft.com/office/drawing/2014/main" id="{7F8BB53E-8697-F05A-50EA-E6354894D6AF}"/>
                </a:ext>
              </a:extLst>
            </p:cNvPr>
            <p:cNvSpPr/>
            <p:nvPr/>
          </p:nvSpPr>
          <p:spPr>
            <a:xfrm>
              <a:off x="807826" y="2515422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9" name="Imagen 5">
              <a:extLst>
                <a:ext uri="{FF2B5EF4-FFF2-40B4-BE49-F238E27FC236}">
                  <a16:creationId xmlns:a16="http://schemas.microsoft.com/office/drawing/2014/main" id="{7E845631-37F9-A553-4057-460612C97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6913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0" name="Grupo 14">
            <a:extLst>
              <a:ext uri="{FF2B5EF4-FFF2-40B4-BE49-F238E27FC236}">
                <a16:creationId xmlns:a16="http://schemas.microsoft.com/office/drawing/2014/main" id="{C1A78F21-A0DE-DB65-B1A9-30F28CB16D0F}"/>
              </a:ext>
            </a:extLst>
          </p:cNvPr>
          <p:cNvGrpSpPr/>
          <p:nvPr/>
        </p:nvGrpSpPr>
        <p:grpSpPr>
          <a:xfrm>
            <a:off x="3271647" y="2515661"/>
            <a:ext cx="1651598" cy="1534639"/>
            <a:chOff x="3272500" y="2515422"/>
            <a:chExt cx="1652028" cy="1535039"/>
          </a:xfrm>
        </p:grpSpPr>
        <p:sp>
          <p:nvSpPr>
            <p:cNvPr id="11" name="Rectángulo 15">
              <a:extLst>
                <a:ext uri="{FF2B5EF4-FFF2-40B4-BE49-F238E27FC236}">
                  <a16:creationId xmlns:a16="http://schemas.microsoft.com/office/drawing/2014/main" id="{E247AA5D-C7D6-DA1B-0F1A-34471268986E}"/>
                </a:ext>
              </a:extLst>
            </p:cNvPr>
            <p:cNvSpPr/>
            <p:nvPr/>
          </p:nvSpPr>
          <p:spPr>
            <a:xfrm>
              <a:off x="3272500" y="2515422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2" name="Imagen 16">
              <a:extLst>
                <a:ext uri="{FF2B5EF4-FFF2-40B4-BE49-F238E27FC236}">
                  <a16:creationId xmlns:a16="http://schemas.microsoft.com/office/drawing/2014/main" id="{462EB844-A012-1BD4-163E-0AE432472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1587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3" name="Grupo 17">
            <a:extLst>
              <a:ext uri="{FF2B5EF4-FFF2-40B4-BE49-F238E27FC236}">
                <a16:creationId xmlns:a16="http://schemas.microsoft.com/office/drawing/2014/main" id="{C8E94C7A-7089-B3CC-B90A-3F64C3C98ACA}"/>
              </a:ext>
            </a:extLst>
          </p:cNvPr>
          <p:cNvGrpSpPr/>
          <p:nvPr/>
        </p:nvGrpSpPr>
        <p:grpSpPr>
          <a:xfrm>
            <a:off x="9645092" y="2515661"/>
            <a:ext cx="1651598" cy="1534639"/>
            <a:chOff x="9647605" y="2515422"/>
            <a:chExt cx="1652028" cy="1535039"/>
          </a:xfrm>
        </p:grpSpPr>
        <p:sp>
          <p:nvSpPr>
            <p:cNvPr id="14" name="Rectángulo 18">
              <a:extLst>
                <a:ext uri="{FF2B5EF4-FFF2-40B4-BE49-F238E27FC236}">
                  <a16:creationId xmlns:a16="http://schemas.microsoft.com/office/drawing/2014/main" id="{92204ACF-C515-B5A2-EEB6-6445827DDEF5}"/>
                </a:ext>
              </a:extLst>
            </p:cNvPr>
            <p:cNvSpPr/>
            <p:nvPr/>
          </p:nvSpPr>
          <p:spPr>
            <a:xfrm>
              <a:off x="9647605" y="2515422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5" name="Imagen 19">
              <a:extLst>
                <a:ext uri="{FF2B5EF4-FFF2-40B4-BE49-F238E27FC236}">
                  <a16:creationId xmlns:a16="http://schemas.microsoft.com/office/drawing/2014/main" id="{BD4849DD-1A84-F7C6-EDB2-F01B48704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06693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6" name="Rectángulo redondeado 21">
            <a:extLst>
              <a:ext uri="{FF2B5EF4-FFF2-40B4-BE49-F238E27FC236}">
                <a16:creationId xmlns:a16="http://schemas.microsoft.com/office/drawing/2014/main" id="{02179667-1596-0F15-2966-25F5B92DF911}"/>
              </a:ext>
            </a:extLst>
          </p:cNvPr>
          <p:cNvSpPr/>
          <p:nvPr/>
        </p:nvSpPr>
        <p:spPr>
          <a:xfrm>
            <a:off x="277383" y="1812889"/>
            <a:ext cx="1060464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FFFFFF"/>
                </a:solidFill>
                <a:latin typeface="Aptos"/>
              </a:rPr>
              <a:t>Alice</a:t>
            </a:r>
          </a:p>
        </p:txBody>
      </p:sp>
      <p:sp>
        <p:nvSpPr>
          <p:cNvPr id="17" name="Rectángulo redondeado 24">
            <a:extLst>
              <a:ext uri="{FF2B5EF4-FFF2-40B4-BE49-F238E27FC236}">
                <a16:creationId xmlns:a16="http://schemas.microsoft.com/office/drawing/2014/main" id="{5FC4181D-9795-187F-ED45-8EE2C6705B63}"/>
              </a:ext>
            </a:extLst>
          </p:cNvPr>
          <p:cNvSpPr/>
          <p:nvPr/>
        </p:nvSpPr>
        <p:spPr>
          <a:xfrm>
            <a:off x="1227847" y="4139632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A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1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" name="Rectángulo redondeado 25">
            <a:extLst>
              <a:ext uri="{FF2B5EF4-FFF2-40B4-BE49-F238E27FC236}">
                <a16:creationId xmlns:a16="http://schemas.microsoft.com/office/drawing/2014/main" id="{B1F9E643-46E6-5094-D0E7-5F08915E2642}"/>
              </a:ext>
            </a:extLst>
          </p:cNvPr>
          <p:cNvSpPr/>
          <p:nvPr/>
        </p:nvSpPr>
        <p:spPr>
          <a:xfrm>
            <a:off x="3777124" y="4139632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A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2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" name="Rectángulo redondeado 26">
            <a:extLst>
              <a:ext uri="{FF2B5EF4-FFF2-40B4-BE49-F238E27FC236}">
                <a16:creationId xmlns:a16="http://schemas.microsoft.com/office/drawing/2014/main" id="{EDB47499-9B67-0E26-1662-28D69C18B681}"/>
              </a:ext>
            </a:extLst>
          </p:cNvPr>
          <p:cNvSpPr/>
          <p:nvPr/>
        </p:nvSpPr>
        <p:spPr>
          <a:xfrm>
            <a:off x="10150559" y="4150858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B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1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Flecha izquierda y derecha 27">
            <a:extLst>
              <a:ext uri="{FF2B5EF4-FFF2-40B4-BE49-F238E27FC236}">
                <a16:creationId xmlns:a16="http://schemas.microsoft.com/office/drawing/2014/main" id="{4EDAAF7A-1013-4081-237C-AFE22CD24A1A}"/>
              </a:ext>
            </a:extLst>
          </p:cNvPr>
          <p:cNvSpPr/>
          <p:nvPr/>
        </p:nvSpPr>
        <p:spPr>
          <a:xfrm>
            <a:off x="4691359" y="2921329"/>
            <a:ext cx="5223776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1" name="Rectángulo redondeado 28">
            <a:extLst>
              <a:ext uri="{FF2B5EF4-FFF2-40B4-BE49-F238E27FC236}">
                <a16:creationId xmlns:a16="http://schemas.microsoft.com/office/drawing/2014/main" id="{C3FB730E-3776-7150-2563-7989DF655A4A}"/>
              </a:ext>
            </a:extLst>
          </p:cNvPr>
          <p:cNvSpPr/>
          <p:nvPr/>
        </p:nvSpPr>
        <p:spPr>
          <a:xfrm>
            <a:off x="5948642" y="2616218"/>
            <a:ext cx="2799428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 dirty="0">
                <a:solidFill>
                  <a:srgbClr val="000000"/>
                </a:solidFill>
                <a:latin typeface="Aptos"/>
              </a:rPr>
              <a:t>Entangled pair</a:t>
            </a:r>
          </a:p>
        </p:txBody>
      </p:sp>
      <p:pic>
        <p:nvPicPr>
          <p:cNvPr id="22" name="Imagen 11" descr="Forma&#10;&#10;Descripción generada automáticamente con confianza media">
            <a:extLst>
              <a:ext uri="{FF2B5EF4-FFF2-40B4-BE49-F238E27FC236}">
                <a16:creationId xmlns:a16="http://schemas.microsoft.com/office/drawing/2014/main" id="{9BBEEF4A-297F-8349-0EE3-ED801D610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969" y="4402655"/>
            <a:ext cx="5444775" cy="7232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Imagen 30" descr="Forma&#10;&#10;Descripción generada automáticamente con confianza media">
            <a:extLst>
              <a:ext uri="{FF2B5EF4-FFF2-40B4-BE49-F238E27FC236}">
                <a16:creationId xmlns:a16="http://schemas.microsoft.com/office/drawing/2014/main" id="{860318DA-7DAF-6C62-8A50-19AEAD265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893" y="4643464"/>
            <a:ext cx="1012882" cy="5213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5" name="Título 24">
            <a:extLst>
              <a:ext uri="{FF2B5EF4-FFF2-40B4-BE49-F238E27FC236}">
                <a16:creationId xmlns:a16="http://schemas.microsoft.com/office/drawing/2014/main" id="{29833569-A423-E9EE-3B8B-152567EA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8153184" cy="1070992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Quantum </a:t>
            </a:r>
            <a:r>
              <a:rPr lang="es-ES_tradnl" dirty="0" err="1"/>
              <a:t>Teleportation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24">
            <a:extLst>
              <a:ext uri="{FF2B5EF4-FFF2-40B4-BE49-F238E27FC236}">
                <a16:creationId xmlns:a16="http://schemas.microsoft.com/office/drawing/2014/main" id="{28EA3A2A-5629-A08F-0EAA-1890F67D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8153184" cy="1070992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Quantum </a:t>
            </a:r>
            <a:r>
              <a:rPr lang="es-ES_tradnl" dirty="0" err="1"/>
              <a:t>Teleportation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  <p:sp>
        <p:nvSpPr>
          <p:cNvPr id="2" name="Rectángulo 22">
            <a:extLst>
              <a:ext uri="{FF2B5EF4-FFF2-40B4-BE49-F238E27FC236}">
                <a16:creationId xmlns:a16="http://schemas.microsoft.com/office/drawing/2014/main" id="{86BC7376-4E63-EF38-A7EA-2B0D1E72058E}"/>
              </a:ext>
            </a:extLst>
          </p:cNvPr>
          <p:cNvSpPr/>
          <p:nvPr/>
        </p:nvSpPr>
        <p:spPr>
          <a:xfrm>
            <a:off x="9201889" y="2263334"/>
            <a:ext cx="2490734" cy="2039285"/>
          </a:xfrm>
          <a:prstGeom prst="rect">
            <a:avLst/>
          </a:prstGeom>
          <a:solidFill>
            <a:srgbClr val="A02B9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" name="Rectángulo redondeado 23">
            <a:extLst>
              <a:ext uri="{FF2B5EF4-FFF2-40B4-BE49-F238E27FC236}">
                <a16:creationId xmlns:a16="http://schemas.microsoft.com/office/drawing/2014/main" id="{A85D4C96-39BF-4CED-626C-E74F530265B3}"/>
              </a:ext>
            </a:extLst>
          </p:cNvPr>
          <p:cNvSpPr/>
          <p:nvPr/>
        </p:nvSpPr>
        <p:spPr>
          <a:xfrm>
            <a:off x="8584628" y="1812889"/>
            <a:ext cx="1060464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02B9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FFFFFF"/>
                </a:solidFill>
                <a:latin typeface="Aptos"/>
              </a:rPr>
              <a:t>Bob</a:t>
            </a:r>
          </a:p>
        </p:txBody>
      </p:sp>
      <p:sp>
        <p:nvSpPr>
          <p:cNvPr id="4" name="Rectángulo 20">
            <a:extLst>
              <a:ext uri="{FF2B5EF4-FFF2-40B4-BE49-F238E27FC236}">
                <a16:creationId xmlns:a16="http://schemas.microsoft.com/office/drawing/2014/main" id="{6D1DAD89-76F5-5BBE-A28F-722EBDECBA37}"/>
              </a:ext>
            </a:extLst>
          </p:cNvPr>
          <p:cNvSpPr/>
          <p:nvPr/>
        </p:nvSpPr>
        <p:spPr>
          <a:xfrm>
            <a:off x="431968" y="2263334"/>
            <a:ext cx="5083142" cy="2039285"/>
          </a:xfrm>
          <a:prstGeom prst="rect">
            <a:avLst/>
          </a:pr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grpSp>
        <p:nvGrpSpPr>
          <p:cNvPr id="5" name="Grupo 13">
            <a:extLst>
              <a:ext uri="{FF2B5EF4-FFF2-40B4-BE49-F238E27FC236}">
                <a16:creationId xmlns:a16="http://schemas.microsoft.com/office/drawing/2014/main" id="{ED443BB1-BBBC-07EF-42C3-46F2E20BE770}"/>
              </a:ext>
            </a:extLst>
          </p:cNvPr>
          <p:cNvGrpSpPr/>
          <p:nvPr/>
        </p:nvGrpSpPr>
        <p:grpSpPr>
          <a:xfrm>
            <a:off x="807615" y="2515661"/>
            <a:ext cx="1651598" cy="1534639"/>
            <a:chOff x="807826" y="2515422"/>
            <a:chExt cx="1652028" cy="1535039"/>
          </a:xfrm>
        </p:grpSpPr>
        <p:sp>
          <p:nvSpPr>
            <p:cNvPr id="6" name="Rectángulo 9">
              <a:extLst>
                <a:ext uri="{FF2B5EF4-FFF2-40B4-BE49-F238E27FC236}">
                  <a16:creationId xmlns:a16="http://schemas.microsoft.com/office/drawing/2014/main" id="{9D5286FA-152D-6C95-2870-35CC5B73EDEE}"/>
                </a:ext>
              </a:extLst>
            </p:cNvPr>
            <p:cNvSpPr/>
            <p:nvPr/>
          </p:nvSpPr>
          <p:spPr>
            <a:xfrm>
              <a:off x="807826" y="2515422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7" name="Imagen 5">
              <a:extLst>
                <a:ext uri="{FF2B5EF4-FFF2-40B4-BE49-F238E27FC236}">
                  <a16:creationId xmlns:a16="http://schemas.microsoft.com/office/drawing/2014/main" id="{1DCCB80B-F3E1-36AF-C8F7-61C0438F7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6913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upo 14">
            <a:extLst>
              <a:ext uri="{FF2B5EF4-FFF2-40B4-BE49-F238E27FC236}">
                <a16:creationId xmlns:a16="http://schemas.microsoft.com/office/drawing/2014/main" id="{F7FE07E5-2701-823E-7BB6-F9BAFB01330D}"/>
              </a:ext>
            </a:extLst>
          </p:cNvPr>
          <p:cNvGrpSpPr/>
          <p:nvPr/>
        </p:nvGrpSpPr>
        <p:grpSpPr>
          <a:xfrm>
            <a:off x="3271647" y="2515661"/>
            <a:ext cx="1651598" cy="1534639"/>
            <a:chOff x="3272500" y="2515422"/>
            <a:chExt cx="1652028" cy="1535039"/>
          </a:xfrm>
        </p:grpSpPr>
        <p:sp>
          <p:nvSpPr>
            <p:cNvPr id="9" name="Rectángulo 15">
              <a:extLst>
                <a:ext uri="{FF2B5EF4-FFF2-40B4-BE49-F238E27FC236}">
                  <a16:creationId xmlns:a16="http://schemas.microsoft.com/office/drawing/2014/main" id="{9D3F0F4C-8553-F010-7142-079F0594B4E0}"/>
                </a:ext>
              </a:extLst>
            </p:cNvPr>
            <p:cNvSpPr/>
            <p:nvPr/>
          </p:nvSpPr>
          <p:spPr>
            <a:xfrm>
              <a:off x="3272500" y="2515422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0" name="Imagen 16">
              <a:extLst>
                <a:ext uri="{FF2B5EF4-FFF2-40B4-BE49-F238E27FC236}">
                  <a16:creationId xmlns:a16="http://schemas.microsoft.com/office/drawing/2014/main" id="{59B23F90-A76E-20E4-B018-6AB8B300D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1587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1" name="Grupo 17">
            <a:extLst>
              <a:ext uri="{FF2B5EF4-FFF2-40B4-BE49-F238E27FC236}">
                <a16:creationId xmlns:a16="http://schemas.microsoft.com/office/drawing/2014/main" id="{261B01A6-A24F-AC19-9F7A-0F2CD79F2448}"/>
              </a:ext>
            </a:extLst>
          </p:cNvPr>
          <p:cNvGrpSpPr/>
          <p:nvPr/>
        </p:nvGrpSpPr>
        <p:grpSpPr>
          <a:xfrm>
            <a:off x="9645092" y="2515661"/>
            <a:ext cx="1651598" cy="1534639"/>
            <a:chOff x="9647605" y="2515422"/>
            <a:chExt cx="1652028" cy="1535039"/>
          </a:xfrm>
        </p:grpSpPr>
        <p:sp>
          <p:nvSpPr>
            <p:cNvPr id="12" name="Rectángulo 18">
              <a:extLst>
                <a:ext uri="{FF2B5EF4-FFF2-40B4-BE49-F238E27FC236}">
                  <a16:creationId xmlns:a16="http://schemas.microsoft.com/office/drawing/2014/main" id="{51DC17BF-A4AC-A95A-FA18-C367513BFC42}"/>
                </a:ext>
              </a:extLst>
            </p:cNvPr>
            <p:cNvSpPr/>
            <p:nvPr/>
          </p:nvSpPr>
          <p:spPr>
            <a:xfrm>
              <a:off x="9647605" y="2515422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3" name="Imagen 19">
              <a:extLst>
                <a:ext uri="{FF2B5EF4-FFF2-40B4-BE49-F238E27FC236}">
                  <a16:creationId xmlns:a16="http://schemas.microsoft.com/office/drawing/2014/main" id="{772A19C4-7421-7DD1-F581-59C29E83F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06693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4" name="Rectángulo redondeado 21">
            <a:extLst>
              <a:ext uri="{FF2B5EF4-FFF2-40B4-BE49-F238E27FC236}">
                <a16:creationId xmlns:a16="http://schemas.microsoft.com/office/drawing/2014/main" id="{0C777832-233D-CE78-CD66-2C7A8AF2139B}"/>
              </a:ext>
            </a:extLst>
          </p:cNvPr>
          <p:cNvSpPr/>
          <p:nvPr/>
        </p:nvSpPr>
        <p:spPr>
          <a:xfrm>
            <a:off x="277383" y="1812889"/>
            <a:ext cx="1060464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FFFFFF"/>
                </a:solidFill>
                <a:latin typeface="Aptos"/>
              </a:rPr>
              <a:t>Alice</a:t>
            </a:r>
          </a:p>
        </p:txBody>
      </p:sp>
      <p:sp>
        <p:nvSpPr>
          <p:cNvPr id="15" name="Rectángulo redondeado 24">
            <a:extLst>
              <a:ext uri="{FF2B5EF4-FFF2-40B4-BE49-F238E27FC236}">
                <a16:creationId xmlns:a16="http://schemas.microsoft.com/office/drawing/2014/main" id="{6C28C237-6507-0D02-0E23-26BB1158F183}"/>
              </a:ext>
            </a:extLst>
          </p:cNvPr>
          <p:cNvSpPr/>
          <p:nvPr/>
        </p:nvSpPr>
        <p:spPr>
          <a:xfrm>
            <a:off x="1227847" y="4139632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A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1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Rectángulo redondeado 25">
            <a:extLst>
              <a:ext uri="{FF2B5EF4-FFF2-40B4-BE49-F238E27FC236}">
                <a16:creationId xmlns:a16="http://schemas.microsoft.com/office/drawing/2014/main" id="{B443480B-A2CB-4D34-CFEF-A50E7A4BBBEC}"/>
              </a:ext>
            </a:extLst>
          </p:cNvPr>
          <p:cNvSpPr/>
          <p:nvPr/>
        </p:nvSpPr>
        <p:spPr>
          <a:xfrm>
            <a:off x="3777124" y="4139632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A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2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Rectángulo redondeado 26">
            <a:extLst>
              <a:ext uri="{FF2B5EF4-FFF2-40B4-BE49-F238E27FC236}">
                <a16:creationId xmlns:a16="http://schemas.microsoft.com/office/drawing/2014/main" id="{21B33C42-985F-C038-C6BE-2476E80A9756}"/>
              </a:ext>
            </a:extLst>
          </p:cNvPr>
          <p:cNvSpPr/>
          <p:nvPr/>
        </p:nvSpPr>
        <p:spPr>
          <a:xfrm>
            <a:off x="10150559" y="4150858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B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1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" name="Flecha izquierda y derecha 27">
            <a:extLst>
              <a:ext uri="{FF2B5EF4-FFF2-40B4-BE49-F238E27FC236}">
                <a16:creationId xmlns:a16="http://schemas.microsoft.com/office/drawing/2014/main" id="{56965C55-EF10-BAAB-B6E0-4D1D900D7928}"/>
              </a:ext>
            </a:extLst>
          </p:cNvPr>
          <p:cNvSpPr/>
          <p:nvPr/>
        </p:nvSpPr>
        <p:spPr>
          <a:xfrm>
            <a:off x="4691359" y="2921329"/>
            <a:ext cx="5223776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pic>
        <p:nvPicPr>
          <p:cNvPr id="19" name="Imagen 11" descr="Forma&#10;&#10;Descripción generada automáticamente con confianza media">
            <a:extLst>
              <a:ext uri="{FF2B5EF4-FFF2-40B4-BE49-F238E27FC236}">
                <a16:creationId xmlns:a16="http://schemas.microsoft.com/office/drawing/2014/main" id="{14DCE9F7-D750-AD44-2BDB-553F75472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969" y="4402655"/>
            <a:ext cx="5444775" cy="7232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Imagen 30" descr="Forma&#10;&#10;Descripción generada automáticamente con confianza media">
            <a:extLst>
              <a:ext uri="{FF2B5EF4-FFF2-40B4-BE49-F238E27FC236}">
                <a16:creationId xmlns:a16="http://schemas.microsoft.com/office/drawing/2014/main" id="{5379E34C-C7DB-5BBD-3F94-773DBD38B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893" y="4643464"/>
            <a:ext cx="1012882" cy="5213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2" name="Rectángulo redondeado 6">
            <a:extLst>
              <a:ext uri="{FF2B5EF4-FFF2-40B4-BE49-F238E27FC236}">
                <a16:creationId xmlns:a16="http://schemas.microsoft.com/office/drawing/2014/main" id="{2CE89E1F-5400-E598-351E-9576D2180226}"/>
              </a:ext>
            </a:extLst>
          </p:cNvPr>
          <p:cNvSpPr/>
          <p:nvPr/>
        </p:nvSpPr>
        <p:spPr>
          <a:xfrm>
            <a:off x="238792" y="849396"/>
            <a:ext cx="6383802" cy="72329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99" dirty="0">
                <a:solidFill>
                  <a:srgbClr val="000000"/>
                </a:solidFill>
                <a:latin typeface="Aptos"/>
              </a:rPr>
              <a:t>Alice performs a projective measurement in the Bell basis</a:t>
            </a:r>
          </a:p>
        </p:txBody>
      </p:sp>
      <p:pic>
        <p:nvPicPr>
          <p:cNvPr id="23" name="Imagen 8" descr="Forma&#10;&#10;Descripción generada automáticamente con confianza media">
            <a:extLst>
              <a:ext uri="{FF2B5EF4-FFF2-40B4-BE49-F238E27FC236}">
                <a16:creationId xmlns:a16="http://schemas.microsoft.com/office/drawing/2014/main" id="{2E6A8F98-C1F6-2E10-6D41-A3849E0B0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930" y="1686918"/>
            <a:ext cx="3087536" cy="47756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24">
            <a:extLst>
              <a:ext uri="{FF2B5EF4-FFF2-40B4-BE49-F238E27FC236}">
                <a16:creationId xmlns:a16="http://schemas.microsoft.com/office/drawing/2014/main" id="{5CFAB802-A574-A1ED-8CD4-E614A312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8153184" cy="1070992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Quantum </a:t>
            </a:r>
            <a:r>
              <a:rPr lang="es-ES_tradnl" dirty="0" err="1"/>
              <a:t>Teleportation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  <p:sp>
        <p:nvSpPr>
          <p:cNvPr id="2" name="Rectángulo 22">
            <a:extLst>
              <a:ext uri="{FF2B5EF4-FFF2-40B4-BE49-F238E27FC236}">
                <a16:creationId xmlns:a16="http://schemas.microsoft.com/office/drawing/2014/main" id="{3CD5CB7B-77DA-BB7B-161A-F4829FCE0484}"/>
              </a:ext>
            </a:extLst>
          </p:cNvPr>
          <p:cNvSpPr/>
          <p:nvPr/>
        </p:nvSpPr>
        <p:spPr>
          <a:xfrm>
            <a:off x="9201889" y="2263334"/>
            <a:ext cx="2490734" cy="2039285"/>
          </a:xfrm>
          <a:prstGeom prst="rect">
            <a:avLst/>
          </a:prstGeom>
          <a:solidFill>
            <a:srgbClr val="A02B9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" name="Rectángulo redondeado 23">
            <a:extLst>
              <a:ext uri="{FF2B5EF4-FFF2-40B4-BE49-F238E27FC236}">
                <a16:creationId xmlns:a16="http://schemas.microsoft.com/office/drawing/2014/main" id="{E9EBC90A-217B-9E24-BC6D-0A2C1258E966}"/>
              </a:ext>
            </a:extLst>
          </p:cNvPr>
          <p:cNvSpPr/>
          <p:nvPr/>
        </p:nvSpPr>
        <p:spPr>
          <a:xfrm>
            <a:off x="8584628" y="1812889"/>
            <a:ext cx="1060464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02B9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FFFFFF"/>
                </a:solidFill>
                <a:latin typeface="Aptos"/>
              </a:rPr>
              <a:t>Bob</a:t>
            </a:r>
          </a:p>
        </p:txBody>
      </p:sp>
      <p:sp>
        <p:nvSpPr>
          <p:cNvPr id="4" name="Rectángulo 20">
            <a:extLst>
              <a:ext uri="{FF2B5EF4-FFF2-40B4-BE49-F238E27FC236}">
                <a16:creationId xmlns:a16="http://schemas.microsoft.com/office/drawing/2014/main" id="{EF0233E7-513A-236E-2ECA-96894D87DB4E}"/>
              </a:ext>
            </a:extLst>
          </p:cNvPr>
          <p:cNvSpPr/>
          <p:nvPr/>
        </p:nvSpPr>
        <p:spPr>
          <a:xfrm>
            <a:off x="431968" y="2263334"/>
            <a:ext cx="5083142" cy="2039285"/>
          </a:xfrm>
          <a:prstGeom prst="rect">
            <a:avLst/>
          </a:pr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grpSp>
        <p:nvGrpSpPr>
          <p:cNvPr id="5" name="Grupo 13">
            <a:extLst>
              <a:ext uri="{FF2B5EF4-FFF2-40B4-BE49-F238E27FC236}">
                <a16:creationId xmlns:a16="http://schemas.microsoft.com/office/drawing/2014/main" id="{787DF2D3-95FF-DB00-466B-7C7CE775C22E}"/>
              </a:ext>
            </a:extLst>
          </p:cNvPr>
          <p:cNvGrpSpPr/>
          <p:nvPr/>
        </p:nvGrpSpPr>
        <p:grpSpPr>
          <a:xfrm>
            <a:off x="807615" y="2515661"/>
            <a:ext cx="1651598" cy="1534639"/>
            <a:chOff x="807826" y="2515422"/>
            <a:chExt cx="1652028" cy="1535039"/>
          </a:xfrm>
        </p:grpSpPr>
        <p:sp>
          <p:nvSpPr>
            <p:cNvPr id="6" name="Rectángulo 9">
              <a:extLst>
                <a:ext uri="{FF2B5EF4-FFF2-40B4-BE49-F238E27FC236}">
                  <a16:creationId xmlns:a16="http://schemas.microsoft.com/office/drawing/2014/main" id="{81588933-C6F9-70F8-165C-A0864F1EED74}"/>
                </a:ext>
              </a:extLst>
            </p:cNvPr>
            <p:cNvSpPr/>
            <p:nvPr/>
          </p:nvSpPr>
          <p:spPr>
            <a:xfrm>
              <a:off x="807826" y="2515422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7" name="Imagen 5">
              <a:extLst>
                <a:ext uri="{FF2B5EF4-FFF2-40B4-BE49-F238E27FC236}">
                  <a16:creationId xmlns:a16="http://schemas.microsoft.com/office/drawing/2014/main" id="{7980D1C8-9184-3648-3823-CC900ED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6913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upo 14">
            <a:extLst>
              <a:ext uri="{FF2B5EF4-FFF2-40B4-BE49-F238E27FC236}">
                <a16:creationId xmlns:a16="http://schemas.microsoft.com/office/drawing/2014/main" id="{1E8A8923-9D71-57A0-F301-79CB5349728C}"/>
              </a:ext>
            </a:extLst>
          </p:cNvPr>
          <p:cNvGrpSpPr/>
          <p:nvPr/>
        </p:nvGrpSpPr>
        <p:grpSpPr>
          <a:xfrm>
            <a:off x="3271647" y="2515661"/>
            <a:ext cx="1651598" cy="1534639"/>
            <a:chOff x="3272500" y="2515422"/>
            <a:chExt cx="1652028" cy="1535039"/>
          </a:xfrm>
        </p:grpSpPr>
        <p:sp>
          <p:nvSpPr>
            <p:cNvPr id="9" name="Rectángulo 15">
              <a:extLst>
                <a:ext uri="{FF2B5EF4-FFF2-40B4-BE49-F238E27FC236}">
                  <a16:creationId xmlns:a16="http://schemas.microsoft.com/office/drawing/2014/main" id="{19F83381-0B6F-2443-C566-6D992A37267B}"/>
                </a:ext>
              </a:extLst>
            </p:cNvPr>
            <p:cNvSpPr/>
            <p:nvPr/>
          </p:nvSpPr>
          <p:spPr>
            <a:xfrm>
              <a:off x="3272500" y="2515422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0" name="Imagen 16">
              <a:extLst>
                <a:ext uri="{FF2B5EF4-FFF2-40B4-BE49-F238E27FC236}">
                  <a16:creationId xmlns:a16="http://schemas.microsoft.com/office/drawing/2014/main" id="{09CD4B39-38A7-96A0-DDB2-CFACF1B87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1587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1" name="Grupo 17">
            <a:extLst>
              <a:ext uri="{FF2B5EF4-FFF2-40B4-BE49-F238E27FC236}">
                <a16:creationId xmlns:a16="http://schemas.microsoft.com/office/drawing/2014/main" id="{748445F7-2A03-926C-DCD9-049105718CAD}"/>
              </a:ext>
            </a:extLst>
          </p:cNvPr>
          <p:cNvGrpSpPr/>
          <p:nvPr/>
        </p:nvGrpSpPr>
        <p:grpSpPr>
          <a:xfrm>
            <a:off x="9645092" y="2515661"/>
            <a:ext cx="1651598" cy="1534639"/>
            <a:chOff x="9647605" y="2515422"/>
            <a:chExt cx="1652028" cy="1535039"/>
          </a:xfrm>
        </p:grpSpPr>
        <p:sp>
          <p:nvSpPr>
            <p:cNvPr id="12" name="Rectángulo 18">
              <a:extLst>
                <a:ext uri="{FF2B5EF4-FFF2-40B4-BE49-F238E27FC236}">
                  <a16:creationId xmlns:a16="http://schemas.microsoft.com/office/drawing/2014/main" id="{1C8EFFB8-D762-8829-1D30-39623F308CA1}"/>
                </a:ext>
              </a:extLst>
            </p:cNvPr>
            <p:cNvSpPr/>
            <p:nvPr/>
          </p:nvSpPr>
          <p:spPr>
            <a:xfrm>
              <a:off x="9647605" y="2515422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3" name="Imagen 19">
              <a:extLst>
                <a:ext uri="{FF2B5EF4-FFF2-40B4-BE49-F238E27FC236}">
                  <a16:creationId xmlns:a16="http://schemas.microsoft.com/office/drawing/2014/main" id="{2C05E72C-07FC-F0CD-D405-2967ED39E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06693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4" name="Rectángulo redondeado 21">
            <a:extLst>
              <a:ext uri="{FF2B5EF4-FFF2-40B4-BE49-F238E27FC236}">
                <a16:creationId xmlns:a16="http://schemas.microsoft.com/office/drawing/2014/main" id="{99FC7C54-05B2-60FD-F63D-8E10CD3C9B24}"/>
              </a:ext>
            </a:extLst>
          </p:cNvPr>
          <p:cNvSpPr/>
          <p:nvPr/>
        </p:nvSpPr>
        <p:spPr>
          <a:xfrm>
            <a:off x="277383" y="1812889"/>
            <a:ext cx="1060464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FFFFFF"/>
                </a:solidFill>
                <a:latin typeface="Aptos"/>
              </a:rPr>
              <a:t>Alice</a:t>
            </a:r>
          </a:p>
        </p:txBody>
      </p:sp>
      <p:sp>
        <p:nvSpPr>
          <p:cNvPr id="15" name="Rectángulo redondeado 24">
            <a:extLst>
              <a:ext uri="{FF2B5EF4-FFF2-40B4-BE49-F238E27FC236}">
                <a16:creationId xmlns:a16="http://schemas.microsoft.com/office/drawing/2014/main" id="{F2AF5E6F-FF7C-2D69-0846-6A09C29928EE}"/>
              </a:ext>
            </a:extLst>
          </p:cNvPr>
          <p:cNvSpPr/>
          <p:nvPr/>
        </p:nvSpPr>
        <p:spPr>
          <a:xfrm>
            <a:off x="1227847" y="4139632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A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1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Rectángulo redondeado 25">
            <a:extLst>
              <a:ext uri="{FF2B5EF4-FFF2-40B4-BE49-F238E27FC236}">
                <a16:creationId xmlns:a16="http://schemas.microsoft.com/office/drawing/2014/main" id="{A0BCD477-D119-EF96-06E2-8B7B50F72B25}"/>
              </a:ext>
            </a:extLst>
          </p:cNvPr>
          <p:cNvSpPr/>
          <p:nvPr/>
        </p:nvSpPr>
        <p:spPr>
          <a:xfrm>
            <a:off x="3777124" y="4139632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A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2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Rectángulo redondeado 26">
            <a:extLst>
              <a:ext uri="{FF2B5EF4-FFF2-40B4-BE49-F238E27FC236}">
                <a16:creationId xmlns:a16="http://schemas.microsoft.com/office/drawing/2014/main" id="{28893633-05B7-3A4A-98A7-9F675D5949BD}"/>
              </a:ext>
            </a:extLst>
          </p:cNvPr>
          <p:cNvSpPr/>
          <p:nvPr/>
        </p:nvSpPr>
        <p:spPr>
          <a:xfrm>
            <a:off x="10150559" y="4150858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B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1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" name="Flecha izquierda y derecha 27">
            <a:extLst>
              <a:ext uri="{FF2B5EF4-FFF2-40B4-BE49-F238E27FC236}">
                <a16:creationId xmlns:a16="http://schemas.microsoft.com/office/drawing/2014/main" id="{AACDD5A3-08D7-3E5E-948C-22796EE31001}"/>
              </a:ext>
            </a:extLst>
          </p:cNvPr>
          <p:cNvSpPr/>
          <p:nvPr/>
        </p:nvSpPr>
        <p:spPr>
          <a:xfrm>
            <a:off x="2217893" y="2921329"/>
            <a:ext cx="1333515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0" name="Rectángulo redondeado 6">
            <a:extLst>
              <a:ext uri="{FF2B5EF4-FFF2-40B4-BE49-F238E27FC236}">
                <a16:creationId xmlns:a16="http://schemas.microsoft.com/office/drawing/2014/main" id="{1F9C7B05-1FA3-F6A2-57BB-7A3C93F9170F}"/>
              </a:ext>
            </a:extLst>
          </p:cNvPr>
          <p:cNvSpPr/>
          <p:nvPr/>
        </p:nvSpPr>
        <p:spPr>
          <a:xfrm>
            <a:off x="277384" y="932496"/>
            <a:ext cx="5237727" cy="72329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99" dirty="0">
                <a:solidFill>
                  <a:srgbClr val="000000"/>
                </a:solidFill>
                <a:latin typeface="Aptos"/>
              </a:rPr>
              <a:t>The system {A</a:t>
            </a:r>
            <a:r>
              <a:rPr lang="en-US" sz="1799" baseline="-25000" dirty="0">
                <a:solidFill>
                  <a:srgbClr val="000000"/>
                </a:solidFill>
                <a:latin typeface="Aptos"/>
              </a:rPr>
              <a:t>1</a:t>
            </a:r>
            <a:r>
              <a:rPr lang="en-US" sz="1799" dirty="0">
                <a:solidFill>
                  <a:srgbClr val="000000"/>
                </a:solidFill>
                <a:latin typeface="Aptos"/>
              </a:rPr>
              <a:t>, A</a:t>
            </a:r>
            <a:r>
              <a:rPr lang="en-US" sz="1799" baseline="-25000" dirty="0">
                <a:solidFill>
                  <a:srgbClr val="000000"/>
                </a:solidFill>
                <a:latin typeface="Aptos"/>
              </a:rPr>
              <a:t>2</a:t>
            </a:r>
            <a:r>
              <a:rPr lang="en-US" sz="1799" dirty="0">
                <a:solidFill>
                  <a:srgbClr val="000000"/>
                </a:solidFill>
                <a:latin typeface="Aptos"/>
              </a:rPr>
              <a:t>} is in some Bell state (it is entangled)</a:t>
            </a:r>
          </a:p>
        </p:txBody>
      </p:sp>
      <p:pic>
        <p:nvPicPr>
          <p:cNvPr id="21" name="Imagen 8" descr="Forma&#10;&#10;Descripción generada automáticamente con confianza media">
            <a:extLst>
              <a:ext uri="{FF2B5EF4-FFF2-40B4-BE49-F238E27FC236}">
                <a16:creationId xmlns:a16="http://schemas.microsoft.com/office/drawing/2014/main" id="{5D3A1D6F-DE4D-18AE-8018-7FA4F849F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847" y="4960614"/>
            <a:ext cx="3087536" cy="4775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2" name="Rectángulo redondeado 1">
            <a:extLst>
              <a:ext uri="{FF2B5EF4-FFF2-40B4-BE49-F238E27FC236}">
                <a16:creationId xmlns:a16="http://schemas.microsoft.com/office/drawing/2014/main" id="{2CA9FACC-8B4C-AA45-B027-1846D53327BE}"/>
              </a:ext>
            </a:extLst>
          </p:cNvPr>
          <p:cNvSpPr/>
          <p:nvPr/>
        </p:nvSpPr>
        <p:spPr>
          <a:xfrm>
            <a:off x="6375026" y="3766162"/>
            <a:ext cx="3228097" cy="14253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86ECC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99" dirty="0">
                <a:solidFill>
                  <a:srgbClr val="000000"/>
                </a:solidFill>
                <a:latin typeface="Aptos"/>
              </a:rPr>
              <a:t>Bob’s qubit is in one of those four states, depending on the result of the measurement of Alice</a:t>
            </a:r>
          </a:p>
        </p:txBody>
      </p:sp>
      <p:pic>
        <p:nvPicPr>
          <p:cNvPr id="23" name="Imagen 3" descr="Texto, Carta&#10;&#10;Descripción generada automáticamente">
            <a:extLst>
              <a:ext uri="{FF2B5EF4-FFF2-40B4-BE49-F238E27FC236}">
                <a16:creationId xmlns:a16="http://schemas.microsoft.com/office/drawing/2014/main" id="{B76701DD-AC27-8F8F-28D4-BF58E3DED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4272" y="4960615"/>
            <a:ext cx="2366271" cy="166559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24">
            <a:extLst>
              <a:ext uri="{FF2B5EF4-FFF2-40B4-BE49-F238E27FC236}">
                <a16:creationId xmlns:a16="http://schemas.microsoft.com/office/drawing/2014/main" id="{90EC68D3-CFBD-F67C-08E6-770EF45C5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8153184" cy="1070992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Quantum </a:t>
            </a:r>
            <a:r>
              <a:rPr lang="es-ES_tradnl" dirty="0" err="1"/>
              <a:t>Teleportation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  <p:sp>
        <p:nvSpPr>
          <p:cNvPr id="26" name="Rectángulo redondeado 6">
            <a:extLst>
              <a:ext uri="{FF2B5EF4-FFF2-40B4-BE49-F238E27FC236}">
                <a16:creationId xmlns:a16="http://schemas.microsoft.com/office/drawing/2014/main" id="{CD238E09-CA74-FACA-3D8E-9B8B71BF1F30}"/>
              </a:ext>
            </a:extLst>
          </p:cNvPr>
          <p:cNvSpPr/>
          <p:nvPr/>
        </p:nvSpPr>
        <p:spPr>
          <a:xfrm>
            <a:off x="277384" y="932496"/>
            <a:ext cx="5237727" cy="72329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99" dirty="0">
                <a:solidFill>
                  <a:srgbClr val="000000"/>
                </a:solidFill>
                <a:latin typeface="Aptos"/>
              </a:rPr>
              <a:t>The system {A</a:t>
            </a:r>
            <a:r>
              <a:rPr lang="en-US" sz="1799" baseline="-25000" dirty="0">
                <a:solidFill>
                  <a:srgbClr val="000000"/>
                </a:solidFill>
                <a:latin typeface="Aptos"/>
              </a:rPr>
              <a:t>1</a:t>
            </a:r>
            <a:r>
              <a:rPr lang="en-US" sz="1799" dirty="0">
                <a:solidFill>
                  <a:srgbClr val="000000"/>
                </a:solidFill>
                <a:latin typeface="Aptos"/>
              </a:rPr>
              <a:t>, A</a:t>
            </a:r>
            <a:r>
              <a:rPr lang="en-US" sz="1799" baseline="-25000" dirty="0">
                <a:solidFill>
                  <a:srgbClr val="000000"/>
                </a:solidFill>
                <a:latin typeface="Aptos"/>
              </a:rPr>
              <a:t>2</a:t>
            </a:r>
            <a:r>
              <a:rPr lang="en-US" sz="1799" dirty="0">
                <a:solidFill>
                  <a:srgbClr val="000000"/>
                </a:solidFill>
                <a:latin typeface="Aptos"/>
              </a:rPr>
              <a:t>} is in some Bell state (it is entangled)</a:t>
            </a:r>
          </a:p>
        </p:txBody>
      </p:sp>
      <p:sp>
        <p:nvSpPr>
          <p:cNvPr id="2" name="Rectángulo 22">
            <a:extLst>
              <a:ext uri="{FF2B5EF4-FFF2-40B4-BE49-F238E27FC236}">
                <a16:creationId xmlns:a16="http://schemas.microsoft.com/office/drawing/2014/main" id="{D27433BF-25C7-9CE5-DD4F-378F130452AE}"/>
              </a:ext>
            </a:extLst>
          </p:cNvPr>
          <p:cNvSpPr/>
          <p:nvPr/>
        </p:nvSpPr>
        <p:spPr>
          <a:xfrm>
            <a:off x="9201889" y="2263334"/>
            <a:ext cx="2490734" cy="2039285"/>
          </a:xfrm>
          <a:prstGeom prst="rect">
            <a:avLst/>
          </a:prstGeom>
          <a:solidFill>
            <a:srgbClr val="A02B9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" name="Rectángulo redondeado 23">
            <a:extLst>
              <a:ext uri="{FF2B5EF4-FFF2-40B4-BE49-F238E27FC236}">
                <a16:creationId xmlns:a16="http://schemas.microsoft.com/office/drawing/2014/main" id="{F49D47EB-2D8E-3FE4-485E-2ACF881F755B}"/>
              </a:ext>
            </a:extLst>
          </p:cNvPr>
          <p:cNvSpPr/>
          <p:nvPr/>
        </p:nvSpPr>
        <p:spPr>
          <a:xfrm>
            <a:off x="8584628" y="1812889"/>
            <a:ext cx="1060464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02B9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FFFFFF"/>
                </a:solidFill>
                <a:latin typeface="Aptos"/>
              </a:rPr>
              <a:t>Bob</a:t>
            </a:r>
          </a:p>
        </p:txBody>
      </p:sp>
      <p:sp>
        <p:nvSpPr>
          <p:cNvPr id="4" name="Rectángulo 20">
            <a:extLst>
              <a:ext uri="{FF2B5EF4-FFF2-40B4-BE49-F238E27FC236}">
                <a16:creationId xmlns:a16="http://schemas.microsoft.com/office/drawing/2014/main" id="{A160822A-8A07-FF72-28A3-F545C59B527B}"/>
              </a:ext>
            </a:extLst>
          </p:cNvPr>
          <p:cNvSpPr/>
          <p:nvPr/>
        </p:nvSpPr>
        <p:spPr>
          <a:xfrm>
            <a:off x="431968" y="2263334"/>
            <a:ext cx="5083142" cy="2039285"/>
          </a:xfrm>
          <a:prstGeom prst="rect">
            <a:avLst/>
          </a:pr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grpSp>
        <p:nvGrpSpPr>
          <p:cNvPr id="5" name="Grupo 13">
            <a:extLst>
              <a:ext uri="{FF2B5EF4-FFF2-40B4-BE49-F238E27FC236}">
                <a16:creationId xmlns:a16="http://schemas.microsoft.com/office/drawing/2014/main" id="{6D324143-36D5-0798-3A27-E1E0C0151B28}"/>
              </a:ext>
            </a:extLst>
          </p:cNvPr>
          <p:cNvGrpSpPr/>
          <p:nvPr/>
        </p:nvGrpSpPr>
        <p:grpSpPr>
          <a:xfrm>
            <a:off x="807615" y="2515661"/>
            <a:ext cx="1651598" cy="1534639"/>
            <a:chOff x="807826" y="2515422"/>
            <a:chExt cx="1652028" cy="1535039"/>
          </a:xfrm>
        </p:grpSpPr>
        <p:sp>
          <p:nvSpPr>
            <p:cNvPr id="6" name="Rectángulo 9">
              <a:extLst>
                <a:ext uri="{FF2B5EF4-FFF2-40B4-BE49-F238E27FC236}">
                  <a16:creationId xmlns:a16="http://schemas.microsoft.com/office/drawing/2014/main" id="{66B16B70-A50F-92B6-27DB-3744F3E8E07C}"/>
                </a:ext>
              </a:extLst>
            </p:cNvPr>
            <p:cNvSpPr/>
            <p:nvPr/>
          </p:nvSpPr>
          <p:spPr>
            <a:xfrm>
              <a:off x="807826" y="2515422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7" name="Imagen 5">
              <a:extLst>
                <a:ext uri="{FF2B5EF4-FFF2-40B4-BE49-F238E27FC236}">
                  <a16:creationId xmlns:a16="http://schemas.microsoft.com/office/drawing/2014/main" id="{26E9D3E2-DD9B-FC20-0505-A84930C28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6913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8" name="Grupo 14">
            <a:extLst>
              <a:ext uri="{FF2B5EF4-FFF2-40B4-BE49-F238E27FC236}">
                <a16:creationId xmlns:a16="http://schemas.microsoft.com/office/drawing/2014/main" id="{23A5822A-C235-13DF-758D-BF9EC70B5E9A}"/>
              </a:ext>
            </a:extLst>
          </p:cNvPr>
          <p:cNvGrpSpPr/>
          <p:nvPr/>
        </p:nvGrpSpPr>
        <p:grpSpPr>
          <a:xfrm>
            <a:off x="3271647" y="2515661"/>
            <a:ext cx="1651598" cy="1534639"/>
            <a:chOff x="3272500" y="2515422"/>
            <a:chExt cx="1652028" cy="1535039"/>
          </a:xfrm>
        </p:grpSpPr>
        <p:sp>
          <p:nvSpPr>
            <p:cNvPr id="9" name="Rectángulo 15">
              <a:extLst>
                <a:ext uri="{FF2B5EF4-FFF2-40B4-BE49-F238E27FC236}">
                  <a16:creationId xmlns:a16="http://schemas.microsoft.com/office/drawing/2014/main" id="{2FC8F1DF-BF93-7604-2310-7F14F2BBC7B4}"/>
                </a:ext>
              </a:extLst>
            </p:cNvPr>
            <p:cNvSpPr/>
            <p:nvPr/>
          </p:nvSpPr>
          <p:spPr>
            <a:xfrm>
              <a:off x="3272500" y="2515422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0" name="Imagen 16">
              <a:extLst>
                <a:ext uri="{FF2B5EF4-FFF2-40B4-BE49-F238E27FC236}">
                  <a16:creationId xmlns:a16="http://schemas.microsoft.com/office/drawing/2014/main" id="{27F1478C-43CF-A3D6-4A0E-D4376D120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1587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1" name="Grupo 17">
            <a:extLst>
              <a:ext uri="{FF2B5EF4-FFF2-40B4-BE49-F238E27FC236}">
                <a16:creationId xmlns:a16="http://schemas.microsoft.com/office/drawing/2014/main" id="{EE1D686D-D2E5-4439-17C5-C7E11358F524}"/>
              </a:ext>
            </a:extLst>
          </p:cNvPr>
          <p:cNvGrpSpPr/>
          <p:nvPr/>
        </p:nvGrpSpPr>
        <p:grpSpPr>
          <a:xfrm>
            <a:off x="9645092" y="2515661"/>
            <a:ext cx="1651598" cy="1534639"/>
            <a:chOff x="9647605" y="2515422"/>
            <a:chExt cx="1652028" cy="1535039"/>
          </a:xfrm>
        </p:grpSpPr>
        <p:sp>
          <p:nvSpPr>
            <p:cNvPr id="12" name="Rectángulo 18">
              <a:extLst>
                <a:ext uri="{FF2B5EF4-FFF2-40B4-BE49-F238E27FC236}">
                  <a16:creationId xmlns:a16="http://schemas.microsoft.com/office/drawing/2014/main" id="{A739C17E-3E67-BD57-3C15-EE3A597F4F68}"/>
                </a:ext>
              </a:extLst>
            </p:cNvPr>
            <p:cNvSpPr/>
            <p:nvPr/>
          </p:nvSpPr>
          <p:spPr>
            <a:xfrm>
              <a:off x="9647605" y="2515422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3" name="Imagen 19">
              <a:extLst>
                <a:ext uri="{FF2B5EF4-FFF2-40B4-BE49-F238E27FC236}">
                  <a16:creationId xmlns:a16="http://schemas.microsoft.com/office/drawing/2014/main" id="{F495C07D-01CF-5A26-2F9D-3836FB17E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06693" y="2616016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4" name="Rectángulo redondeado 21">
            <a:extLst>
              <a:ext uri="{FF2B5EF4-FFF2-40B4-BE49-F238E27FC236}">
                <a16:creationId xmlns:a16="http://schemas.microsoft.com/office/drawing/2014/main" id="{D286C51C-113E-0D96-AE69-532A99E75E4F}"/>
              </a:ext>
            </a:extLst>
          </p:cNvPr>
          <p:cNvSpPr/>
          <p:nvPr/>
        </p:nvSpPr>
        <p:spPr>
          <a:xfrm>
            <a:off x="277383" y="1812889"/>
            <a:ext cx="1060464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FFFFFF"/>
                </a:solidFill>
                <a:latin typeface="Aptos"/>
              </a:rPr>
              <a:t>Alice</a:t>
            </a:r>
          </a:p>
        </p:txBody>
      </p:sp>
      <p:sp>
        <p:nvSpPr>
          <p:cNvPr id="15" name="Rectángulo redondeado 24">
            <a:extLst>
              <a:ext uri="{FF2B5EF4-FFF2-40B4-BE49-F238E27FC236}">
                <a16:creationId xmlns:a16="http://schemas.microsoft.com/office/drawing/2014/main" id="{A3DC2EB5-20EE-D317-E1FD-F8F5B4B4E1B0}"/>
              </a:ext>
            </a:extLst>
          </p:cNvPr>
          <p:cNvSpPr/>
          <p:nvPr/>
        </p:nvSpPr>
        <p:spPr>
          <a:xfrm>
            <a:off x="1227847" y="4139632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A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1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Rectángulo redondeado 25">
            <a:extLst>
              <a:ext uri="{FF2B5EF4-FFF2-40B4-BE49-F238E27FC236}">
                <a16:creationId xmlns:a16="http://schemas.microsoft.com/office/drawing/2014/main" id="{184633FE-179F-3920-997E-EE8B14B6C0B7}"/>
              </a:ext>
            </a:extLst>
          </p:cNvPr>
          <p:cNvSpPr/>
          <p:nvPr/>
        </p:nvSpPr>
        <p:spPr>
          <a:xfrm>
            <a:off x="3777124" y="4139632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A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2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Rectángulo redondeado 26">
            <a:extLst>
              <a:ext uri="{FF2B5EF4-FFF2-40B4-BE49-F238E27FC236}">
                <a16:creationId xmlns:a16="http://schemas.microsoft.com/office/drawing/2014/main" id="{BFDCF563-746B-E64F-70AB-101AE642EFB9}"/>
              </a:ext>
            </a:extLst>
          </p:cNvPr>
          <p:cNvSpPr/>
          <p:nvPr/>
        </p:nvSpPr>
        <p:spPr>
          <a:xfrm>
            <a:off x="10150559" y="4150858"/>
            <a:ext cx="640653" cy="61343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>
                <a:solidFill>
                  <a:srgbClr val="000000"/>
                </a:solidFill>
                <a:latin typeface="Aptos"/>
              </a:rPr>
              <a:t>B</a:t>
            </a:r>
            <a:r>
              <a:rPr lang="en-US" sz="2799" baseline="-25000">
                <a:solidFill>
                  <a:srgbClr val="000000"/>
                </a:solidFill>
                <a:latin typeface="Aptos"/>
              </a:rPr>
              <a:t>1</a:t>
            </a:r>
            <a:endParaRPr lang="en-US" sz="2799">
              <a:solidFill>
                <a:srgbClr val="000000"/>
              </a:solidFill>
              <a:latin typeface="Aptos"/>
            </a:endParaRPr>
          </a:p>
        </p:txBody>
      </p:sp>
      <p:sp>
        <p:nvSpPr>
          <p:cNvPr id="18" name="Flecha izquierda y derecha 27">
            <a:extLst>
              <a:ext uri="{FF2B5EF4-FFF2-40B4-BE49-F238E27FC236}">
                <a16:creationId xmlns:a16="http://schemas.microsoft.com/office/drawing/2014/main" id="{AB1D384D-A0D0-8749-4DD9-B69DE27B7DEC}"/>
              </a:ext>
            </a:extLst>
          </p:cNvPr>
          <p:cNvSpPr/>
          <p:nvPr/>
        </p:nvSpPr>
        <p:spPr>
          <a:xfrm>
            <a:off x="2217893" y="2921329"/>
            <a:ext cx="1333515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pic>
        <p:nvPicPr>
          <p:cNvPr id="21" name="Imagen 8" descr="Forma&#10;&#10;Descripción generada automáticamente con confianza media">
            <a:extLst>
              <a:ext uri="{FF2B5EF4-FFF2-40B4-BE49-F238E27FC236}">
                <a16:creationId xmlns:a16="http://schemas.microsoft.com/office/drawing/2014/main" id="{2882C338-3AB5-4620-C59F-626814307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847" y="4960614"/>
            <a:ext cx="3087536" cy="47756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3" name="Conector recto de flecha 7">
            <a:extLst>
              <a:ext uri="{FF2B5EF4-FFF2-40B4-BE49-F238E27FC236}">
                <a16:creationId xmlns:a16="http://schemas.microsoft.com/office/drawing/2014/main" id="{7FE1BB32-4D91-60AC-6D18-008973B9A1FE}"/>
              </a:ext>
            </a:extLst>
          </p:cNvPr>
          <p:cNvCxnSpPr>
            <a:stCxn id="4" idx="3"/>
            <a:endCxn id="2" idx="1"/>
          </p:cNvCxnSpPr>
          <p:nvPr/>
        </p:nvCxnSpPr>
        <p:spPr>
          <a:xfrm>
            <a:off x="5515110" y="3282976"/>
            <a:ext cx="3686779" cy="0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24" name="Rectángulo redondeado 11">
            <a:extLst>
              <a:ext uri="{FF2B5EF4-FFF2-40B4-BE49-F238E27FC236}">
                <a16:creationId xmlns:a16="http://schemas.microsoft.com/office/drawing/2014/main" id="{CC225116-16CD-5A1D-E47F-B268E0B90D18}"/>
              </a:ext>
            </a:extLst>
          </p:cNvPr>
          <p:cNvSpPr/>
          <p:nvPr/>
        </p:nvSpPr>
        <p:spPr>
          <a:xfrm>
            <a:off x="4137881" y="1585022"/>
            <a:ext cx="4472143" cy="14465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62626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99" dirty="0">
                <a:solidFill>
                  <a:srgbClr val="FFFFFF"/>
                </a:solidFill>
                <a:latin typeface="Aptos"/>
              </a:rPr>
              <a:t>Alice classically communicates the measurement result to Bob, so he can apply the corresponding gate to the state and to obtain the teleported state!</a:t>
            </a:r>
            <a:endParaRPr lang="en-US" sz="1799" b="1" u="sng" dirty="0">
              <a:solidFill>
                <a:srgbClr val="FFFFFF"/>
              </a:solidFill>
              <a:latin typeface="Aptos"/>
            </a:endParaRPr>
          </a:p>
        </p:txBody>
      </p:sp>
      <p:pic>
        <p:nvPicPr>
          <p:cNvPr id="25" name="Imagen 29" descr="Texto, Carta&#10;&#10;Descripción generada automáticamente">
            <a:extLst>
              <a:ext uri="{FF2B5EF4-FFF2-40B4-BE49-F238E27FC236}">
                <a16:creationId xmlns:a16="http://schemas.microsoft.com/office/drawing/2014/main" id="{4F686B02-2EB8-2CE8-11F2-00E968754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4272" y="4960615"/>
            <a:ext cx="2366271" cy="16655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Rectángulo redondeado 1">
            <a:extLst>
              <a:ext uri="{FF2B5EF4-FFF2-40B4-BE49-F238E27FC236}">
                <a16:creationId xmlns:a16="http://schemas.microsoft.com/office/drawing/2014/main" id="{9F7BC37A-B2F8-A70A-8024-321849EEB0F0}"/>
              </a:ext>
            </a:extLst>
          </p:cNvPr>
          <p:cNvSpPr/>
          <p:nvPr/>
        </p:nvSpPr>
        <p:spPr>
          <a:xfrm>
            <a:off x="6375026" y="3766162"/>
            <a:ext cx="3228097" cy="14253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86ECC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99" dirty="0">
                <a:solidFill>
                  <a:srgbClr val="000000"/>
                </a:solidFill>
                <a:latin typeface="Aptos"/>
              </a:rPr>
              <a:t>Bob’s qubit is in one of those four states, depending on the result of the measurement of Alice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FADCC8-3D61-01B1-78EE-791E1D71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DA3A6-B14C-C0BF-F7E3-D7A01E85172A}"/>
              </a:ext>
            </a:extLst>
          </p:cNvPr>
          <p:cNvSpPr txBox="1">
            <a:spLocks/>
          </p:cNvSpPr>
          <p:nvPr/>
        </p:nvSpPr>
        <p:spPr>
          <a:xfrm>
            <a:off x="2327276" y="260077"/>
            <a:ext cx="7920037" cy="107156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ctr" defTabSz="914400">
              <a:lnSpc>
                <a:spcPct val="100000"/>
              </a:lnSpc>
              <a:buClrTx/>
              <a:buSzTx/>
              <a:buFontTx/>
            </a:pPr>
            <a:r>
              <a:rPr lang="es-ES"/>
              <a:t> </a:t>
            </a:r>
            <a:r>
              <a:rPr lang="es-ES" sz="3600"/>
              <a:t>Quantum Teleportation: details</a:t>
            </a:r>
            <a:endParaRPr lang="es-ES" dirty="0"/>
          </a:p>
        </p:txBody>
      </p:sp>
      <p:pic>
        <p:nvPicPr>
          <p:cNvPr id="7" name="Imagen 6" descr="Forma&#10;&#10;Descripción generada automáticamente con confianza media">
            <a:extLst>
              <a:ext uri="{FF2B5EF4-FFF2-40B4-BE49-F238E27FC236}">
                <a16:creationId xmlns:a16="http://schemas.microsoft.com/office/drawing/2014/main" id="{0EFC436C-9EE3-7380-10B2-7BF4B5E48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69" y="2996952"/>
            <a:ext cx="9476366" cy="1601849"/>
          </a:xfrm>
          <a:prstGeom prst="rect">
            <a:avLst/>
          </a:prstGeom>
        </p:spPr>
      </p:pic>
      <p:pic>
        <p:nvPicPr>
          <p:cNvPr id="9" name="Imagen 8" descr="Forma&#10;&#10;Descripción generada automáticamente con confianza media">
            <a:extLst>
              <a:ext uri="{FF2B5EF4-FFF2-40B4-BE49-F238E27FC236}">
                <a16:creationId xmlns:a16="http://schemas.microsoft.com/office/drawing/2014/main" id="{0924163D-418D-11DD-0E5D-704CD7074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4" y="1356730"/>
            <a:ext cx="3672408" cy="799382"/>
          </a:xfrm>
          <a:prstGeom prst="rect">
            <a:avLst/>
          </a:prstGeom>
        </p:spPr>
      </p:pic>
      <p:pic>
        <p:nvPicPr>
          <p:cNvPr id="11" name="Imagen 10" descr="Forma&#10;&#10;Descripción generada automáticamente con confianza media">
            <a:extLst>
              <a:ext uri="{FF2B5EF4-FFF2-40B4-BE49-F238E27FC236}">
                <a16:creationId xmlns:a16="http://schemas.microsoft.com/office/drawing/2014/main" id="{39DC43E2-3972-9C38-7602-D0EF2044E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1356730"/>
            <a:ext cx="3688238" cy="79938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C4D944B-C92B-53E5-4684-3D88278B5498}"/>
              </a:ext>
            </a:extLst>
          </p:cNvPr>
          <p:cNvSpPr txBox="1"/>
          <p:nvPr/>
        </p:nvSpPr>
        <p:spPr>
          <a:xfrm>
            <a:off x="342042" y="1558112"/>
            <a:ext cx="217239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The</a:t>
            </a:r>
            <a:r>
              <a:rPr lang="es-ES_tradnl" dirty="0"/>
              <a:t> Bell </a:t>
            </a:r>
            <a:r>
              <a:rPr lang="es-ES_tradnl" dirty="0" err="1"/>
              <a:t>states</a:t>
            </a:r>
            <a:r>
              <a:rPr lang="es-ES_tradnl" dirty="0"/>
              <a:t> are: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0480D3-AD4F-ACFE-069A-EAB454F61D2E}"/>
              </a:ext>
            </a:extLst>
          </p:cNvPr>
          <p:cNvSpPr txBox="1"/>
          <p:nvPr/>
        </p:nvSpPr>
        <p:spPr>
          <a:xfrm>
            <a:off x="342042" y="2555585"/>
            <a:ext cx="3993401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The</a:t>
            </a:r>
            <a:r>
              <a:rPr lang="es-ES_tradnl" dirty="0"/>
              <a:t> total </a:t>
            </a:r>
            <a:r>
              <a:rPr lang="es-ES_tradnl" dirty="0" err="1"/>
              <a:t>state</a:t>
            </a:r>
            <a:r>
              <a:rPr lang="es-ES_tradnl" dirty="0"/>
              <a:t> </a:t>
            </a:r>
            <a:r>
              <a:rPr lang="es-ES_tradnl" dirty="0" err="1"/>
              <a:t>before</a:t>
            </a:r>
            <a:r>
              <a:rPr lang="es-ES_tradnl" dirty="0"/>
              <a:t> </a:t>
            </a:r>
            <a:r>
              <a:rPr lang="es-ES_tradnl" dirty="0" err="1"/>
              <a:t>teleportation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CD81ED-A736-0017-C794-70D8B4D3422B}"/>
              </a:ext>
            </a:extLst>
          </p:cNvPr>
          <p:cNvSpPr txBox="1"/>
          <p:nvPr/>
        </p:nvSpPr>
        <p:spPr>
          <a:xfrm>
            <a:off x="345014" y="4735880"/>
            <a:ext cx="1073486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perform</a:t>
            </a:r>
            <a:r>
              <a:rPr lang="es-ES_tradnl" dirty="0"/>
              <a:t> a Bell </a:t>
            </a:r>
            <a:r>
              <a:rPr lang="es-ES_tradnl" dirty="0" err="1"/>
              <a:t>measurement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A</a:t>
            </a:r>
            <a:r>
              <a:rPr lang="es-ES_tradnl" baseline="-25000" dirty="0"/>
              <a:t>1</a:t>
            </a:r>
            <a:r>
              <a:rPr lang="es-ES_tradnl" dirty="0"/>
              <a:t> and A</a:t>
            </a:r>
            <a:r>
              <a:rPr lang="es-ES_tradnl" baseline="-25000" dirty="0"/>
              <a:t>2</a:t>
            </a:r>
            <a:r>
              <a:rPr lang="es-ES_tradnl" dirty="0"/>
              <a:t>, </a:t>
            </a:r>
            <a:r>
              <a:rPr lang="es-ES_tradnl" dirty="0" err="1"/>
              <a:t>this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,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project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total </a:t>
            </a:r>
            <a:r>
              <a:rPr lang="es-ES_tradnl" dirty="0" err="1"/>
              <a:t>state</a:t>
            </a:r>
            <a:r>
              <a:rPr lang="es-ES_tradnl" dirty="0"/>
              <a:t> </a:t>
            </a:r>
            <a:r>
              <a:rPr lang="es-ES_tradnl" dirty="0" err="1"/>
              <a:t>using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Bell </a:t>
            </a:r>
            <a:r>
              <a:rPr lang="es-ES_tradnl" dirty="0" err="1"/>
              <a:t>projectors</a:t>
            </a:r>
            <a:r>
              <a:rPr lang="es-ES_tradnl" dirty="0"/>
              <a:t>:</a:t>
            </a:r>
          </a:p>
        </p:txBody>
      </p:sp>
      <p:pic>
        <p:nvPicPr>
          <p:cNvPr id="16" name="Imagen 15" descr="Forma&#10;&#10;Descripción generada automáticamente con confianza media">
            <a:extLst>
              <a:ext uri="{FF2B5EF4-FFF2-40B4-BE49-F238E27FC236}">
                <a16:creationId xmlns:a16="http://schemas.microsoft.com/office/drawing/2014/main" id="{47CB6A57-4A70-5AAE-CB2D-B375F745D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5467961"/>
            <a:ext cx="3375441" cy="449027"/>
          </a:xfrm>
          <a:prstGeom prst="rect">
            <a:avLst/>
          </a:prstGeom>
        </p:spPr>
      </p:pic>
      <p:pic>
        <p:nvPicPr>
          <p:cNvPr id="18" name="Imagen 17" descr="Forma&#10;&#10;Descripción generada automáticamente con confianza media">
            <a:extLst>
              <a:ext uri="{FF2B5EF4-FFF2-40B4-BE49-F238E27FC236}">
                <a16:creationId xmlns:a16="http://schemas.microsoft.com/office/drawing/2014/main" id="{9E7C2AE6-E4E4-F86A-005E-23A7F906C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5467961"/>
            <a:ext cx="3457736" cy="4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58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FADCC8-3D61-01B1-78EE-791E1D71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DA3A6-B14C-C0BF-F7E3-D7A01E85172A}"/>
              </a:ext>
            </a:extLst>
          </p:cNvPr>
          <p:cNvSpPr txBox="1">
            <a:spLocks/>
          </p:cNvSpPr>
          <p:nvPr/>
        </p:nvSpPr>
        <p:spPr>
          <a:xfrm>
            <a:off x="2327276" y="260077"/>
            <a:ext cx="7920037" cy="107156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ctr" defTabSz="914400">
              <a:lnSpc>
                <a:spcPct val="100000"/>
              </a:lnSpc>
              <a:buClrTx/>
              <a:buSzTx/>
              <a:buFontTx/>
            </a:pPr>
            <a:r>
              <a:rPr lang="es-ES"/>
              <a:t> </a:t>
            </a:r>
            <a:r>
              <a:rPr lang="es-ES" sz="3600"/>
              <a:t>Quantum Teleportation: details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CD81ED-A736-0017-C794-70D8B4D3422B}"/>
              </a:ext>
            </a:extLst>
          </p:cNvPr>
          <p:cNvSpPr txBox="1"/>
          <p:nvPr/>
        </p:nvSpPr>
        <p:spPr>
          <a:xfrm>
            <a:off x="333772" y="1425848"/>
            <a:ext cx="999504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Depending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output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measurement</a:t>
            </a:r>
            <a:r>
              <a:rPr lang="es-ES_tradnl" dirty="0"/>
              <a:t>,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obtain</a:t>
            </a:r>
            <a:r>
              <a:rPr lang="es-ES_tradnl" dirty="0"/>
              <a:t> </a:t>
            </a:r>
            <a:r>
              <a:rPr lang="es-ES_tradnl" dirty="0" err="1"/>
              <a:t>one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those</a:t>
            </a:r>
            <a:r>
              <a:rPr lang="es-ES_tradnl" dirty="0"/>
              <a:t> </a:t>
            </a:r>
            <a:r>
              <a:rPr lang="es-ES_tradnl" dirty="0" err="1"/>
              <a:t>four</a:t>
            </a:r>
            <a:r>
              <a:rPr lang="es-ES_tradnl" dirty="0"/>
              <a:t> </a:t>
            </a:r>
            <a:r>
              <a:rPr lang="es-ES_tradnl" dirty="0" err="1"/>
              <a:t>projected</a:t>
            </a:r>
            <a:r>
              <a:rPr lang="es-ES_tradnl" dirty="0"/>
              <a:t> total </a:t>
            </a:r>
            <a:r>
              <a:rPr lang="es-ES_tradnl" dirty="0" err="1"/>
              <a:t>states</a:t>
            </a:r>
            <a:r>
              <a:rPr lang="es-ES_tradnl" dirty="0"/>
              <a:t>:</a:t>
            </a:r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F9FFD48A-7B62-EDA4-3F5B-281AA70B2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988840"/>
            <a:ext cx="7342584" cy="1958875"/>
          </a:xfrm>
          <a:prstGeom prst="rect">
            <a:avLst/>
          </a:prstGeom>
        </p:spPr>
      </p:pic>
      <p:pic>
        <p:nvPicPr>
          <p:cNvPr id="8" name="Imagen 7" descr="Forma&#10;&#10;Descripción generada automáticamente con confianza media">
            <a:extLst>
              <a:ext uri="{FF2B5EF4-FFF2-40B4-BE49-F238E27FC236}">
                <a16:creationId xmlns:a16="http://schemas.microsoft.com/office/drawing/2014/main" id="{97F847CC-45A6-BF0E-B6AF-66D3E6BBF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4422930"/>
            <a:ext cx="7416824" cy="196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58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FADCC8-3D61-01B1-78EE-791E1D71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4DA3A6-B14C-C0BF-F7E3-D7A01E85172A}"/>
              </a:ext>
            </a:extLst>
          </p:cNvPr>
          <p:cNvSpPr txBox="1">
            <a:spLocks/>
          </p:cNvSpPr>
          <p:nvPr/>
        </p:nvSpPr>
        <p:spPr>
          <a:xfrm>
            <a:off x="2327276" y="260077"/>
            <a:ext cx="7920037" cy="107156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ctr" defTabSz="914400">
              <a:lnSpc>
                <a:spcPct val="100000"/>
              </a:lnSpc>
              <a:buClrTx/>
              <a:buSzTx/>
              <a:buFontTx/>
            </a:pPr>
            <a:r>
              <a:rPr lang="es-ES"/>
              <a:t> </a:t>
            </a:r>
            <a:r>
              <a:rPr lang="es-ES" sz="3600"/>
              <a:t>Quantum Teleportation: details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CCD81ED-A736-0017-C794-70D8B4D3422B}"/>
              </a:ext>
            </a:extLst>
          </p:cNvPr>
          <p:cNvSpPr txBox="1"/>
          <p:nvPr/>
        </p:nvSpPr>
        <p:spPr>
          <a:xfrm>
            <a:off x="333772" y="1425848"/>
            <a:ext cx="999504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Depending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output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measurement</a:t>
            </a:r>
            <a:r>
              <a:rPr lang="es-ES_tradnl" dirty="0"/>
              <a:t>,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obtain</a:t>
            </a:r>
            <a:r>
              <a:rPr lang="es-ES_tradnl" dirty="0"/>
              <a:t> </a:t>
            </a:r>
            <a:r>
              <a:rPr lang="es-ES_tradnl" dirty="0" err="1"/>
              <a:t>one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those</a:t>
            </a:r>
            <a:r>
              <a:rPr lang="es-ES_tradnl" dirty="0"/>
              <a:t> </a:t>
            </a:r>
            <a:r>
              <a:rPr lang="es-ES_tradnl" dirty="0" err="1"/>
              <a:t>four</a:t>
            </a:r>
            <a:r>
              <a:rPr lang="es-ES_tradnl" dirty="0"/>
              <a:t> </a:t>
            </a:r>
            <a:r>
              <a:rPr lang="es-ES_tradnl" dirty="0" err="1"/>
              <a:t>projected</a:t>
            </a:r>
            <a:r>
              <a:rPr lang="es-ES_tradnl" dirty="0"/>
              <a:t> total </a:t>
            </a:r>
            <a:r>
              <a:rPr lang="es-ES_tradnl" dirty="0" err="1"/>
              <a:t>states</a:t>
            </a:r>
            <a:r>
              <a:rPr lang="es-ES_tradnl" dirty="0"/>
              <a:t>:</a:t>
            </a:r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F9FFD48A-7B62-EDA4-3F5B-281AA70B2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988840"/>
            <a:ext cx="7342584" cy="1958875"/>
          </a:xfrm>
          <a:prstGeom prst="rect">
            <a:avLst/>
          </a:prstGeom>
        </p:spPr>
      </p:pic>
      <p:pic>
        <p:nvPicPr>
          <p:cNvPr id="8" name="Imagen 7" descr="Forma&#10;&#10;Descripción generada automáticamente con confianza media">
            <a:extLst>
              <a:ext uri="{FF2B5EF4-FFF2-40B4-BE49-F238E27FC236}">
                <a16:creationId xmlns:a16="http://schemas.microsoft.com/office/drawing/2014/main" id="{97F847CC-45A6-BF0E-B6AF-66D3E6BBF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4422930"/>
            <a:ext cx="7416824" cy="196327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61F0345-89FB-3752-31EA-9DC2A62C71A0}"/>
              </a:ext>
            </a:extLst>
          </p:cNvPr>
          <p:cNvSpPr/>
          <p:nvPr/>
        </p:nvSpPr>
        <p:spPr>
          <a:xfrm>
            <a:off x="2422004" y="3284984"/>
            <a:ext cx="3816424" cy="807293"/>
          </a:xfrm>
          <a:prstGeom prst="rect">
            <a:avLst/>
          </a:prstGeom>
          <a:solidFill>
            <a:schemeClr val="accent1">
              <a:alpha val="11424"/>
            </a:schemeClr>
          </a:solidFill>
          <a:ln w="55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6F97C2D-33EE-B3CE-DE2A-A0DB04769BDE}"/>
              </a:ext>
            </a:extLst>
          </p:cNvPr>
          <p:cNvSpPr/>
          <p:nvPr/>
        </p:nvSpPr>
        <p:spPr>
          <a:xfrm>
            <a:off x="2470870" y="5733256"/>
            <a:ext cx="3816424" cy="807293"/>
          </a:xfrm>
          <a:prstGeom prst="rect">
            <a:avLst/>
          </a:prstGeom>
          <a:solidFill>
            <a:schemeClr val="accent1">
              <a:alpha val="11424"/>
            </a:schemeClr>
          </a:solidFill>
          <a:ln w="550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51DEE20-6745-255E-51A7-947FF648961F}"/>
              </a:ext>
            </a:extLst>
          </p:cNvPr>
          <p:cNvSpPr txBox="1"/>
          <p:nvPr/>
        </p:nvSpPr>
        <p:spPr>
          <a:xfrm>
            <a:off x="7322934" y="3659658"/>
            <a:ext cx="2151468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Alice has a Bell </a:t>
            </a:r>
            <a:r>
              <a:rPr lang="es-ES_tradnl" dirty="0" err="1"/>
              <a:t>state</a:t>
            </a:r>
            <a:r>
              <a:rPr lang="es-ES_tradnl" dirty="0"/>
              <a:t>, and Bob has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initial</a:t>
            </a:r>
            <a:r>
              <a:rPr lang="es-ES_tradnl" dirty="0"/>
              <a:t> </a:t>
            </a:r>
            <a:r>
              <a:rPr lang="es-ES_tradnl" dirty="0" err="1"/>
              <a:t>qubit</a:t>
            </a:r>
            <a:r>
              <a:rPr lang="es-ES_tradnl" dirty="0"/>
              <a:t>!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255A64-E8BA-428C-4075-385586A84C16}"/>
              </a:ext>
            </a:extLst>
          </p:cNvPr>
          <p:cNvSpPr txBox="1"/>
          <p:nvPr/>
        </p:nvSpPr>
        <p:spPr>
          <a:xfrm>
            <a:off x="10247313" y="2613375"/>
            <a:ext cx="1779616" cy="266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information</a:t>
            </a:r>
            <a:r>
              <a:rPr lang="es-ES_tradnl" dirty="0"/>
              <a:t> has </a:t>
            </a:r>
            <a:r>
              <a:rPr lang="es-ES_tradnl" dirty="0" err="1"/>
              <a:t>been</a:t>
            </a:r>
            <a:r>
              <a:rPr lang="es-ES_tradnl" dirty="0"/>
              <a:t> </a:t>
            </a:r>
            <a:r>
              <a:rPr lang="es-ES_tradnl" dirty="0" err="1"/>
              <a:t>teleported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Alice </a:t>
            </a:r>
            <a:r>
              <a:rPr lang="es-ES_tradnl" dirty="0" err="1"/>
              <a:t>to</a:t>
            </a:r>
            <a:r>
              <a:rPr lang="es-ES_tradnl" dirty="0"/>
              <a:t> Bob! </a:t>
            </a:r>
            <a:r>
              <a:rPr lang="es-ES_tradnl" dirty="0" err="1"/>
              <a:t>But</a:t>
            </a:r>
            <a:r>
              <a:rPr lang="es-ES_tradnl" dirty="0"/>
              <a:t>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exactly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same</a:t>
            </a:r>
            <a:r>
              <a:rPr lang="es-ES_tradnl" dirty="0"/>
              <a:t> </a:t>
            </a:r>
            <a:r>
              <a:rPr lang="es-ES_tradnl" dirty="0" err="1"/>
              <a:t>state</a:t>
            </a:r>
            <a:r>
              <a:rPr lang="es-ES_tradnl" dirty="0"/>
              <a:t>…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depends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measurement</a:t>
            </a:r>
            <a:r>
              <a:rPr lang="es-ES_tradnl" dirty="0"/>
              <a:t> </a:t>
            </a:r>
            <a:r>
              <a:rPr lang="es-ES_tradnl" dirty="0" err="1"/>
              <a:t>result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Alice.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D81272D-F308-EF79-4E70-6DF40FA637E5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382444" y="3818173"/>
            <a:ext cx="940490" cy="274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CB71EF47-C3B3-33A0-FA81-3C93F7A533CC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382444" y="4092277"/>
            <a:ext cx="940490" cy="1829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130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FA8256B-43D5-EEB0-DAF6-39A733B3E7BE}"/>
              </a:ext>
            </a:extLst>
          </p:cNvPr>
          <p:cNvSpPr/>
          <p:nvPr/>
        </p:nvSpPr>
        <p:spPr>
          <a:xfrm>
            <a:off x="3574132" y="5957662"/>
            <a:ext cx="8352928" cy="674815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EEA5A-710A-D94A-8022-59288BE3E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 algn="ctr">
              <a:buNone/>
            </a:pPr>
            <a:r>
              <a:rPr lang="es-ES" dirty="0"/>
              <a:t>To </a:t>
            </a:r>
            <a:r>
              <a:rPr lang="es-ES" dirty="0" err="1"/>
              <a:t>give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account</a:t>
            </a:r>
            <a:r>
              <a:rPr lang="es-ES" dirty="0"/>
              <a:t> of quantum </a:t>
            </a:r>
            <a:r>
              <a:rPr lang="es-ES" dirty="0" err="1"/>
              <a:t>communications</a:t>
            </a:r>
            <a:r>
              <a:rPr lang="es-ES" dirty="0"/>
              <a:t> –</a:t>
            </a:r>
            <a:r>
              <a:rPr lang="es-ES" dirty="0" err="1"/>
              <a:t>currently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means</a:t>
            </a:r>
            <a:r>
              <a:rPr lang="es-ES" dirty="0"/>
              <a:t> </a:t>
            </a:r>
            <a:r>
              <a:rPr lang="es-ES" dirty="0" err="1"/>
              <a:t>essentially</a:t>
            </a:r>
            <a:r>
              <a:rPr lang="es-ES" dirty="0"/>
              <a:t> Quantum Key </a:t>
            </a:r>
            <a:r>
              <a:rPr lang="es-ES" dirty="0" err="1"/>
              <a:t>Distribution</a:t>
            </a:r>
            <a:r>
              <a:rPr lang="es-ES" dirty="0"/>
              <a:t>  (QKD)-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basic</a:t>
            </a:r>
            <a:r>
              <a:rPr lang="es-ES" dirty="0"/>
              <a:t> </a:t>
            </a:r>
            <a:r>
              <a:rPr lang="es-ES" dirty="0" err="1"/>
              <a:t>technologies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applications</a:t>
            </a:r>
            <a:r>
              <a:rPr lang="es-ES" dirty="0"/>
              <a:t>. </a:t>
            </a:r>
          </a:p>
          <a:p>
            <a:pPr marL="109537" indent="0" algn="ctr">
              <a:buNone/>
            </a:pPr>
            <a:endParaRPr lang="es-ES" dirty="0"/>
          </a:p>
          <a:p>
            <a:r>
              <a:rPr lang="es-ES" dirty="0"/>
              <a:t> A </a:t>
            </a:r>
            <a:r>
              <a:rPr lang="es-ES" dirty="0" err="1"/>
              <a:t>little</a:t>
            </a:r>
            <a:r>
              <a:rPr lang="es-ES" dirty="0"/>
              <a:t> bit </a:t>
            </a:r>
            <a:r>
              <a:rPr lang="es-ES" dirty="0" err="1"/>
              <a:t>ambitious</a:t>
            </a:r>
            <a:r>
              <a:rPr lang="es-ES" dirty="0"/>
              <a:t> and </a:t>
            </a:r>
            <a:r>
              <a:rPr lang="es-ES" dirty="0" err="1"/>
              <a:t>broad</a:t>
            </a:r>
            <a:r>
              <a:rPr lang="es-ES" dirty="0"/>
              <a:t>…</a:t>
            </a:r>
          </a:p>
          <a:p>
            <a:r>
              <a:rPr lang="es-ES" dirty="0"/>
              <a:t>..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still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a </a:t>
            </a:r>
            <a:r>
              <a:rPr lang="es-ES" dirty="0" err="1"/>
              <a:t>few</a:t>
            </a:r>
            <a:r>
              <a:rPr lang="es-ES" dirty="0"/>
              <a:t> </a:t>
            </a:r>
            <a:r>
              <a:rPr lang="es-ES" dirty="0" err="1"/>
              <a:t>things</a:t>
            </a:r>
            <a:r>
              <a:rPr lang="es-ES" dirty="0"/>
              <a:t>.</a:t>
            </a:r>
          </a:p>
          <a:p>
            <a:r>
              <a:rPr lang="es-ES" dirty="0"/>
              <a:t>So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skip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..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7B1DD-E709-244E-A0F5-961DEEB4B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 </a:t>
            </a:r>
            <a:r>
              <a:rPr lang="es-ES" dirty="0" err="1"/>
              <a:t>Objective</a:t>
            </a:r>
            <a:r>
              <a:rPr lang="es-ES" dirty="0"/>
              <a:t>: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7A988-D3C2-EE4B-876B-8B237FDA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pic>
        <p:nvPicPr>
          <p:cNvPr id="5" name="Picture 2" descr="Robert Doisneau, Paris, 1957 © Atelier Robert Doisneau tag: music clown  #bestphotographers | Fotografia, Robert doisneau, Bianco e nero">
            <a:extLst>
              <a:ext uri="{FF2B5EF4-FFF2-40B4-BE49-F238E27FC236}">
                <a16:creationId xmlns:a16="http://schemas.microsoft.com/office/drawing/2014/main" id="{40D4FA92-6AF6-F74A-A3B1-94FE2AD4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120" y="2967917"/>
            <a:ext cx="3736573" cy="370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670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4DA3A6-B14C-C0BF-F7E3-D7A01E85172A}"/>
              </a:ext>
            </a:extLst>
          </p:cNvPr>
          <p:cNvSpPr txBox="1">
            <a:spLocks/>
          </p:cNvSpPr>
          <p:nvPr/>
        </p:nvSpPr>
        <p:spPr>
          <a:xfrm>
            <a:off x="2327276" y="260077"/>
            <a:ext cx="7920037" cy="1071563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ctr" defTabSz="914400">
              <a:lnSpc>
                <a:spcPct val="100000"/>
              </a:lnSpc>
              <a:buClrTx/>
              <a:buSzTx/>
              <a:buFontTx/>
            </a:pPr>
            <a:r>
              <a:rPr lang="es-ES"/>
              <a:t> </a:t>
            </a:r>
            <a:r>
              <a:rPr lang="es-ES" sz="3600"/>
              <a:t>Quantum Teleportation: details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C4B5C55-AF9A-23DF-2B11-934F6EE23150}"/>
              </a:ext>
            </a:extLst>
          </p:cNvPr>
          <p:cNvSpPr txBox="1"/>
          <p:nvPr/>
        </p:nvSpPr>
        <p:spPr>
          <a:xfrm>
            <a:off x="377745" y="2019090"/>
            <a:ext cx="201856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If</a:t>
            </a:r>
            <a:r>
              <a:rPr lang="es-ES_tradnl" dirty="0"/>
              <a:t> Alice </a:t>
            </a:r>
            <a:r>
              <a:rPr lang="es-ES_tradnl" dirty="0" err="1"/>
              <a:t>measured</a:t>
            </a:r>
            <a:endParaRPr lang="es-ES_tradnl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5D8ABB-6F79-B4BA-E511-628080D93C9E}"/>
              </a:ext>
            </a:extLst>
          </p:cNvPr>
          <p:cNvSpPr txBox="1"/>
          <p:nvPr/>
        </p:nvSpPr>
        <p:spPr>
          <a:xfrm>
            <a:off x="8697011" y="2021127"/>
            <a:ext cx="242887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Bob has </a:t>
            </a:r>
            <a:r>
              <a:rPr lang="es-ES_tradnl" dirty="0" err="1"/>
              <a:t>to</a:t>
            </a:r>
            <a:r>
              <a:rPr lang="es-ES_tradnl" dirty="0"/>
              <a:t> do </a:t>
            </a:r>
            <a:r>
              <a:rPr lang="es-ES_tradnl" dirty="0" err="1"/>
              <a:t>nothing</a:t>
            </a:r>
            <a:endParaRPr lang="es-ES_tradn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03D53F-0573-3166-0A40-154BD8B7D6B5}"/>
              </a:ext>
            </a:extLst>
          </p:cNvPr>
          <p:cNvSpPr txBox="1"/>
          <p:nvPr/>
        </p:nvSpPr>
        <p:spPr>
          <a:xfrm>
            <a:off x="377745" y="3125883"/>
            <a:ext cx="201856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If</a:t>
            </a:r>
            <a:r>
              <a:rPr lang="es-ES_tradnl" dirty="0"/>
              <a:t> Alice </a:t>
            </a:r>
            <a:r>
              <a:rPr lang="es-ES_tradnl" dirty="0" err="1"/>
              <a:t>measured</a:t>
            </a:r>
            <a:endParaRPr lang="es-ES_tradnl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A3C6F04-0C5B-CCE5-00F1-1956DE418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20" y="1844824"/>
            <a:ext cx="5892800" cy="6985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A6E7C0C-CA79-C4BC-82D2-351731636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89" y="3010375"/>
            <a:ext cx="5892800" cy="6985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CAF9DCA9-EE64-7C97-42D1-177602C89ED9}"/>
              </a:ext>
            </a:extLst>
          </p:cNvPr>
          <p:cNvSpPr txBox="1"/>
          <p:nvPr/>
        </p:nvSpPr>
        <p:spPr>
          <a:xfrm>
            <a:off x="8697011" y="3181886"/>
            <a:ext cx="190308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Bob has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apply</a:t>
            </a:r>
            <a:endParaRPr lang="es-ES_tradnl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A5D460C-D067-A59F-2013-3730E6CF0274}"/>
              </a:ext>
            </a:extLst>
          </p:cNvPr>
          <p:cNvSpPr txBox="1"/>
          <p:nvPr/>
        </p:nvSpPr>
        <p:spPr>
          <a:xfrm>
            <a:off x="377745" y="4349474"/>
            <a:ext cx="201856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If</a:t>
            </a:r>
            <a:r>
              <a:rPr lang="es-ES_tradnl" dirty="0"/>
              <a:t> Alice </a:t>
            </a:r>
            <a:r>
              <a:rPr lang="es-ES_tradnl" dirty="0" err="1"/>
              <a:t>measured</a:t>
            </a:r>
            <a:endParaRPr lang="es-ES_tradnl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ED1841CB-8ED7-79CF-931B-89AF8F499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89" y="4175208"/>
            <a:ext cx="5918200" cy="698500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FA34B387-4F85-FEC0-B5B6-553AF87DEF37}"/>
              </a:ext>
            </a:extLst>
          </p:cNvPr>
          <p:cNvSpPr txBox="1"/>
          <p:nvPr/>
        </p:nvSpPr>
        <p:spPr>
          <a:xfrm>
            <a:off x="8697011" y="4349474"/>
            <a:ext cx="196720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Bob has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apply</a:t>
            </a:r>
            <a:endParaRPr lang="es-ES_tradnl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A658372-19E1-5E22-0B30-0C74CBF6CE7D}"/>
              </a:ext>
            </a:extLst>
          </p:cNvPr>
          <p:cNvSpPr txBox="1"/>
          <p:nvPr/>
        </p:nvSpPr>
        <p:spPr>
          <a:xfrm>
            <a:off x="372625" y="5514307"/>
            <a:ext cx="201856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If</a:t>
            </a:r>
            <a:r>
              <a:rPr lang="es-ES_tradnl" dirty="0"/>
              <a:t> Alice </a:t>
            </a:r>
            <a:r>
              <a:rPr lang="es-ES_tradnl" dirty="0" err="1"/>
              <a:t>measured</a:t>
            </a:r>
            <a:endParaRPr lang="es-ES_tradnl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FA68F07-048F-F98F-100A-028DF7956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89" y="5340041"/>
            <a:ext cx="5918200" cy="6985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5BDD0722-FA62-DE8F-6CC9-778CC8A22955}"/>
              </a:ext>
            </a:extLst>
          </p:cNvPr>
          <p:cNvSpPr txBox="1"/>
          <p:nvPr/>
        </p:nvSpPr>
        <p:spPr>
          <a:xfrm>
            <a:off x="8697011" y="5514307"/>
            <a:ext cx="196720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Bob has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apply</a:t>
            </a:r>
            <a:endParaRPr lang="es-ES_tradnl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BDE9AB21-6543-3129-99F2-D3F39E875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235" y="3125883"/>
            <a:ext cx="673100" cy="5207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5187B692-0724-CF47-0B20-2D64FD2BB0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787" y="4264108"/>
            <a:ext cx="749300" cy="5207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7B6C94A-C5CC-FEA4-5AAD-1CFC915DB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096" y="5428941"/>
            <a:ext cx="1422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34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822FE881-6F81-984B-A6E9-1BED9C49FEB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81844" y="1556792"/>
            <a:ext cx="9793088" cy="4536504"/>
          </a:xfrm>
          <a:ln/>
        </p:spPr>
        <p:txBody>
          <a:bodyPr vert="horz" wrap="square" lIns="91440" tIns="22403" rIns="91440" bIns="45720" numCol="1" anchor="t" anchorCtr="0" compatLnSpc="1">
            <a:prstTxWarp prst="textNoShape">
              <a:avLst/>
            </a:prstTxWarp>
          </a:bodyPr>
          <a:lstStyle/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The </a:t>
            </a:r>
            <a:r>
              <a:rPr lang="en-US" altLang="es-ES" b="1" dirty="0"/>
              <a:t>emitter sends two bits </a:t>
            </a:r>
            <a:r>
              <a:rPr lang="en-US" altLang="es-ES" dirty="0"/>
              <a:t>(classical) to the receiver to tell which one.</a:t>
            </a:r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The </a:t>
            </a:r>
            <a:r>
              <a:rPr lang="en-US" altLang="es-ES" b="1" dirty="0"/>
              <a:t>receiver applies the quantum gates </a:t>
            </a:r>
            <a:r>
              <a:rPr lang="en-US" altLang="es-ES" dirty="0"/>
              <a:t>I (if 00), X (if 10),  Y (if 01) or Z (if 11) to its qubit to recover the teleported state α|0&gt;+β|1&gt;</a:t>
            </a:r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b="1" dirty="0"/>
              <a:t>Important:</a:t>
            </a:r>
            <a:r>
              <a:rPr lang="en-US" altLang="es-ES" dirty="0"/>
              <a:t> </a:t>
            </a:r>
          </a:p>
          <a:p>
            <a:pPr marL="1218110" lvl="2" indent="-457200">
              <a:buSzPct val="75000"/>
              <a:buFont typeface="+mj-lt"/>
              <a:buAutoNum type="arabicPeriod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α and β have never been measured. There is </a:t>
            </a:r>
            <a:r>
              <a:rPr lang="en-US" altLang="es-ES" b="1" dirty="0"/>
              <a:t>no knowledge gain on the state</a:t>
            </a:r>
            <a:r>
              <a:rPr lang="en-US" altLang="es-ES" dirty="0"/>
              <a:t>. It is unknown.</a:t>
            </a:r>
          </a:p>
          <a:p>
            <a:pPr marL="1218110" lvl="2" indent="-457200">
              <a:buSzPct val="75000"/>
              <a:buFont typeface="+mj-lt"/>
              <a:buAutoNum type="arabicPeriod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The </a:t>
            </a:r>
            <a:r>
              <a:rPr lang="en-US" altLang="es-ES" b="1" dirty="0"/>
              <a:t>original qubit have disappeared from the emitter </a:t>
            </a:r>
            <a:r>
              <a:rPr lang="en-US" altLang="es-ES" dirty="0"/>
              <a:t>(all qubits have been measured there) and the original state has been transferred into the element of the EPR pair that owned the receiver, which now holds the state α|0&gt;+β|1&gt;</a:t>
            </a:r>
          </a:p>
          <a:p>
            <a:pPr marL="1218110" lvl="2" indent="-457200">
              <a:buSzPct val="75000"/>
              <a:buFont typeface="+mj-lt"/>
              <a:buAutoNum type="arabicPeriod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s-E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EEA08E-6AB4-5646-9358-B2C8BE20A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984" y="260648"/>
            <a:ext cx="7920880" cy="1070992"/>
          </a:xfrm>
        </p:spPr>
        <p:txBody>
          <a:bodyPr/>
          <a:lstStyle/>
          <a:p>
            <a:pPr algn="ctr"/>
            <a:r>
              <a:rPr lang="es-ES" dirty="0"/>
              <a:t> </a:t>
            </a:r>
            <a:r>
              <a:rPr lang="es-ES" sz="3600" dirty="0"/>
              <a:t>Quantum </a:t>
            </a:r>
            <a:r>
              <a:rPr lang="es-ES" sz="3600" dirty="0" err="1"/>
              <a:t>Teleportation</a:t>
            </a:r>
            <a:r>
              <a:rPr lang="es-ES" sz="3600" dirty="0"/>
              <a:t>: </a:t>
            </a:r>
            <a:r>
              <a:rPr lang="es-ES" sz="3600" dirty="0" err="1"/>
              <a:t>details</a:t>
            </a:r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33C1308-8FC3-844B-E30B-A2CE7AD55F5E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0357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3C5E1C6D-2FCC-614A-B7E6-D6ABC4E6831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18994" y="1268760"/>
            <a:ext cx="2897188" cy="3494087"/>
          </a:xfrm>
          <a:ln/>
        </p:spPr>
        <p:txBody>
          <a:bodyPr vert="horz" tIns="35206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</a:tabLst>
            </a:pPr>
            <a:r>
              <a:rPr lang="en-US" altLang="es-ES" sz="2000" b="0" dirty="0">
                <a:solidFill>
                  <a:schemeClr val="tx1"/>
                </a:solidFill>
              </a:rPr>
              <a:t>What is good for?</a:t>
            </a:r>
            <a:br>
              <a:rPr lang="en-US" altLang="es-ES" sz="2000" b="0" dirty="0">
                <a:solidFill>
                  <a:schemeClr val="tx1"/>
                </a:solidFill>
              </a:rPr>
            </a:br>
            <a:r>
              <a:rPr lang="en-US" altLang="es-ES" sz="2000" b="0" dirty="0">
                <a:solidFill>
                  <a:schemeClr val="tx1"/>
                </a:solidFill>
              </a:rPr>
              <a:t>Teleportation as an element in the design of a General Purpose Quantum Computer Architecture: Transporting states from memory to the ALU.</a:t>
            </a:r>
          </a:p>
        </p:txBody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507A37CD-AAFA-364D-BED7-8B4217744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994" y="4849339"/>
            <a:ext cx="3876349" cy="76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53625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452" dirty="0"/>
              <a:t>Oskin, ' A Practical Architecture for Reliable </a:t>
            </a:r>
          </a:p>
          <a:p>
            <a:r>
              <a:rPr lang="en-US" altLang="es-ES" sz="1452" dirty="0"/>
              <a:t>Quantum Computers’.  </a:t>
            </a:r>
          </a:p>
          <a:p>
            <a:r>
              <a:rPr lang="en-US" altLang="es-ES" sz="1452" dirty="0"/>
              <a:t>IEEE Computer 35, Vol. 1,79(2002)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591198AF-3AA9-C942-BC5E-8D400A040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10416" r="3191" b="4167"/>
          <a:stretch>
            <a:fillRect/>
          </a:stretch>
        </p:blipFill>
        <p:spPr bwMode="auto">
          <a:xfrm>
            <a:off x="5374332" y="692696"/>
            <a:ext cx="5191746" cy="596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91" t="10416" r="3191" b="41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802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6">
            <a:extLst>
              <a:ext uri="{FF2B5EF4-FFF2-40B4-BE49-F238E27FC236}">
                <a16:creationId xmlns:a16="http://schemas.microsoft.com/office/drawing/2014/main" id="{CAFC72DC-743E-7C17-6E98-8B0D082DA9A7}"/>
              </a:ext>
            </a:extLst>
          </p:cNvPr>
          <p:cNvSpPr/>
          <p:nvPr/>
        </p:nvSpPr>
        <p:spPr>
          <a:xfrm>
            <a:off x="2350420" y="3401452"/>
            <a:ext cx="7487981" cy="76705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 dirty="0">
                <a:solidFill>
                  <a:srgbClr val="FFFFFF"/>
                </a:solidFill>
                <a:latin typeface="Aptos"/>
                <a:cs typeface="Arial" pitchFamily="34"/>
              </a:rPr>
              <a:t>¡Entanglement swapping!</a:t>
            </a:r>
          </a:p>
        </p:txBody>
      </p:sp>
      <p:sp>
        <p:nvSpPr>
          <p:cNvPr id="3" name="Rectángulo redondeado 7">
            <a:extLst>
              <a:ext uri="{FF2B5EF4-FFF2-40B4-BE49-F238E27FC236}">
                <a16:creationId xmlns:a16="http://schemas.microsoft.com/office/drawing/2014/main" id="{B4A6A049-4CC1-8263-571E-4BFEAE027BDA}"/>
              </a:ext>
            </a:extLst>
          </p:cNvPr>
          <p:cNvSpPr/>
          <p:nvPr/>
        </p:nvSpPr>
        <p:spPr>
          <a:xfrm>
            <a:off x="1517938" y="1545366"/>
            <a:ext cx="9152945" cy="112858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02B9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 dirty="0">
                <a:solidFill>
                  <a:srgbClr val="FFFFFF"/>
                </a:solidFill>
                <a:latin typeface="Aptos"/>
              </a:rPr>
              <a:t>The problem now is to have entangled pairs for two arbitrary nodes… </a:t>
            </a:r>
          </a:p>
        </p:txBody>
      </p:sp>
      <p:sp>
        <p:nvSpPr>
          <p:cNvPr id="4" name="Flecha derecha 8">
            <a:extLst>
              <a:ext uri="{FF2B5EF4-FFF2-40B4-BE49-F238E27FC236}">
                <a16:creationId xmlns:a16="http://schemas.microsoft.com/office/drawing/2014/main" id="{F472FC49-731F-4DFD-6CC4-A1B34C781EF5}"/>
              </a:ext>
            </a:extLst>
          </p:cNvPr>
          <p:cNvSpPr/>
          <p:nvPr/>
        </p:nvSpPr>
        <p:spPr>
          <a:xfrm rot="5400013">
            <a:off x="5860559" y="2818029"/>
            <a:ext cx="467712" cy="439346"/>
          </a:xfrm>
          <a:custGeom>
            <a:avLst>
              <a:gd name="f0" fmla="val 13405"/>
              <a:gd name="f1" fmla="val 7654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6" name="Rectángulo redondeado 7">
            <a:extLst>
              <a:ext uri="{FF2B5EF4-FFF2-40B4-BE49-F238E27FC236}">
                <a16:creationId xmlns:a16="http://schemas.microsoft.com/office/drawing/2014/main" id="{C8D81B0A-BF86-64D0-C59E-A94F6B848B0E}"/>
              </a:ext>
            </a:extLst>
          </p:cNvPr>
          <p:cNvSpPr/>
          <p:nvPr/>
        </p:nvSpPr>
        <p:spPr>
          <a:xfrm>
            <a:off x="1517939" y="4509120"/>
            <a:ext cx="9152945" cy="20882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799" dirty="0">
                <a:solidFill>
                  <a:srgbClr val="FFFFFF"/>
                </a:solidFill>
                <a:latin typeface="Aptos"/>
              </a:rPr>
              <a:t>Note: if we can distribute entanglement among arbitrary nodes within the quantum network, we can teleport information (and more) without restrictions! This is the fundamental challenge for Quantum Internet network. </a:t>
            </a:r>
          </a:p>
        </p:txBody>
      </p:sp>
    </p:spTree>
    <p:extLst>
      <p:ext uri="{BB962C8B-B14F-4D97-AF65-F5344CB8AC3E}">
        <p14:creationId xmlns:p14="http://schemas.microsoft.com/office/powerpoint/2010/main" val="226200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24">
            <a:extLst>
              <a:ext uri="{FF2B5EF4-FFF2-40B4-BE49-F238E27FC236}">
                <a16:creationId xmlns:a16="http://schemas.microsoft.com/office/drawing/2014/main" id="{A27A0C57-6FE9-89F0-EBB7-6AAF1591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5817803" cy="1070992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Entanglement</a:t>
            </a:r>
            <a:r>
              <a:rPr lang="es-ES_tradnl" dirty="0"/>
              <a:t> </a:t>
            </a:r>
            <a:r>
              <a:rPr lang="es-ES_tradnl" dirty="0" err="1"/>
              <a:t>swapping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  <p:sp>
        <p:nvSpPr>
          <p:cNvPr id="2" name="Rectángulo 21">
            <a:extLst>
              <a:ext uri="{FF2B5EF4-FFF2-40B4-BE49-F238E27FC236}">
                <a16:creationId xmlns:a16="http://schemas.microsoft.com/office/drawing/2014/main" id="{55328E27-88D5-3F41-4CD0-ED62CB2A439B}"/>
              </a:ext>
            </a:extLst>
          </p:cNvPr>
          <p:cNvSpPr/>
          <p:nvPr/>
        </p:nvSpPr>
        <p:spPr>
          <a:xfrm>
            <a:off x="4203197" y="1466422"/>
            <a:ext cx="3999869" cy="1936579"/>
          </a:xfrm>
          <a:prstGeom prst="rect">
            <a:avLst/>
          </a:pr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grpSp>
        <p:nvGrpSpPr>
          <p:cNvPr id="3" name="Grupo 1">
            <a:extLst>
              <a:ext uri="{FF2B5EF4-FFF2-40B4-BE49-F238E27FC236}">
                <a16:creationId xmlns:a16="http://schemas.microsoft.com/office/drawing/2014/main" id="{6993CAC0-8D16-DAC4-3D86-FEEED2C3DA14}"/>
              </a:ext>
            </a:extLst>
          </p:cNvPr>
          <p:cNvGrpSpPr/>
          <p:nvPr/>
        </p:nvGrpSpPr>
        <p:grpSpPr>
          <a:xfrm>
            <a:off x="830762" y="3684399"/>
            <a:ext cx="1651598" cy="1534639"/>
            <a:chOff x="830979" y="3684465"/>
            <a:chExt cx="1652028" cy="1535039"/>
          </a:xfrm>
        </p:grpSpPr>
        <p:sp>
          <p:nvSpPr>
            <p:cNvPr id="4" name="Rectángulo 2">
              <a:extLst>
                <a:ext uri="{FF2B5EF4-FFF2-40B4-BE49-F238E27FC236}">
                  <a16:creationId xmlns:a16="http://schemas.microsoft.com/office/drawing/2014/main" id="{5570A514-A6F9-9827-7FB8-CB7CB102B043}"/>
                </a:ext>
              </a:extLst>
            </p:cNvPr>
            <p:cNvSpPr/>
            <p:nvPr/>
          </p:nvSpPr>
          <p:spPr>
            <a:xfrm>
              <a:off x="830979" y="3684465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5" name="Imagen 3">
              <a:extLst>
                <a:ext uri="{FF2B5EF4-FFF2-40B4-BE49-F238E27FC236}">
                  <a16:creationId xmlns:a16="http://schemas.microsoft.com/office/drawing/2014/main" id="{511B9316-142F-8CDF-9996-D80A4930B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057" y="3785058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2E7CF105-AC80-684A-53EE-58246C2D2657}"/>
              </a:ext>
            </a:extLst>
          </p:cNvPr>
          <p:cNvGrpSpPr/>
          <p:nvPr/>
        </p:nvGrpSpPr>
        <p:grpSpPr>
          <a:xfrm>
            <a:off x="9706460" y="3684399"/>
            <a:ext cx="1651598" cy="1534639"/>
            <a:chOff x="9708989" y="3684465"/>
            <a:chExt cx="1652028" cy="1535039"/>
          </a:xfrm>
        </p:grpSpPr>
        <p:sp>
          <p:nvSpPr>
            <p:cNvPr id="7" name="Rectángulo 9">
              <a:extLst>
                <a:ext uri="{FF2B5EF4-FFF2-40B4-BE49-F238E27FC236}">
                  <a16:creationId xmlns:a16="http://schemas.microsoft.com/office/drawing/2014/main" id="{0EDA8281-943F-C357-7733-BE237E14BE37}"/>
                </a:ext>
              </a:extLst>
            </p:cNvPr>
            <p:cNvSpPr/>
            <p:nvPr/>
          </p:nvSpPr>
          <p:spPr>
            <a:xfrm>
              <a:off x="9708989" y="3684465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8" name="Imagen 10">
              <a:extLst>
                <a:ext uri="{FF2B5EF4-FFF2-40B4-BE49-F238E27FC236}">
                  <a16:creationId xmlns:a16="http://schemas.microsoft.com/office/drawing/2014/main" id="{C124F978-76DF-D55F-94F9-B0E9BDC73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8076" y="3785058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9" name="Grupo 11">
            <a:extLst>
              <a:ext uri="{FF2B5EF4-FFF2-40B4-BE49-F238E27FC236}">
                <a16:creationId xmlns:a16="http://schemas.microsoft.com/office/drawing/2014/main" id="{E1F6F94D-7E05-E686-43AA-15A2C9EB0832}"/>
              </a:ext>
            </a:extLst>
          </p:cNvPr>
          <p:cNvGrpSpPr/>
          <p:nvPr/>
        </p:nvGrpSpPr>
        <p:grpSpPr>
          <a:xfrm>
            <a:off x="4442807" y="1672795"/>
            <a:ext cx="1651598" cy="1534639"/>
            <a:chOff x="4443965" y="1672337"/>
            <a:chExt cx="1652028" cy="1535039"/>
          </a:xfrm>
        </p:grpSpPr>
        <p:sp>
          <p:nvSpPr>
            <p:cNvPr id="10" name="Rectángulo 12">
              <a:extLst>
                <a:ext uri="{FF2B5EF4-FFF2-40B4-BE49-F238E27FC236}">
                  <a16:creationId xmlns:a16="http://schemas.microsoft.com/office/drawing/2014/main" id="{CAA92DE7-9C5C-2185-1AEF-1B17B2DBB4D8}"/>
                </a:ext>
              </a:extLst>
            </p:cNvPr>
            <p:cNvSpPr/>
            <p:nvPr/>
          </p:nvSpPr>
          <p:spPr>
            <a:xfrm>
              <a:off x="4443965" y="1672337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1" name="Imagen 13">
              <a:extLst>
                <a:ext uri="{FF2B5EF4-FFF2-40B4-BE49-F238E27FC236}">
                  <a16:creationId xmlns:a16="http://schemas.microsoft.com/office/drawing/2014/main" id="{B47AD520-3E56-A459-DCAA-71646ADB1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3053" y="1772930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2" name="Grupo 14">
            <a:extLst>
              <a:ext uri="{FF2B5EF4-FFF2-40B4-BE49-F238E27FC236}">
                <a16:creationId xmlns:a16="http://schemas.microsoft.com/office/drawing/2014/main" id="{9933D40E-9BCF-77AE-5281-BA62F1F39159}"/>
              </a:ext>
            </a:extLst>
          </p:cNvPr>
          <p:cNvGrpSpPr/>
          <p:nvPr/>
        </p:nvGrpSpPr>
        <p:grpSpPr>
          <a:xfrm>
            <a:off x="6253451" y="1672795"/>
            <a:ext cx="1651598" cy="1534639"/>
            <a:chOff x="6255081" y="1672337"/>
            <a:chExt cx="1652028" cy="1535039"/>
          </a:xfrm>
        </p:grpSpPr>
        <p:sp>
          <p:nvSpPr>
            <p:cNvPr id="13" name="Rectángulo 15">
              <a:extLst>
                <a:ext uri="{FF2B5EF4-FFF2-40B4-BE49-F238E27FC236}">
                  <a16:creationId xmlns:a16="http://schemas.microsoft.com/office/drawing/2014/main" id="{DAB399DA-32CB-DAD6-928F-10434A08A6D1}"/>
                </a:ext>
              </a:extLst>
            </p:cNvPr>
            <p:cNvSpPr/>
            <p:nvPr/>
          </p:nvSpPr>
          <p:spPr>
            <a:xfrm>
              <a:off x="6255081" y="1672337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4" name="Imagen 16">
              <a:extLst>
                <a:ext uri="{FF2B5EF4-FFF2-40B4-BE49-F238E27FC236}">
                  <a16:creationId xmlns:a16="http://schemas.microsoft.com/office/drawing/2014/main" id="{873F1099-D3EE-0CED-1F1C-9EBB3A272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4168" y="1772930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5" name="Flecha izquierda y derecha 17">
            <a:extLst>
              <a:ext uri="{FF2B5EF4-FFF2-40B4-BE49-F238E27FC236}">
                <a16:creationId xmlns:a16="http://schemas.microsoft.com/office/drawing/2014/main" id="{CF06BAE6-974A-7BDD-5677-21835DFEEB01}"/>
              </a:ext>
            </a:extLst>
          </p:cNvPr>
          <p:cNvSpPr/>
          <p:nvPr/>
        </p:nvSpPr>
        <p:spPr>
          <a:xfrm rot="19808159">
            <a:off x="2179547" y="3288941"/>
            <a:ext cx="2689208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6" name="Flecha izquierda y derecha 18">
            <a:extLst>
              <a:ext uri="{FF2B5EF4-FFF2-40B4-BE49-F238E27FC236}">
                <a16:creationId xmlns:a16="http://schemas.microsoft.com/office/drawing/2014/main" id="{8BC358F0-DEBA-DE47-3103-57930292C0DC}"/>
              </a:ext>
            </a:extLst>
          </p:cNvPr>
          <p:cNvSpPr/>
          <p:nvPr/>
        </p:nvSpPr>
        <p:spPr>
          <a:xfrm rot="12540385">
            <a:off x="7462333" y="3240298"/>
            <a:ext cx="2689208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7" name="Rectángulo redondeado 19">
            <a:extLst>
              <a:ext uri="{FF2B5EF4-FFF2-40B4-BE49-F238E27FC236}">
                <a16:creationId xmlns:a16="http://schemas.microsoft.com/office/drawing/2014/main" id="{88B525C0-E9C2-A49F-67EC-8367A6AA1446}"/>
              </a:ext>
            </a:extLst>
          </p:cNvPr>
          <p:cNvSpPr/>
          <p:nvPr/>
        </p:nvSpPr>
        <p:spPr>
          <a:xfrm>
            <a:off x="8064095" y="3035617"/>
            <a:ext cx="2183639" cy="4301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99" dirty="0">
                <a:solidFill>
                  <a:srgbClr val="000000"/>
                </a:solidFill>
                <a:latin typeface="Aptos"/>
              </a:rPr>
              <a:t>Entangled pair</a:t>
            </a:r>
          </a:p>
        </p:txBody>
      </p:sp>
      <p:sp>
        <p:nvSpPr>
          <p:cNvPr id="18" name="Rectángulo redondeado 20">
            <a:extLst>
              <a:ext uri="{FF2B5EF4-FFF2-40B4-BE49-F238E27FC236}">
                <a16:creationId xmlns:a16="http://schemas.microsoft.com/office/drawing/2014/main" id="{5F9310A1-B6D9-E2F1-4AFC-1A10FE025391}"/>
              </a:ext>
            </a:extLst>
          </p:cNvPr>
          <p:cNvSpPr/>
          <p:nvPr/>
        </p:nvSpPr>
        <p:spPr>
          <a:xfrm>
            <a:off x="2030582" y="3038570"/>
            <a:ext cx="2183639" cy="4301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6B1E1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99" dirty="0">
                <a:solidFill>
                  <a:srgbClr val="000000"/>
                </a:solidFill>
                <a:latin typeface="Aptos"/>
              </a:rPr>
              <a:t>Entangled pair</a:t>
            </a:r>
          </a:p>
        </p:txBody>
      </p:sp>
      <p:sp>
        <p:nvSpPr>
          <p:cNvPr id="19" name="Rectángulo 22">
            <a:extLst>
              <a:ext uri="{FF2B5EF4-FFF2-40B4-BE49-F238E27FC236}">
                <a16:creationId xmlns:a16="http://schemas.microsoft.com/office/drawing/2014/main" id="{60842451-BC2C-A2BA-C960-44D998810B78}"/>
              </a:ext>
            </a:extLst>
          </p:cNvPr>
          <p:cNvSpPr/>
          <p:nvPr/>
        </p:nvSpPr>
        <p:spPr>
          <a:xfrm>
            <a:off x="7530069" y="738795"/>
            <a:ext cx="925762" cy="868298"/>
          </a:xfrm>
          <a:prstGeom prst="rect">
            <a:avLst/>
          </a:pr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C</a:t>
            </a:r>
          </a:p>
        </p:txBody>
      </p:sp>
      <p:sp>
        <p:nvSpPr>
          <p:cNvPr id="20" name="Rectángulo 23">
            <a:extLst>
              <a:ext uri="{FF2B5EF4-FFF2-40B4-BE49-F238E27FC236}">
                <a16:creationId xmlns:a16="http://schemas.microsoft.com/office/drawing/2014/main" id="{0843718A-59A8-B7DD-DADD-2992548DAA79}"/>
              </a:ext>
            </a:extLst>
          </p:cNvPr>
          <p:cNvSpPr/>
          <p:nvPr/>
        </p:nvSpPr>
        <p:spPr>
          <a:xfrm>
            <a:off x="291288" y="3101364"/>
            <a:ext cx="925762" cy="868298"/>
          </a:xfrm>
          <a:prstGeom prst="rect">
            <a:avLst/>
          </a:prstGeom>
          <a:solidFill>
            <a:srgbClr val="D86ECC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A</a:t>
            </a:r>
          </a:p>
        </p:txBody>
      </p:sp>
      <p:sp>
        <p:nvSpPr>
          <p:cNvPr id="21" name="Rectángulo 24">
            <a:extLst>
              <a:ext uri="{FF2B5EF4-FFF2-40B4-BE49-F238E27FC236}">
                <a16:creationId xmlns:a16="http://schemas.microsoft.com/office/drawing/2014/main" id="{7505293E-5F14-5474-8FD6-5207FC7F67D7}"/>
              </a:ext>
            </a:extLst>
          </p:cNvPr>
          <p:cNvSpPr/>
          <p:nvPr/>
        </p:nvSpPr>
        <p:spPr>
          <a:xfrm>
            <a:off x="10895182" y="2994855"/>
            <a:ext cx="925762" cy="868298"/>
          </a:xfrm>
          <a:prstGeom prst="rect">
            <a:avLst/>
          </a:prstGeom>
          <a:solidFill>
            <a:srgbClr val="D86ECC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02743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1">
            <a:extLst>
              <a:ext uri="{FF2B5EF4-FFF2-40B4-BE49-F238E27FC236}">
                <a16:creationId xmlns:a16="http://schemas.microsoft.com/office/drawing/2014/main" id="{EFB572E9-11D5-BFEC-B99E-476E269D6EF0}"/>
              </a:ext>
            </a:extLst>
          </p:cNvPr>
          <p:cNvSpPr/>
          <p:nvPr/>
        </p:nvSpPr>
        <p:spPr>
          <a:xfrm>
            <a:off x="4203197" y="1466422"/>
            <a:ext cx="3999869" cy="1936579"/>
          </a:xfrm>
          <a:prstGeom prst="rect">
            <a:avLst/>
          </a:pr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grpSp>
        <p:nvGrpSpPr>
          <p:cNvPr id="3" name="Grupo 1">
            <a:extLst>
              <a:ext uri="{FF2B5EF4-FFF2-40B4-BE49-F238E27FC236}">
                <a16:creationId xmlns:a16="http://schemas.microsoft.com/office/drawing/2014/main" id="{87A93E50-5D32-8E3C-3A1B-2E228C4FDB71}"/>
              </a:ext>
            </a:extLst>
          </p:cNvPr>
          <p:cNvGrpSpPr/>
          <p:nvPr/>
        </p:nvGrpSpPr>
        <p:grpSpPr>
          <a:xfrm>
            <a:off x="830762" y="3684399"/>
            <a:ext cx="1651598" cy="1534639"/>
            <a:chOff x="830979" y="3684465"/>
            <a:chExt cx="1652028" cy="1535039"/>
          </a:xfrm>
        </p:grpSpPr>
        <p:sp>
          <p:nvSpPr>
            <p:cNvPr id="4" name="Rectángulo 2">
              <a:extLst>
                <a:ext uri="{FF2B5EF4-FFF2-40B4-BE49-F238E27FC236}">
                  <a16:creationId xmlns:a16="http://schemas.microsoft.com/office/drawing/2014/main" id="{391B8B95-89FA-D78E-09F8-270B52E5E9E2}"/>
                </a:ext>
              </a:extLst>
            </p:cNvPr>
            <p:cNvSpPr/>
            <p:nvPr/>
          </p:nvSpPr>
          <p:spPr>
            <a:xfrm>
              <a:off x="830979" y="3684465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5" name="Imagen 3">
              <a:extLst>
                <a:ext uri="{FF2B5EF4-FFF2-40B4-BE49-F238E27FC236}">
                  <a16:creationId xmlns:a16="http://schemas.microsoft.com/office/drawing/2014/main" id="{1F662F2D-CD49-1990-642F-61B3AD956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057" y="3785058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393A274B-6C2A-A38E-B4AB-EAAE500077A4}"/>
              </a:ext>
            </a:extLst>
          </p:cNvPr>
          <p:cNvGrpSpPr/>
          <p:nvPr/>
        </p:nvGrpSpPr>
        <p:grpSpPr>
          <a:xfrm>
            <a:off x="9706460" y="3684399"/>
            <a:ext cx="1651598" cy="1534639"/>
            <a:chOff x="9708989" y="3684465"/>
            <a:chExt cx="1652028" cy="1535039"/>
          </a:xfrm>
        </p:grpSpPr>
        <p:sp>
          <p:nvSpPr>
            <p:cNvPr id="7" name="Rectángulo 9">
              <a:extLst>
                <a:ext uri="{FF2B5EF4-FFF2-40B4-BE49-F238E27FC236}">
                  <a16:creationId xmlns:a16="http://schemas.microsoft.com/office/drawing/2014/main" id="{F63EED1D-56F2-5794-1BF1-DA655DE746D1}"/>
                </a:ext>
              </a:extLst>
            </p:cNvPr>
            <p:cNvSpPr/>
            <p:nvPr/>
          </p:nvSpPr>
          <p:spPr>
            <a:xfrm>
              <a:off x="9708989" y="3684465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8" name="Imagen 10">
              <a:extLst>
                <a:ext uri="{FF2B5EF4-FFF2-40B4-BE49-F238E27FC236}">
                  <a16:creationId xmlns:a16="http://schemas.microsoft.com/office/drawing/2014/main" id="{F1925B93-1F1A-6472-3E9D-1DDA80A1C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8076" y="3785058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9" name="Grupo 11">
            <a:extLst>
              <a:ext uri="{FF2B5EF4-FFF2-40B4-BE49-F238E27FC236}">
                <a16:creationId xmlns:a16="http://schemas.microsoft.com/office/drawing/2014/main" id="{D85A4A06-D95E-8D28-7ACD-0B48C8FF1069}"/>
              </a:ext>
            </a:extLst>
          </p:cNvPr>
          <p:cNvGrpSpPr/>
          <p:nvPr/>
        </p:nvGrpSpPr>
        <p:grpSpPr>
          <a:xfrm>
            <a:off x="4442807" y="1672795"/>
            <a:ext cx="1651598" cy="1534639"/>
            <a:chOff x="4443965" y="1672337"/>
            <a:chExt cx="1652028" cy="1535039"/>
          </a:xfrm>
        </p:grpSpPr>
        <p:sp>
          <p:nvSpPr>
            <p:cNvPr id="10" name="Rectángulo 12">
              <a:extLst>
                <a:ext uri="{FF2B5EF4-FFF2-40B4-BE49-F238E27FC236}">
                  <a16:creationId xmlns:a16="http://schemas.microsoft.com/office/drawing/2014/main" id="{BEEDA790-E37A-D60E-AF63-80F3F961444A}"/>
                </a:ext>
              </a:extLst>
            </p:cNvPr>
            <p:cNvSpPr/>
            <p:nvPr/>
          </p:nvSpPr>
          <p:spPr>
            <a:xfrm>
              <a:off x="4443965" y="1672337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1" name="Imagen 13">
              <a:extLst>
                <a:ext uri="{FF2B5EF4-FFF2-40B4-BE49-F238E27FC236}">
                  <a16:creationId xmlns:a16="http://schemas.microsoft.com/office/drawing/2014/main" id="{C9AD11C3-5BD5-581A-B4F5-D45982AFD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3053" y="1772930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2" name="Grupo 14">
            <a:extLst>
              <a:ext uri="{FF2B5EF4-FFF2-40B4-BE49-F238E27FC236}">
                <a16:creationId xmlns:a16="http://schemas.microsoft.com/office/drawing/2014/main" id="{BC698B59-22B9-95C7-6133-C444B340D4E6}"/>
              </a:ext>
            </a:extLst>
          </p:cNvPr>
          <p:cNvGrpSpPr/>
          <p:nvPr/>
        </p:nvGrpSpPr>
        <p:grpSpPr>
          <a:xfrm>
            <a:off x="6253451" y="1672795"/>
            <a:ext cx="1651598" cy="1534639"/>
            <a:chOff x="6255081" y="1672337"/>
            <a:chExt cx="1652028" cy="1535039"/>
          </a:xfrm>
        </p:grpSpPr>
        <p:sp>
          <p:nvSpPr>
            <p:cNvPr id="13" name="Rectángulo 15">
              <a:extLst>
                <a:ext uri="{FF2B5EF4-FFF2-40B4-BE49-F238E27FC236}">
                  <a16:creationId xmlns:a16="http://schemas.microsoft.com/office/drawing/2014/main" id="{C47F620C-88B1-36A3-716F-A19712FC9837}"/>
                </a:ext>
              </a:extLst>
            </p:cNvPr>
            <p:cNvSpPr/>
            <p:nvPr/>
          </p:nvSpPr>
          <p:spPr>
            <a:xfrm>
              <a:off x="6255081" y="1672337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4" name="Imagen 16">
              <a:extLst>
                <a:ext uri="{FF2B5EF4-FFF2-40B4-BE49-F238E27FC236}">
                  <a16:creationId xmlns:a16="http://schemas.microsoft.com/office/drawing/2014/main" id="{54911297-0A07-277C-83B8-8A6216AF3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4168" y="1772930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5" name="Flecha izquierda y derecha 17">
            <a:extLst>
              <a:ext uri="{FF2B5EF4-FFF2-40B4-BE49-F238E27FC236}">
                <a16:creationId xmlns:a16="http://schemas.microsoft.com/office/drawing/2014/main" id="{1C429E1F-F9F6-688E-9BF0-A5B2CC55BC75}"/>
              </a:ext>
            </a:extLst>
          </p:cNvPr>
          <p:cNvSpPr/>
          <p:nvPr/>
        </p:nvSpPr>
        <p:spPr>
          <a:xfrm rot="19808159">
            <a:off x="2179547" y="3288941"/>
            <a:ext cx="2689208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6" name="Flecha izquierda y derecha 18">
            <a:extLst>
              <a:ext uri="{FF2B5EF4-FFF2-40B4-BE49-F238E27FC236}">
                <a16:creationId xmlns:a16="http://schemas.microsoft.com/office/drawing/2014/main" id="{E90C45E1-FED1-91E7-E164-5A010CBCF8EF}"/>
              </a:ext>
            </a:extLst>
          </p:cNvPr>
          <p:cNvSpPr/>
          <p:nvPr/>
        </p:nvSpPr>
        <p:spPr>
          <a:xfrm rot="12540385">
            <a:off x="7462333" y="3240298"/>
            <a:ext cx="2689208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9" name="Rectángulo 22">
            <a:extLst>
              <a:ext uri="{FF2B5EF4-FFF2-40B4-BE49-F238E27FC236}">
                <a16:creationId xmlns:a16="http://schemas.microsoft.com/office/drawing/2014/main" id="{DB12B1AF-D3F1-3224-66AE-037E511B9005}"/>
              </a:ext>
            </a:extLst>
          </p:cNvPr>
          <p:cNvSpPr/>
          <p:nvPr/>
        </p:nvSpPr>
        <p:spPr>
          <a:xfrm>
            <a:off x="7530069" y="738795"/>
            <a:ext cx="925762" cy="868298"/>
          </a:xfrm>
          <a:prstGeom prst="rect">
            <a:avLst/>
          </a:pr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C</a:t>
            </a:r>
          </a:p>
        </p:txBody>
      </p:sp>
      <p:sp>
        <p:nvSpPr>
          <p:cNvPr id="20" name="Rectángulo 23">
            <a:extLst>
              <a:ext uri="{FF2B5EF4-FFF2-40B4-BE49-F238E27FC236}">
                <a16:creationId xmlns:a16="http://schemas.microsoft.com/office/drawing/2014/main" id="{CDF670BA-EF14-7188-E4C6-3ACD957C2925}"/>
              </a:ext>
            </a:extLst>
          </p:cNvPr>
          <p:cNvSpPr/>
          <p:nvPr/>
        </p:nvSpPr>
        <p:spPr>
          <a:xfrm>
            <a:off x="291288" y="3101364"/>
            <a:ext cx="925762" cy="868298"/>
          </a:xfrm>
          <a:prstGeom prst="rect">
            <a:avLst/>
          </a:prstGeom>
          <a:solidFill>
            <a:srgbClr val="D86ECC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A</a:t>
            </a:r>
          </a:p>
        </p:txBody>
      </p:sp>
      <p:sp>
        <p:nvSpPr>
          <p:cNvPr id="21" name="Rectángulo 24">
            <a:extLst>
              <a:ext uri="{FF2B5EF4-FFF2-40B4-BE49-F238E27FC236}">
                <a16:creationId xmlns:a16="http://schemas.microsoft.com/office/drawing/2014/main" id="{6C1AA265-E9BE-DECF-98AF-08B973C76A91}"/>
              </a:ext>
            </a:extLst>
          </p:cNvPr>
          <p:cNvSpPr/>
          <p:nvPr/>
        </p:nvSpPr>
        <p:spPr>
          <a:xfrm>
            <a:off x="10895182" y="2994855"/>
            <a:ext cx="925762" cy="868298"/>
          </a:xfrm>
          <a:prstGeom prst="rect">
            <a:avLst/>
          </a:prstGeom>
          <a:solidFill>
            <a:srgbClr val="D86ECC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B</a:t>
            </a:r>
          </a:p>
        </p:txBody>
      </p:sp>
      <p:sp>
        <p:nvSpPr>
          <p:cNvPr id="22" name="Rectángulo redondeado 6">
            <a:extLst>
              <a:ext uri="{FF2B5EF4-FFF2-40B4-BE49-F238E27FC236}">
                <a16:creationId xmlns:a16="http://schemas.microsoft.com/office/drawing/2014/main" id="{F8B40DCE-7637-D1A9-7218-F7A399705FE8}"/>
              </a:ext>
            </a:extLst>
          </p:cNvPr>
          <p:cNvSpPr/>
          <p:nvPr/>
        </p:nvSpPr>
        <p:spPr>
          <a:xfrm>
            <a:off x="4699239" y="3825891"/>
            <a:ext cx="3007775" cy="106875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99" dirty="0">
                <a:solidFill>
                  <a:srgbClr val="000000"/>
                </a:solidFill>
                <a:latin typeface="Aptos"/>
              </a:rPr>
              <a:t>If C performs a projective measurement in the Bell basis…</a:t>
            </a:r>
          </a:p>
        </p:txBody>
      </p:sp>
      <p:sp>
        <p:nvSpPr>
          <p:cNvPr id="24" name="Rectángulo redondeado 19">
            <a:extLst>
              <a:ext uri="{FF2B5EF4-FFF2-40B4-BE49-F238E27FC236}">
                <a16:creationId xmlns:a16="http://schemas.microsoft.com/office/drawing/2014/main" id="{B5BD36F6-5124-2661-6698-CC049E11F77E}"/>
              </a:ext>
            </a:extLst>
          </p:cNvPr>
          <p:cNvSpPr/>
          <p:nvPr/>
        </p:nvSpPr>
        <p:spPr>
          <a:xfrm>
            <a:off x="8064095" y="3035617"/>
            <a:ext cx="2183639" cy="4301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99" dirty="0">
                <a:solidFill>
                  <a:srgbClr val="000000"/>
                </a:solidFill>
                <a:latin typeface="Aptos"/>
              </a:rPr>
              <a:t>Entangled pair</a:t>
            </a:r>
          </a:p>
        </p:txBody>
      </p:sp>
      <p:sp>
        <p:nvSpPr>
          <p:cNvPr id="25" name="Rectángulo redondeado 20">
            <a:extLst>
              <a:ext uri="{FF2B5EF4-FFF2-40B4-BE49-F238E27FC236}">
                <a16:creationId xmlns:a16="http://schemas.microsoft.com/office/drawing/2014/main" id="{FC24704A-F177-981F-4A20-FD39E9CCA781}"/>
              </a:ext>
            </a:extLst>
          </p:cNvPr>
          <p:cNvSpPr/>
          <p:nvPr/>
        </p:nvSpPr>
        <p:spPr>
          <a:xfrm>
            <a:off x="2030582" y="3038570"/>
            <a:ext cx="2183639" cy="4301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6B1E1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99" dirty="0">
                <a:solidFill>
                  <a:srgbClr val="000000"/>
                </a:solidFill>
                <a:latin typeface="Aptos"/>
              </a:rPr>
              <a:t>Entangled pair</a:t>
            </a:r>
          </a:p>
        </p:txBody>
      </p:sp>
      <p:sp>
        <p:nvSpPr>
          <p:cNvPr id="26" name="Título 24">
            <a:extLst>
              <a:ext uri="{FF2B5EF4-FFF2-40B4-BE49-F238E27FC236}">
                <a16:creationId xmlns:a16="http://schemas.microsoft.com/office/drawing/2014/main" id="{EE4F8E35-477D-ACF8-5464-CCEB5DFF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5817803" cy="1070992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Entanglement</a:t>
            </a:r>
            <a:r>
              <a:rPr lang="es-ES_tradnl" dirty="0"/>
              <a:t> </a:t>
            </a:r>
            <a:r>
              <a:rPr lang="es-ES_tradnl" dirty="0" err="1"/>
              <a:t>swapping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8662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1">
            <a:extLst>
              <a:ext uri="{FF2B5EF4-FFF2-40B4-BE49-F238E27FC236}">
                <a16:creationId xmlns:a16="http://schemas.microsoft.com/office/drawing/2014/main" id="{E863DC46-8600-CDDA-1C06-72D2204B3D86}"/>
              </a:ext>
            </a:extLst>
          </p:cNvPr>
          <p:cNvSpPr/>
          <p:nvPr/>
        </p:nvSpPr>
        <p:spPr>
          <a:xfrm>
            <a:off x="4203197" y="1466422"/>
            <a:ext cx="3999869" cy="1936579"/>
          </a:xfrm>
          <a:prstGeom prst="rect">
            <a:avLst/>
          </a:pr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grpSp>
        <p:nvGrpSpPr>
          <p:cNvPr id="3" name="Grupo 1">
            <a:extLst>
              <a:ext uri="{FF2B5EF4-FFF2-40B4-BE49-F238E27FC236}">
                <a16:creationId xmlns:a16="http://schemas.microsoft.com/office/drawing/2014/main" id="{CFEED636-EE75-6F19-E49B-87FB3B1CC712}"/>
              </a:ext>
            </a:extLst>
          </p:cNvPr>
          <p:cNvGrpSpPr/>
          <p:nvPr/>
        </p:nvGrpSpPr>
        <p:grpSpPr>
          <a:xfrm>
            <a:off x="830762" y="3684399"/>
            <a:ext cx="1651598" cy="1534639"/>
            <a:chOff x="830979" y="3684465"/>
            <a:chExt cx="1652028" cy="1535039"/>
          </a:xfrm>
        </p:grpSpPr>
        <p:sp>
          <p:nvSpPr>
            <p:cNvPr id="4" name="Rectángulo 2">
              <a:extLst>
                <a:ext uri="{FF2B5EF4-FFF2-40B4-BE49-F238E27FC236}">
                  <a16:creationId xmlns:a16="http://schemas.microsoft.com/office/drawing/2014/main" id="{8B0FD756-04A9-FC79-85A0-7EF58016A7E4}"/>
                </a:ext>
              </a:extLst>
            </p:cNvPr>
            <p:cNvSpPr/>
            <p:nvPr/>
          </p:nvSpPr>
          <p:spPr>
            <a:xfrm>
              <a:off x="830979" y="3684465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5" name="Imagen 3">
              <a:extLst>
                <a:ext uri="{FF2B5EF4-FFF2-40B4-BE49-F238E27FC236}">
                  <a16:creationId xmlns:a16="http://schemas.microsoft.com/office/drawing/2014/main" id="{93490303-DAA7-2ECF-B337-D381581F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057" y="3785058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55E3E8BE-8B12-57F8-77BF-E9CABDF35C9E}"/>
              </a:ext>
            </a:extLst>
          </p:cNvPr>
          <p:cNvGrpSpPr/>
          <p:nvPr/>
        </p:nvGrpSpPr>
        <p:grpSpPr>
          <a:xfrm>
            <a:off x="9706460" y="3684399"/>
            <a:ext cx="1651598" cy="1534639"/>
            <a:chOff x="9708989" y="3684465"/>
            <a:chExt cx="1652028" cy="1535039"/>
          </a:xfrm>
        </p:grpSpPr>
        <p:sp>
          <p:nvSpPr>
            <p:cNvPr id="7" name="Rectángulo 9">
              <a:extLst>
                <a:ext uri="{FF2B5EF4-FFF2-40B4-BE49-F238E27FC236}">
                  <a16:creationId xmlns:a16="http://schemas.microsoft.com/office/drawing/2014/main" id="{929D9C12-E41D-0557-6F94-1F10C7D7EB07}"/>
                </a:ext>
              </a:extLst>
            </p:cNvPr>
            <p:cNvSpPr/>
            <p:nvPr/>
          </p:nvSpPr>
          <p:spPr>
            <a:xfrm>
              <a:off x="9708989" y="3684465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8" name="Imagen 10">
              <a:extLst>
                <a:ext uri="{FF2B5EF4-FFF2-40B4-BE49-F238E27FC236}">
                  <a16:creationId xmlns:a16="http://schemas.microsoft.com/office/drawing/2014/main" id="{0329D3B7-78BC-FCFC-E9F8-0F932987C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8076" y="3785058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9" name="Grupo 11">
            <a:extLst>
              <a:ext uri="{FF2B5EF4-FFF2-40B4-BE49-F238E27FC236}">
                <a16:creationId xmlns:a16="http://schemas.microsoft.com/office/drawing/2014/main" id="{CFB2BB1C-FDE6-F48B-C4B6-A1880CA04B84}"/>
              </a:ext>
            </a:extLst>
          </p:cNvPr>
          <p:cNvGrpSpPr/>
          <p:nvPr/>
        </p:nvGrpSpPr>
        <p:grpSpPr>
          <a:xfrm>
            <a:off x="4442807" y="1672795"/>
            <a:ext cx="1651598" cy="1534639"/>
            <a:chOff x="4443965" y="1672337"/>
            <a:chExt cx="1652028" cy="1535039"/>
          </a:xfrm>
        </p:grpSpPr>
        <p:sp>
          <p:nvSpPr>
            <p:cNvPr id="10" name="Rectángulo 12">
              <a:extLst>
                <a:ext uri="{FF2B5EF4-FFF2-40B4-BE49-F238E27FC236}">
                  <a16:creationId xmlns:a16="http://schemas.microsoft.com/office/drawing/2014/main" id="{14D65192-9E6E-67FE-8555-E9F76EDFDF87}"/>
                </a:ext>
              </a:extLst>
            </p:cNvPr>
            <p:cNvSpPr/>
            <p:nvPr/>
          </p:nvSpPr>
          <p:spPr>
            <a:xfrm>
              <a:off x="4443965" y="1672337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1" name="Imagen 13">
              <a:extLst>
                <a:ext uri="{FF2B5EF4-FFF2-40B4-BE49-F238E27FC236}">
                  <a16:creationId xmlns:a16="http://schemas.microsoft.com/office/drawing/2014/main" id="{E68B004F-900C-0A84-001F-D247151E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3053" y="1772930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2" name="Grupo 14">
            <a:extLst>
              <a:ext uri="{FF2B5EF4-FFF2-40B4-BE49-F238E27FC236}">
                <a16:creationId xmlns:a16="http://schemas.microsoft.com/office/drawing/2014/main" id="{28BC73E1-61C3-2B91-B3BB-4954CFD19EE5}"/>
              </a:ext>
            </a:extLst>
          </p:cNvPr>
          <p:cNvGrpSpPr/>
          <p:nvPr/>
        </p:nvGrpSpPr>
        <p:grpSpPr>
          <a:xfrm>
            <a:off x="6253451" y="1672795"/>
            <a:ext cx="1651598" cy="1534639"/>
            <a:chOff x="6255081" y="1672337"/>
            <a:chExt cx="1652028" cy="1535039"/>
          </a:xfrm>
        </p:grpSpPr>
        <p:sp>
          <p:nvSpPr>
            <p:cNvPr id="13" name="Rectángulo 15">
              <a:extLst>
                <a:ext uri="{FF2B5EF4-FFF2-40B4-BE49-F238E27FC236}">
                  <a16:creationId xmlns:a16="http://schemas.microsoft.com/office/drawing/2014/main" id="{F33EB8BF-3AF5-4787-AEAB-12990B212FB3}"/>
                </a:ext>
              </a:extLst>
            </p:cNvPr>
            <p:cNvSpPr/>
            <p:nvPr/>
          </p:nvSpPr>
          <p:spPr>
            <a:xfrm>
              <a:off x="6255081" y="1672337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4" name="Imagen 16">
              <a:extLst>
                <a:ext uri="{FF2B5EF4-FFF2-40B4-BE49-F238E27FC236}">
                  <a16:creationId xmlns:a16="http://schemas.microsoft.com/office/drawing/2014/main" id="{1BFF017D-A2E5-B1A5-E471-F42B0418C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4168" y="1772930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5" name="Flecha izquierda y derecha 17">
            <a:extLst>
              <a:ext uri="{FF2B5EF4-FFF2-40B4-BE49-F238E27FC236}">
                <a16:creationId xmlns:a16="http://schemas.microsoft.com/office/drawing/2014/main" id="{E76B0331-601A-1062-A165-850558768AA0}"/>
              </a:ext>
            </a:extLst>
          </p:cNvPr>
          <p:cNvSpPr/>
          <p:nvPr/>
        </p:nvSpPr>
        <p:spPr>
          <a:xfrm>
            <a:off x="2180878" y="4130628"/>
            <a:ext cx="7840190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6" name="Flecha izquierda y derecha 18">
            <a:extLst>
              <a:ext uri="{FF2B5EF4-FFF2-40B4-BE49-F238E27FC236}">
                <a16:creationId xmlns:a16="http://schemas.microsoft.com/office/drawing/2014/main" id="{1BCB0378-84DD-4E62-90C3-F23A397E5FA3}"/>
              </a:ext>
            </a:extLst>
          </p:cNvPr>
          <p:cNvSpPr/>
          <p:nvPr/>
        </p:nvSpPr>
        <p:spPr>
          <a:xfrm rot="10799991">
            <a:off x="5722626" y="1677108"/>
            <a:ext cx="865811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7" name="Rectángulo redondeado 19">
            <a:extLst>
              <a:ext uri="{FF2B5EF4-FFF2-40B4-BE49-F238E27FC236}">
                <a16:creationId xmlns:a16="http://schemas.microsoft.com/office/drawing/2014/main" id="{0AD760E8-9705-6F21-507D-E7ABFF7811B9}"/>
              </a:ext>
            </a:extLst>
          </p:cNvPr>
          <p:cNvSpPr/>
          <p:nvPr/>
        </p:nvSpPr>
        <p:spPr>
          <a:xfrm>
            <a:off x="5068286" y="1380856"/>
            <a:ext cx="2183639" cy="4301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99" dirty="0">
                <a:solidFill>
                  <a:srgbClr val="000000"/>
                </a:solidFill>
                <a:latin typeface="Aptos"/>
              </a:rPr>
              <a:t>Entangled pair</a:t>
            </a:r>
          </a:p>
        </p:txBody>
      </p:sp>
      <p:sp>
        <p:nvSpPr>
          <p:cNvPr id="18" name="Rectángulo redondeado 20">
            <a:extLst>
              <a:ext uri="{FF2B5EF4-FFF2-40B4-BE49-F238E27FC236}">
                <a16:creationId xmlns:a16="http://schemas.microsoft.com/office/drawing/2014/main" id="{393C0EFF-3E9E-0842-1440-297B143FC45E}"/>
              </a:ext>
            </a:extLst>
          </p:cNvPr>
          <p:cNvSpPr/>
          <p:nvPr/>
        </p:nvSpPr>
        <p:spPr>
          <a:xfrm>
            <a:off x="5063725" y="4021578"/>
            <a:ext cx="2183639" cy="4301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6B1E1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99" dirty="0">
                <a:solidFill>
                  <a:srgbClr val="000000"/>
                </a:solidFill>
                <a:latin typeface="Aptos"/>
              </a:rPr>
              <a:t>Entangled pair</a:t>
            </a:r>
          </a:p>
        </p:txBody>
      </p:sp>
      <p:sp>
        <p:nvSpPr>
          <p:cNvPr id="19" name="Rectángulo 22">
            <a:extLst>
              <a:ext uri="{FF2B5EF4-FFF2-40B4-BE49-F238E27FC236}">
                <a16:creationId xmlns:a16="http://schemas.microsoft.com/office/drawing/2014/main" id="{F58BF613-ABCD-977E-FF1E-7AF3066D7802}"/>
              </a:ext>
            </a:extLst>
          </p:cNvPr>
          <p:cNvSpPr/>
          <p:nvPr/>
        </p:nvSpPr>
        <p:spPr>
          <a:xfrm>
            <a:off x="7530069" y="738795"/>
            <a:ext cx="925762" cy="868298"/>
          </a:xfrm>
          <a:prstGeom prst="rect">
            <a:avLst/>
          </a:pr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C</a:t>
            </a:r>
          </a:p>
        </p:txBody>
      </p:sp>
      <p:sp>
        <p:nvSpPr>
          <p:cNvPr id="20" name="Rectángulo 23">
            <a:extLst>
              <a:ext uri="{FF2B5EF4-FFF2-40B4-BE49-F238E27FC236}">
                <a16:creationId xmlns:a16="http://schemas.microsoft.com/office/drawing/2014/main" id="{1C4CA8A3-4D0E-3F0B-EB97-8DDB18FFD13E}"/>
              </a:ext>
            </a:extLst>
          </p:cNvPr>
          <p:cNvSpPr/>
          <p:nvPr/>
        </p:nvSpPr>
        <p:spPr>
          <a:xfrm>
            <a:off x="291288" y="3101364"/>
            <a:ext cx="925762" cy="868298"/>
          </a:xfrm>
          <a:prstGeom prst="rect">
            <a:avLst/>
          </a:prstGeom>
          <a:solidFill>
            <a:srgbClr val="D86ECC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A</a:t>
            </a:r>
          </a:p>
        </p:txBody>
      </p:sp>
      <p:sp>
        <p:nvSpPr>
          <p:cNvPr id="21" name="Rectángulo 24">
            <a:extLst>
              <a:ext uri="{FF2B5EF4-FFF2-40B4-BE49-F238E27FC236}">
                <a16:creationId xmlns:a16="http://schemas.microsoft.com/office/drawing/2014/main" id="{7FC14198-811B-A957-3EC6-CC6E0EFED020}"/>
              </a:ext>
            </a:extLst>
          </p:cNvPr>
          <p:cNvSpPr/>
          <p:nvPr/>
        </p:nvSpPr>
        <p:spPr>
          <a:xfrm>
            <a:off x="10895182" y="2994855"/>
            <a:ext cx="925762" cy="868298"/>
          </a:xfrm>
          <a:prstGeom prst="rect">
            <a:avLst/>
          </a:prstGeom>
          <a:solidFill>
            <a:srgbClr val="D86ECC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B</a:t>
            </a:r>
          </a:p>
        </p:txBody>
      </p:sp>
      <p:sp>
        <p:nvSpPr>
          <p:cNvPr id="23" name="Título 24">
            <a:extLst>
              <a:ext uri="{FF2B5EF4-FFF2-40B4-BE49-F238E27FC236}">
                <a16:creationId xmlns:a16="http://schemas.microsoft.com/office/drawing/2014/main" id="{FB59ED0A-29C0-D223-4F81-DEC7A0A7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5817803" cy="1070992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Entanglement</a:t>
            </a:r>
            <a:r>
              <a:rPr lang="es-ES_tradnl" dirty="0"/>
              <a:t> </a:t>
            </a:r>
            <a:r>
              <a:rPr lang="es-ES_tradnl" dirty="0" err="1"/>
              <a:t>swapping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76922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21">
            <a:extLst>
              <a:ext uri="{FF2B5EF4-FFF2-40B4-BE49-F238E27FC236}">
                <a16:creationId xmlns:a16="http://schemas.microsoft.com/office/drawing/2014/main" id="{8234D7DD-1C81-74A2-3706-4E53CA09A2E3}"/>
              </a:ext>
            </a:extLst>
          </p:cNvPr>
          <p:cNvSpPr/>
          <p:nvPr/>
        </p:nvSpPr>
        <p:spPr>
          <a:xfrm>
            <a:off x="4203197" y="1466422"/>
            <a:ext cx="3999869" cy="1936579"/>
          </a:xfrm>
          <a:prstGeom prst="rect">
            <a:avLst/>
          </a:prstGeom>
          <a:solidFill>
            <a:srgbClr val="4EA72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grpSp>
        <p:nvGrpSpPr>
          <p:cNvPr id="4" name="Grupo 1">
            <a:extLst>
              <a:ext uri="{FF2B5EF4-FFF2-40B4-BE49-F238E27FC236}">
                <a16:creationId xmlns:a16="http://schemas.microsoft.com/office/drawing/2014/main" id="{10CEC2F4-BBA7-0AA1-6768-D664B704612C}"/>
              </a:ext>
            </a:extLst>
          </p:cNvPr>
          <p:cNvGrpSpPr/>
          <p:nvPr/>
        </p:nvGrpSpPr>
        <p:grpSpPr>
          <a:xfrm>
            <a:off x="830762" y="3684399"/>
            <a:ext cx="1651598" cy="1534639"/>
            <a:chOff x="830979" y="3684465"/>
            <a:chExt cx="1652028" cy="1535039"/>
          </a:xfrm>
        </p:grpSpPr>
        <p:sp>
          <p:nvSpPr>
            <p:cNvPr id="5" name="Rectángulo 2">
              <a:extLst>
                <a:ext uri="{FF2B5EF4-FFF2-40B4-BE49-F238E27FC236}">
                  <a16:creationId xmlns:a16="http://schemas.microsoft.com/office/drawing/2014/main" id="{386DDEAB-6DEA-FAE1-D2A5-B18C8ADBDDA1}"/>
                </a:ext>
              </a:extLst>
            </p:cNvPr>
            <p:cNvSpPr/>
            <p:nvPr/>
          </p:nvSpPr>
          <p:spPr>
            <a:xfrm>
              <a:off x="830979" y="3684465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6" name="Imagen 3">
              <a:extLst>
                <a:ext uri="{FF2B5EF4-FFF2-40B4-BE49-F238E27FC236}">
                  <a16:creationId xmlns:a16="http://schemas.microsoft.com/office/drawing/2014/main" id="{B0CB7FB8-076B-458F-53FC-398C245C1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057" y="3785058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7" name="Grupo 5">
            <a:extLst>
              <a:ext uri="{FF2B5EF4-FFF2-40B4-BE49-F238E27FC236}">
                <a16:creationId xmlns:a16="http://schemas.microsoft.com/office/drawing/2014/main" id="{F6131AA2-B61B-A0EF-1DC5-DE780E50A70A}"/>
              </a:ext>
            </a:extLst>
          </p:cNvPr>
          <p:cNvGrpSpPr/>
          <p:nvPr/>
        </p:nvGrpSpPr>
        <p:grpSpPr>
          <a:xfrm>
            <a:off x="9706460" y="3684399"/>
            <a:ext cx="1651598" cy="1534639"/>
            <a:chOff x="9708989" y="3684465"/>
            <a:chExt cx="1652028" cy="1535039"/>
          </a:xfrm>
        </p:grpSpPr>
        <p:sp>
          <p:nvSpPr>
            <p:cNvPr id="8" name="Rectángulo 9">
              <a:extLst>
                <a:ext uri="{FF2B5EF4-FFF2-40B4-BE49-F238E27FC236}">
                  <a16:creationId xmlns:a16="http://schemas.microsoft.com/office/drawing/2014/main" id="{7527BD69-015C-3D50-D681-E12165FD627C}"/>
                </a:ext>
              </a:extLst>
            </p:cNvPr>
            <p:cNvSpPr/>
            <p:nvPr/>
          </p:nvSpPr>
          <p:spPr>
            <a:xfrm>
              <a:off x="9708989" y="3684465"/>
              <a:ext cx="1652028" cy="1535039"/>
            </a:xfrm>
            <a:prstGeom prst="rect">
              <a:avLst/>
            </a:prstGeom>
            <a:solidFill>
              <a:srgbClr val="15608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9" name="Imagen 10">
              <a:extLst>
                <a:ext uri="{FF2B5EF4-FFF2-40B4-BE49-F238E27FC236}">
                  <a16:creationId xmlns:a16="http://schemas.microsoft.com/office/drawing/2014/main" id="{5F7D8E28-E0FF-EE4B-F07A-14DD095A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68076" y="3785058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0" name="Grupo 11">
            <a:extLst>
              <a:ext uri="{FF2B5EF4-FFF2-40B4-BE49-F238E27FC236}">
                <a16:creationId xmlns:a16="http://schemas.microsoft.com/office/drawing/2014/main" id="{B6494D76-90BB-20E9-22AF-E3000073DFE3}"/>
              </a:ext>
            </a:extLst>
          </p:cNvPr>
          <p:cNvGrpSpPr/>
          <p:nvPr/>
        </p:nvGrpSpPr>
        <p:grpSpPr>
          <a:xfrm>
            <a:off x="4442807" y="1672795"/>
            <a:ext cx="1651598" cy="1534639"/>
            <a:chOff x="4443965" y="1672337"/>
            <a:chExt cx="1652028" cy="1535039"/>
          </a:xfrm>
        </p:grpSpPr>
        <p:sp>
          <p:nvSpPr>
            <p:cNvPr id="11" name="Rectángulo 12">
              <a:extLst>
                <a:ext uri="{FF2B5EF4-FFF2-40B4-BE49-F238E27FC236}">
                  <a16:creationId xmlns:a16="http://schemas.microsoft.com/office/drawing/2014/main" id="{9763B9D8-1997-5607-EF81-B689890675E0}"/>
                </a:ext>
              </a:extLst>
            </p:cNvPr>
            <p:cNvSpPr/>
            <p:nvPr/>
          </p:nvSpPr>
          <p:spPr>
            <a:xfrm>
              <a:off x="4443965" y="1672337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2" name="Imagen 13">
              <a:extLst>
                <a:ext uri="{FF2B5EF4-FFF2-40B4-BE49-F238E27FC236}">
                  <a16:creationId xmlns:a16="http://schemas.microsoft.com/office/drawing/2014/main" id="{1EA544AC-4039-E954-15E8-184DA515E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3053" y="1772930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3" name="Grupo 14">
            <a:extLst>
              <a:ext uri="{FF2B5EF4-FFF2-40B4-BE49-F238E27FC236}">
                <a16:creationId xmlns:a16="http://schemas.microsoft.com/office/drawing/2014/main" id="{26AE3B17-F802-0C9A-92B8-93776C1F4A08}"/>
              </a:ext>
            </a:extLst>
          </p:cNvPr>
          <p:cNvGrpSpPr/>
          <p:nvPr/>
        </p:nvGrpSpPr>
        <p:grpSpPr>
          <a:xfrm>
            <a:off x="6253451" y="1672795"/>
            <a:ext cx="1651598" cy="1534639"/>
            <a:chOff x="6255081" y="1672337"/>
            <a:chExt cx="1652028" cy="1535039"/>
          </a:xfrm>
        </p:grpSpPr>
        <p:sp>
          <p:nvSpPr>
            <p:cNvPr id="14" name="Rectángulo 15">
              <a:extLst>
                <a:ext uri="{FF2B5EF4-FFF2-40B4-BE49-F238E27FC236}">
                  <a16:creationId xmlns:a16="http://schemas.microsoft.com/office/drawing/2014/main" id="{D8A249B6-1DC1-EB2D-0F2B-C468550131BC}"/>
                </a:ext>
              </a:extLst>
            </p:cNvPr>
            <p:cNvSpPr/>
            <p:nvPr/>
          </p:nvSpPr>
          <p:spPr>
            <a:xfrm>
              <a:off x="6255081" y="1672337"/>
              <a:ext cx="1652028" cy="1535039"/>
            </a:xfrm>
            <a:prstGeom prst="rect">
              <a:avLst/>
            </a:prstGeom>
            <a:solidFill>
              <a:srgbClr val="E97132"/>
            </a:solidFill>
            <a:ln w="19046" cap="flat">
              <a:solidFill>
                <a:srgbClr val="042433"/>
              </a:solidFill>
              <a:prstDash val="solid"/>
              <a:miter/>
            </a:ln>
          </p:spPr>
          <p:txBody>
            <a:bodyPr vert="horz" wrap="square" lIns="91416" tIns="45708" rIns="91416" bIns="45708" anchor="ctr" anchorCtr="1" compatLnSpc="1">
              <a:noAutofit/>
            </a:bodyPr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799">
                <a:solidFill>
                  <a:srgbClr val="FFFFFF"/>
                </a:solidFill>
                <a:latin typeface="Aptos"/>
              </a:endParaRPr>
            </a:p>
          </p:txBody>
        </p:sp>
        <p:pic>
          <p:nvPicPr>
            <p:cNvPr id="15" name="Imagen 16">
              <a:extLst>
                <a:ext uri="{FF2B5EF4-FFF2-40B4-BE49-F238E27FC236}">
                  <a16:creationId xmlns:a16="http://schemas.microsoft.com/office/drawing/2014/main" id="{F987232B-0AD3-5C13-6823-70CAC429A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4168" y="1772930"/>
              <a:ext cx="1333862" cy="133386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6" name="Flecha izquierda y derecha 17">
            <a:extLst>
              <a:ext uri="{FF2B5EF4-FFF2-40B4-BE49-F238E27FC236}">
                <a16:creationId xmlns:a16="http://schemas.microsoft.com/office/drawing/2014/main" id="{C5D70CFD-BDBB-3028-3636-95B9C596311D}"/>
              </a:ext>
            </a:extLst>
          </p:cNvPr>
          <p:cNvSpPr/>
          <p:nvPr/>
        </p:nvSpPr>
        <p:spPr>
          <a:xfrm>
            <a:off x="2180878" y="4130628"/>
            <a:ext cx="7840190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7" name="Flecha izquierda y derecha 18">
            <a:extLst>
              <a:ext uri="{FF2B5EF4-FFF2-40B4-BE49-F238E27FC236}">
                <a16:creationId xmlns:a16="http://schemas.microsoft.com/office/drawing/2014/main" id="{3AA4DD7A-7A75-4330-05EF-C449DD85013E}"/>
              </a:ext>
            </a:extLst>
          </p:cNvPr>
          <p:cNvSpPr/>
          <p:nvPr/>
        </p:nvSpPr>
        <p:spPr>
          <a:xfrm rot="10799991">
            <a:off x="5722626" y="1677108"/>
            <a:ext cx="865811" cy="7232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E9713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8" name="Rectángulo redondeado 19">
            <a:extLst>
              <a:ext uri="{FF2B5EF4-FFF2-40B4-BE49-F238E27FC236}">
                <a16:creationId xmlns:a16="http://schemas.microsoft.com/office/drawing/2014/main" id="{0BCDCA85-9F30-FF4D-D918-4A7F9D950F08}"/>
              </a:ext>
            </a:extLst>
          </p:cNvPr>
          <p:cNvSpPr/>
          <p:nvPr/>
        </p:nvSpPr>
        <p:spPr>
          <a:xfrm>
            <a:off x="5068286" y="1380856"/>
            <a:ext cx="2183639" cy="4301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2AA84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99" dirty="0">
                <a:solidFill>
                  <a:srgbClr val="000000"/>
                </a:solidFill>
                <a:latin typeface="Aptos"/>
              </a:rPr>
              <a:t>Entangled pair</a:t>
            </a:r>
          </a:p>
        </p:txBody>
      </p:sp>
      <p:sp>
        <p:nvSpPr>
          <p:cNvPr id="19" name="Rectángulo redondeado 20">
            <a:extLst>
              <a:ext uri="{FF2B5EF4-FFF2-40B4-BE49-F238E27FC236}">
                <a16:creationId xmlns:a16="http://schemas.microsoft.com/office/drawing/2014/main" id="{D76167A6-7A83-BAE5-F134-904957D26003}"/>
              </a:ext>
            </a:extLst>
          </p:cNvPr>
          <p:cNvSpPr/>
          <p:nvPr/>
        </p:nvSpPr>
        <p:spPr>
          <a:xfrm>
            <a:off x="5063725" y="4021578"/>
            <a:ext cx="2183639" cy="4301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46B1E1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99" dirty="0">
                <a:solidFill>
                  <a:srgbClr val="000000"/>
                </a:solidFill>
                <a:latin typeface="Aptos"/>
              </a:rPr>
              <a:t>Entangled pair</a:t>
            </a:r>
          </a:p>
        </p:txBody>
      </p:sp>
      <p:sp>
        <p:nvSpPr>
          <p:cNvPr id="20" name="Rectángulo 22">
            <a:extLst>
              <a:ext uri="{FF2B5EF4-FFF2-40B4-BE49-F238E27FC236}">
                <a16:creationId xmlns:a16="http://schemas.microsoft.com/office/drawing/2014/main" id="{9F69200D-95F5-F239-BC7F-82F220C64130}"/>
              </a:ext>
            </a:extLst>
          </p:cNvPr>
          <p:cNvSpPr/>
          <p:nvPr/>
        </p:nvSpPr>
        <p:spPr>
          <a:xfrm>
            <a:off x="7530069" y="738795"/>
            <a:ext cx="925762" cy="868298"/>
          </a:xfrm>
          <a:prstGeom prst="rect">
            <a:avLst/>
          </a:prstGeom>
          <a:solidFill>
            <a:srgbClr val="8ED973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C</a:t>
            </a:r>
          </a:p>
        </p:txBody>
      </p:sp>
      <p:sp>
        <p:nvSpPr>
          <p:cNvPr id="21" name="Rectángulo 23">
            <a:extLst>
              <a:ext uri="{FF2B5EF4-FFF2-40B4-BE49-F238E27FC236}">
                <a16:creationId xmlns:a16="http://schemas.microsoft.com/office/drawing/2014/main" id="{1193383A-FCF6-B2A5-612B-7217D7BA4186}"/>
              </a:ext>
            </a:extLst>
          </p:cNvPr>
          <p:cNvSpPr/>
          <p:nvPr/>
        </p:nvSpPr>
        <p:spPr>
          <a:xfrm>
            <a:off x="291288" y="3101364"/>
            <a:ext cx="925762" cy="868298"/>
          </a:xfrm>
          <a:prstGeom prst="rect">
            <a:avLst/>
          </a:prstGeom>
          <a:solidFill>
            <a:srgbClr val="D86ECC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A</a:t>
            </a:r>
          </a:p>
        </p:txBody>
      </p:sp>
      <p:sp>
        <p:nvSpPr>
          <p:cNvPr id="22" name="Rectángulo 24">
            <a:extLst>
              <a:ext uri="{FF2B5EF4-FFF2-40B4-BE49-F238E27FC236}">
                <a16:creationId xmlns:a16="http://schemas.microsoft.com/office/drawing/2014/main" id="{28E5ED9F-0A95-1B2A-90B7-401EA3C0798A}"/>
              </a:ext>
            </a:extLst>
          </p:cNvPr>
          <p:cNvSpPr/>
          <p:nvPr/>
        </p:nvSpPr>
        <p:spPr>
          <a:xfrm>
            <a:off x="10895182" y="2994855"/>
            <a:ext cx="925762" cy="868298"/>
          </a:xfrm>
          <a:prstGeom prst="rect">
            <a:avLst/>
          </a:prstGeom>
          <a:solidFill>
            <a:srgbClr val="D86ECC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398">
                <a:solidFill>
                  <a:srgbClr val="000000"/>
                </a:solidFill>
                <a:latin typeface="Aptos"/>
              </a:rPr>
              <a:t>B</a:t>
            </a:r>
          </a:p>
        </p:txBody>
      </p:sp>
      <p:sp>
        <p:nvSpPr>
          <p:cNvPr id="23" name="Rectángulo redondeado 6">
            <a:extLst>
              <a:ext uri="{FF2B5EF4-FFF2-40B4-BE49-F238E27FC236}">
                <a16:creationId xmlns:a16="http://schemas.microsoft.com/office/drawing/2014/main" id="{553DAC75-80AA-237C-DB70-0A213BF9788F}"/>
              </a:ext>
            </a:extLst>
          </p:cNvPr>
          <p:cNvSpPr/>
          <p:nvPr/>
        </p:nvSpPr>
        <p:spPr>
          <a:xfrm rot="321876">
            <a:off x="3773723" y="1937426"/>
            <a:ext cx="4564794" cy="19841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EAEA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199" dirty="0">
                <a:solidFill>
                  <a:srgbClr val="000000"/>
                </a:solidFill>
                <a:latin typeface="Aptos"/>
              </a:rPr>
              <a:t>Entanglement swapping from AC,CB to CC, AB!</a:t>
            </a:r>
          </a:p>
        </p:txBody>
      </p:sp>
      <p:sp>
        <p:nvSpPr>
          <p:cNvPr id="24" name="Título 24">
            <a:extLst>
              <a:ext uri="{FF2B5EF4-FFF2-40B4-BE49-F238E27FC236}">
                <a16:creationId xmlns:a16="http://schemas.microsoft.com/office/drawing/2014/main" id="{2BFE6D98-5EB6-A30D-0ECF-D077E995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5817803" cy="1070992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Entanglement</a:t>
            </a:r>
            <a:r>
              <a:rPr lang="es-ES_tradnl" dirty="0"/>
              <a:t> </a:t>
            </a:r>
            <a:r>
              <a:rPr lang="es-ES_tradnl" dirty="0" err="1"/>
              <a:t>swapping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34348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47">
            <a:extLst>
              <a:ext uri="{FF2B5EF4-FFF2-40B4-BE49-F238E27FC236}">
                <a16:creationId xmlns:a16="http://schemas.microsoft.com/office/drawing/2014/main" id="{8AC80C44-7910-8B39-6C99-D3D8654AB399}"/>
              </a:ext>
            </a:extLst>
          </p:cNvPr>
          <p:cNvSpPr/>
          <p:nvPr/>
        </p:nvSpPr>
        <p:spPr>
          <a:xfrm>
            <a:off x="7176363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" name="Rectángulo redondeado 46">
            <a:extLst>
              <a:ext uri="{FF2B5EF4-FFF2-40B4-BE49-F238E27FC236}">
                <a16:creationId xmlns:a16="http://schemas.microsoft.com/office/drawing/2014/main" id="{4D5CCB5C-73BB-279A-2E30-83AF1DEF3C35}"/>
              </a:ext>
            </a:extLst>
          </p:cNvPr>
          <p:cNvSpPr/>
          <p:nvPr/>
        </p:nvSpPr>
        <p:spPr>
          <a:xfrm>
            <a:off x="4682665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4" name="Rectángulo redondeado 45">
            <a:extLst>
              <a:ext uri="{FF2B5EF4-FFF2-40B4-BE49-F238E27FC236}">
                <a16:creationId xmlns:a16="http://schemas.microsoft.com/office/drawing/2014/main" id="{812FB25E-6CE4-9295-B640-8161CA95ADC7}"/>
              </a:ext>
            </a:extLst>
          </p:cNvPr>
          <p:cNvSpPr/>
          <p:nvPr/>
        </p:nvSpPr>
        <p:spPr>
          <a:xfrm>
            <a:off x="2183182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6" name="Elipse 7">
            <a:extLst>
              <a:ext uri="{FF2B5EF4-FFF2-40B4-BE49-F238E27FC236}">
                <a16:creationId xmlns:a16="http://schemas.microsoft.com/office/drawing/2014/main" id="{5BB64BA8-038F-C285-B264-33D83F84B49C}"/>
              </a:ext>
            </a:extLst>
          </p:cNvPr>
          <p:cNvSpPr/>
          <p:nvPr/>
        </p:nvSpPr>
        <p:spPr>
          <a:xfrm>
            <a:off x="405009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7" name="Conector recto 25">
            <a:extLst>
              <a:ext uri="{FF2B5EF4-FFF2-40B4-BE49-F238E27FC236}">
                <a16:creationId xmlns:a16="http://schemas.microsoft.com/office/drawing/2014/main" id="{A872B5DF-D0EA-97CE-5089-D3C4D72A7C70}"/>
              </a:ext>
            </a:extLst>
          </p:cNvPr>
          <p:cNvCxnSpPr>
            <a:stCxn id="6" idx="1"/>
            <a:endCxn id="10" idx="3"/>
          </p:cNvCxnSpPr>
          <p:nvPr/>
        </p:nvCxnSpPr>
        <p:spPr>
          <a:xfrm>
            <a:off x="983590" y="2089839"/>
            <a:ext cx="1296026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8" name="Elipse 26">
            <a:extLst>
              <a:ext uri="{FF2B5EF4-FFF2-40B4-BE49-F238E27FC236}">
                <a16:creationId xmlns:a16="http://schemas.microsoft.com/office/drawing/2014/main" id="{8D0511BC-F1CA-1F83-CD1B-90024783735B}"/>
              </a:ext>
            </a:extLst>
          </p:cNvPr>
          <p:cNvSpPr/>
          <p:nvPr/>
        </p:nvSpPr>
        <p:spPr>
          <a:xfrm>
            <a:off x="7267010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9" name="Elipse 27">
            <a:extLst>
              <a:ext uri="{FF2B5EF4-FFF2-40B4-BE49-F238E27FC236}">
                <a16:creationId xmlns:a16="http://schemas.microsoft.com/office/drawing/2014/main" id="{3941991B-AB1E-365C-BC38-2A3E918D6010}"/>
              </a:ext>
            </a:extLst>
          </p:cNvPr>
          <p:cNvSpPr/>
          <p:nvPr/>
        </p:nvSpPr>
        <p:spPr>
          <a:xfrm>
            <a:off x="7903450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Elipse 28">
            <a:extLst>
              <a:ext uri="{FF2B5EF4-FFF2-40B4-BE49-F238E27FC236}">
                <a16:creationId xmlns:a16="http://schemas.microsoft.com/office/drawing/2014/main" id="{F51F9648-B412-B320-6F08-53C3F3F4E595}"/>
              </a:ext>
            </a:extLst>
          </p:cNvPr>
          <p:cNvSpPr/>
          <p:nvPr/>
        </p:nvSpPr>
        <p:spPr>
          <a:xfrm>
            <a:off x="2279617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1" name="Elipse 29">
            <a:extLst>
              <a:ext uri="{FF2B5EF4-FFF2-40B4-BE49-F238E27FC236}">
                <a16:creationId xmlns:a16="http://schemas.microsoft.com/office/drawing/2014/main" id="{89C23EC2-E8AE-55D7-36FB-B1C6230629E9}"/>
              </a:ext>
            </a:extLst>
          </p:cNvPr>
          <p:cNvSpPr/>
          <p:nvPr/>
        </p:nvSpPr>
        <p:spPr>
          <a:xfrm>
            <a:off x="2916057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2" name="Elipse 30">
            <a:extLst>
              <a:ext uri="{FF2B5EF4-FFF2-40B4-BE49-F238E27FC236}">
                <a16:creationId xmlns:a16="http://schemas.microsoft.com/office/drawing/2014/main" id="{7F734F7D-C90C-0D4A-CFE5-6658AC8AC108}"/>
              </a:ext>
            </a:extLst>
          </p:cNvPr>
          <p:cNvSpPr/>
          <p:nvPr/>
        </p:nvSpPr>
        <p:spPr>
          <a:xfrm>
            <a:off x="4771385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3" name="Elipse 31">
            <a:extLst>
              <a:ext uri="{FF2B5EF4-FFF2-40B4-BE49-F238E27FC236}">
                <a16:creationId xmlns:a16="http://schemas.microsoft.com/office/drawing/2014/main" id="{147F5004-2E8B-53FD-B5CB-569E9847CEA6}"/>
              </a:ext>
            </a:extLst>
          </p:cNvPr>
          <p:cNvSpPr/>
          <p:nvPr/>
        </p:nvSpPr>
        <p:spPr>
          <a:xfrm>
            <a:off x="5407824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14" name="Conector recto 34">
            <a:extLst>
              <a:ext uri="{FF2B5EF4-FFF2-40B4-BE49-F238E27FC236}">
                <a16:creationId xmlns:a16="http://schemas.microsoft.com/office/drawing/2014/main" id="{6F7DDADF-5F2D-5E8E-D1F8-817D5BE5E7FE}"/>
              </a:ext>
            </a:extLst>
          </p:cNvPr>
          <p:cNvCxnSpPr>
            <a:stCxn id="11" idx="1"/>
            <a:endCxn id="12" idx="3"/>
          </p:cNvCxnSpPr>
          <p:nvPr/>
        </p:nvCxnSpPr>
        <p:spPr>
          <a:xfrm>
            <a:off x="3494639" y="2089839"/>
            <a:ext cx="1276746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cxnSp>
        <p:nvCxnSpPr>
          <p:cNvPr id="15" name="Conector recto 37">
            <a:extLst>
              <a:ext uri="{FF2B5EF4-FFF2-40B4-BE49-F238E27FC236}">
                <a16:creationId xmlns:a16="http://schemas.microsoft.com/office/drawing/2014/main" id="{E3799401-12FA-E89D-D223-D53D6C0EDD8D}"/>
              </a:ext>
            </a:extLst>
          </p:cNvPr>
          <p:cNvCxnSpPr>
            <a:stCxn id="13" idx="1"/>
            <a:endCxn id="8" idx="3"/>
          </p:cNvCxnSpPr>
          <p:nvPr/>
        </p:nvCxnSpPr>
        <p:spPr>
          <a:xfrm>
            <a:off x="5986405" y="2089839"/>
            <a:ext cx="1280604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16" name="Elipse 40">
            <a:extLst>
              <a:ext uri="{FF2B5EF4-FFF2-40B4-BE49-F238E27FC236}">
                <a16:creationId xmlns:a16="http://schemas.microsoft.com/office/drawing/2014/main" id="{0B810707-38ED-04BC-F551-489D4F2833B5}"/>
              </a:ext>
            </a:extLst>
          </p:cNvPr>
          <p:cNvSpPr/>
          <p:nvPr/>
        </p:nvSpPr>
        <p:spPr>
          <a:xfrm>
            <a:off x="9781916" y="181816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17" name="Conector recto 41">
            <a:extLst>
              <a:ext uri="{FF2B5EF4-FFF2-40B4-BE49-F238E27FC236}">
                <a16:creationId xmlns:a16="http://schemas.microsoft.com/office/drawing/2014/main" id="{8874AE8D-F731-0AA5-7A1A-081CD5F1E4F8}"/>
              </a:ext>
            </a:extLst>
          </p:cNvPr>
          <p:cNvCxnSpPr>
            <a:stCxn id="9" idx="1"/>
            <a:endCxn id="16" idx="3"/>
          </p:cNvCxnSpPr>
          <p:nvPr/>
        </p:nvCxnSpPr>
        <p:spPr>
          <a:xfrm>
            <a:off x="8482032" y="2089839"/>
            <a:ext cx="1299884" cy="17615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18" name="Título 24">
            <a:extLst>
              <a:ext uri="{FF2B5EF4-FFF2-40B4-BE49-F238E27FC236}">
                <a16:creationId xmlns:a16="http://schemas.microsoft.com/office/drawing/2014/main" id="{5FD8F03B-B718-6667-FF8D-66D1B64E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5817803" cy="1070992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Entanglement</a:t>
            </a:r>
            <a:r>
              <a:rPr lang="es-ES_tradnl" dirty="0"/>
              <a:t> </a:t>
            </a:r>
            <a:r>
              <a:rPr lang="es-ES_tradnl" dirty="0" err="1"/>
              <a:t>swapping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9239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47">
            <a:extLst>
              <a:ext uri="{FF2B5EF4-FFF2-40B4-BE49-F238E27FC236}">
                <a16:creationId xmlns:a16="http://schemas.microsoft.com/office/drawing/2014/main" id="{E1A8382D-B4CB-57BD-D248-BDC78A035202}"/>
              </a:ext>
            </a:extLst>
          </p:cNvPr>
          <p:cNvSpPr/>
          <p:nvPr/>
        </p:nvSpPr>
        <p:spPr>
          <a:xfrm>
            <a:off x="7176363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" name="Rectángulo redondeado 46">
            <a:extLst>
              <a:ext uri="{FF2B5EF4-FFF2-40B4-BE49-F238E27FC236}">
                <a16:creationId xmlns:a16="http://schemas.microsoft.com/office/drawing/2014/main" id="{EC995692-140A-D6B9-978E-0BF897CF32D5}"/>
              </a:ext>
            </a:extLst>
          </p:cNvPr>
          <p:cNvSpPr/>
          <p:nvPr/>
        </p:nvSpPr>
        <p:spPr>
          <a:xfrm>
            <a:off x="4682665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4" name="Rectángulo redondeado 45">
            <a:extLst>
              <a:ext uri="{FF2B5EF4-FFF2-40B4-BE49-F238E27FC236}">
                <a16:creationId xmlns:a16="http://schemas.microsoft.com/office/drawing/2014/main" id="{8D7DCF8E-E42B-58E8-3AC8-CF5142508ADC}"/>
              </a:ext>
            </a:extLst>
          </p:cNvPr>
          <p:cNvSpPr/>
          <p:nvPr/>
        </p:nvSpPr>
        <p:spPr>
          <a:xfrm>
            <a:off x="2183182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6" name="Elipse 7">
            <a:extLst>
              <a:ext uri="{FF2B5EF4-FFF2-40B4-BE49-F238E27FC236}">
                <a16:creationId xmlns:a16="http://schemas.microsoft.com/office/drawing/2014/main" id="{D0E6F6A6-B90C-497B-1BC5-DFB1EB8054A0}"/>
              </a:ext>
            </a:extLst>
          </p:cNvPr>
          <p:cNvSpPr/>
          <p:nvPr/>
        </p:nvSpPr>
        <p:spPr>
          <a:xfrm>
            <a:off x="405009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7" name="Conector recto 25">
            <a:extLst>
              <a:ext uri="{FF2B5EF4-FFF2-40B4-BE49-F238E27FC236}">
                <a16:creationId xmlns:a16="http://schemas.microsoft.com/office/drawing/2014/main" id="{14BAA5F4-E044-6735-E047-AE31046CA910}"/>
              </a:ext>
            </a:extLst>
          </p:cNvPr>
          <p:cNvCxnSpPr>
            <a:stCxn id="6" idx="1"/>
            <a:endCxn id="10" idx="3"/>
          </p:cNvCxnSpPr>
          <p:nvPr/>
        </p:nvCxnSpPr>
        <p:spPr>
          <a:xfrm>
            <a:off x="983590" y="2089839"/>
            <a:ext cx="1296026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8" name="Elipse 26">
            <a:extLst>
              <a:ext uri="{FF2B5EF4-FFF2-40B4-BE49-F238E27FC236}">
                <a16:creationId xmlns:a16="http://schemas.microsoft.com/office/drawing/2014/main" id="{E10D4AC0-5A46-4BB5-8193-BE071F5BF3A3}"/>
              </a:ext>
            </a:extLst>
          </p:cNvPr>
          <p:cNvSpPr/>
          <p:nvPr/>
        </p:nvSpPr>
        <p:spPr>
          <a:xfrm>
            <a:off x="7267010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9" name="Elipse 27">
            <a:extLst>
              <a:ext uri="{FF2B5EF4-FFF2-40B4-BE49-F238E27FC236}">
                <a16:creationId xmlns:a16="http://schemas.microsoft.com/office/drawing/2014/main" id="{1C5C8C51-327B-1969-302C-7ADCBE9B7127}"/>
              </a:ext>
            </a:extLst>
          </p:cNvPr>
          <p:cNvSpPr/>
          <p:nvPr/>
        </p:nvSpPr>
        <p:spPr>
          <a:xfrm>
            <a:off x="7903450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Elipse 28">
            <a:extLst>
              <a:ext uri="{FF2B5EF4-FFF2-40B4-BE49-F238E27FC236}">
                <a16:creationId xmlns:a16="http://schemas.microsoft.com/office/drawing/2014/main" id="{A98C7EF7-53AB-C7A8-EA42-68EE8004461B}"/>
              </a:ext>
            </a:extLst>
          </p:cNvPr>
          <p:cNvSpPr/>
          <p:nvPr/>
        </p:nvSpPr>
        <p:spPr>
          <a:xfrm>
            <a:off x="2279617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1" name="Elipse 29">
            <a:extLst>
              <a:ext uri="{FF2B5EF4-FFF2-40B4-BE49-F238E27FC236}">
                <a16:creationId xmlns:a16="http://schemas.microsoft.com/office/drawing/2014/main" id="{9FC0AB56-A01A-0200-368C-7D4400619BBC}"/>
              </a:ext>
            </a:extLst>
          </p:cNvPr>
          <p:cNvSpPr/>
          <p:nvPr/>
        </p:nvSpPr>
        <p:spPr>
          <a:xfrm>
            <a:off x="2916057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2" name="Elipse 30">
            <a:extLst>
              <a:ext uri="{FF2B5EF4-FFF2-40B4-BE49-F238E27FC236}">
                <a16:creationId xmlns:a16="http://schemas.microsoft.com/office/drawing/2014/main" id="{CC8DD51D-5F5E-0438-E3F2-FF85BEDF08A9}"/>
              </a:ext>
            </a:extLst>
          </p:cNvPr>
          <p:cNvSpPr/>
          <p:nvPr/>
        </p:nvSpPr>
        <p:spPr>
          <a:xfrm>
            <a:off x="4771385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3" name="Elipse 31">
            <a:extLst>
              <a:ext uri="{FF2B5EF4-FFF2-40B4-BE49-F238E27FC236}">
                <a16:creationId xmlns:a16="http://schemas.microsoft.com/office/drawing/2014/main" id="{CF14EC57-7879-8C85-112E-7874BDFB05B3}"/>
              </a:ext>
            </a:extLst>
          </p:cNvPr>
          <p:cNvSpPr/>
          <p:nvPr/>
        </p:nvSpPr>
        <p:spPr>
          <a:xfrm>
            <a:off x="5407824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14" name="Conector recto 34">
            <a:extLst>
              <a:ext uri="{FF2B5EF4-FFF2-40B4-BE49-F238E27FC236}">
                <a16:creationId xmlns:a16="http://schemas.microsoft.com/office/drawing/2014/main" id="{DC85F6A1-0009-7F47-FD0E-43F06EF875E2}"/>
              </a:ext>
            </a:extLst>
          </p:cNvPr>
          <p:cNvCxnSpPr>
            <a:stCxn id="11" idx="1"/>
            <a:endCxn id="12" idx="3"/>
          </p:cNvCxnSpPr>
          <p:nvPr/>
        </p:nvCxnSpPr>
        <p:spPr>
          <a:xfrm>
            <a:off x="3494639" y="2089839"/>
            <a:ext cx="1276746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cxnSp>
        <p:nvCxnSpPr>
          <p:cNvPr id="15" name="Conector recto 37">
            <a:extLst>
              <a:ext uri="{FF2B5EF4-FFF2-40B4-BE49-F238E27FC236}">
                <a16:creationId xmlns:a16="http://schemas.microsoft.com/office/drawing/2014/main" id="{F6980D1B-0CAB-5E18-288A-1339E123640A}"/>
              </a:ext>
            </a:extLst>
          </p:cNvPr>
          <p:cNvCxnSpPr>
            <a:stCxn id="13" idx="1"/>
            <a:endCxn id="8" idx="3"/>
          </p:cNvCxnSpPr>
          <p:nvPr/>
        </p:nvCxnSpPr>
        <p:spPr>
          <a:xfrm>
            <a:off x="5986405" y="2089839"/>
            <a:ext cx="1280604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16" name="Elipse 40">
            <a:extLst>
              <a:ext uri="{FF2B5EF4-FFF2-40B4-BE49-F238E27FC236}">
                <a16:creationId xmlns:a16="http://schemas.microsoft.com/office/drawing/2014/main" id="{0EF054E0-CC7E-88AD-968E-B55A5AEE7436}"/>
              </a:ext>
            </a:extLst>
          </p:cNvPr>
          <p:cNvSpPr/>
          <p:nvPr/>
        </p:nvSpPr>
        <p:spPr>
          <a:xfrm>
            <a:off x="9781916" y="181816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17" name="Conector recto 41">
            <a:extLst>
              <a:ext uri="{FF2B5EF4-FFF2-40B4-BE49-F238E27FC236}">
                <a16:creationId xmlns:a16="http://schemas.microsoft.com/office/drawing/2014/main" id="{7532173D-0A32-08BF-7647-6FEFF68F09B5}"/>
              </a:ext>
            </a:extLst>
          </p:cNvPr>
          <p:cNvCxnSpPr>
            <a:stCxn id="9" idx="1"/>
            <a:endCxn id="16" idx="3"/>
          </p:cNvCxnSpPr>
          <p:nvPr/>
        </p:nvCxnSpPr>
        <p:spPr>
          <a:xfrm>
            <a:off x="8482032" y="2089839"/>
            <a:ext cx="1299884" cy="17615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18" name="Rectángulo redondeado 48">
            <a:extLst>
              <a:ext uri="{FF2B5EF4-FFF2-40B4-BE49-F238E27FC236}">
                <a16:creationId xmlns:a16="http://schemas.microsoft.com/office/drawing/2014/main" id="{2F3F51BA-EDDA-96CC-CD33-8154E65AEF11}"/>
              </a:ext>
            </a:extLst>
          </p:cNvPr>
          <p:cNvSpPr/>
          <p:nvPr/>
        </p:nvSpPr>
        <p:spPr>
          <a:xfrm>
            <a:off x="7176363" y="3136559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9" name="Rectángulo redondeado 49">
            <a:extLst>
              <a:ext uri="{FF2B5EF4-FFF2-40B4-BE49-F238E27FC236}">
                <a16:creationId xmlns:a16="http://schemas.microsoft.com/office/drawing/2014/main" id="{F4234E9F-D58A-C5B8-177C-AA432203E0DF}"/>
              </a:ext>
            </a:extLst>
          </p:cNvPr>
          <p:cNvSpPr/>
          <p:nvPr/>
        </p:nvSpPr>
        <p:spPr>
          <a:xfrm>
            <a:off x="4682665" y="3136559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0" name="Rectángulo redondeado 50">
            <a:extLst>
              <a:ext uri="{FF2B5EF4-FFF2-40B4-BE49-F238E27FC236}">
                <a16:creationId xmlns:a16="http://schemas.microsoft.com/office/drawing/2014/main" id="{5D2B5C44-CB90-B154-6FAD-D5193ED19F63}"/>
              </a:ext>
            </a:extLst>
          </p:cNvPr>
          <p:cNvSpPr/>
          <p:nvPr/>
        </p:nvSpPr>
        <p:spPr>
          <a:xfrm>
            <a:off x="2183182" y="3136559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1" name="Elipse 51">
            <a:extLst>
              <a:ext uri="{FF2B5EF4-FFF2-40B4-BE49-F238E27FC236}">
                <a16:creationId xmlns:a16="http://schemas.microsoft.com/office/drawing/2014/main" id="{E2716CAC-3430-2BCE-7BF3-5CCBF00F7F62}"/>
              </a:ext>
            </a:extLst>
          </p:cNvPr>
          <p:cNvSpPr/>
          <p:nvPr/>
        </p:nvSpPr>
        <p:spPr>
          <a:xfrm>
            <a:off x="405009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2" name="Elipse 53">
            <a:extLst>
              <a:ext uri="{FF2B5EF4-FFF2-40B4-BE49-F238E27FC236}">
                <a16:creationId xmlns:a16="http://schemas.microsoft.com/office/drawing/2014/main" id="{A82C925C-376F-8BEB-AE0F-4130A796817C}"/>
              </a:ext>
            </a:extLst>
          </p:cNvPr>
          <p:cNvSpPr/>
          <p:nvPr/>
        </p:nvSpPr>
        <p:spPr>
          <a:xfrm>
            <a:off x="7267010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3" name="Elipse 54">
            <a:extLst>
              <a:ext uri="{FF2B5EF4-FFF2-40B4-BE49-F238E27FC236}">
                <a16:creationId xmlns:a16="http://schemas.microsoft.com/office/drawing/2014/main" id="{F2585A32-B9E9-C4CF-E806-14984D92558E}"/>
              </a:ext>
            </a:extLst>
          </p:cNvPr>
          <p:cNvSpPr/>
          <p:nvPr/>
        </p:nvSpPr>
        <p:spPr>
          <a:xfrm>
            <a:off x="7903450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4" name="Elipse 55">
            <a:extLst>
              <a:ext uri="{FF2B5EF4-FFF2-40B4-BE49-F238E27FC236}">
                <a16:creationId xmlns:a16="http://schemas.microsoft.com/office/drawing/2014/main" id="{709FDFE5-5FEB-7AAB-73F8-4DEC0CE63334}"/>
              </a:ext>
            </a:extLst>
          </p:cNvPr>
          <p:cNvSpPr/>
          <p:nvPr/>
        </p:nvSpPr>
        <p:spPr>
          <a:xfrm>
            <a:off x="2279617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5" name="Elipse 56">
            <a:extLst>
              <a:ext uri="{FF2B5EF4-FFF2-40B4-BE49-F238E27FC236}">
                <a16:creationId xmlns:a16="http://schemas.microsoft.com/office/drawing/2014/main" id="{3F01FAF5-2BB7-01E1-D9E6-3AEE995189EB}"/>
              </a:ext>
            </a:extLst>
          </p:cNvPr>
          <p:cNvSpPr/>
          <p:nvPr/>
        </p:nvSpPr>
        <p:spPr>
          <a:xfrm>
            <a:off x="2916057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6" name="Elipse 57">
            <a:extLst>
              <a:ext uri="{FF2B5EF4-FFF2-40B4-BE49-F238E27FC236}">
                <a16:creationId xmlns:a16="http://schemas.microsoft.com/office/drawing/2014/main" id="{DBC4382E-C272-03EE-D293-A432659E700B}"/>
              </a:ext>
            </a:extLst>
          </p:cNvPr>
          <p:cNvSpPr/>
          <p:nvPr/>
        </p:nvSpPr>
        <p:spPr>
          <a:xfrm>
            <a:off x="4771385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7" name="Elipse 58">
            <a:extLst>
              <a:ext uri="{FF2B5EF4-FFF2-40B4-BE49-F238E27FC236}">
                <a16:creationId xmlns:a16="http://schemas.microsoft.com/office/drawing/2014/main" id="{90307E2A-8F1C-9082-60E5-F0CA5AF2A4DB}"/>
              </a:ext>
            </a:extLst>
          </p:cNvPr>
          <p:cNvSpPr/>
          <p:nvPr/>
        </p:nvSpPr>
        <p:spPr>
          <a:xfrm>
            <a:off x="5407824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28" name="Conector recto 59">
            <a:extLst>
              <a:ext uri="{FF2B5EF4-FFF2-40B4-BE49-F238E27FC236}">
                <a16:creationId xmlns:a16="http://schemas.microsoft.com/office/drawing/2014/main" id="{589A7377-CED1-60A3-2AB9-6BF68F76E231}"/>
              </a:ext>
            </a:extLst>
          </p:cNvPr>
          <p:cNvCxnSpPr>
            <a:stCxn id="21" idx="1"/>
            <a:endCxn id="26" idx="3"/>
          </p:cNvCxnSpPr>
          <p:nvPr/>
        </p:nvCxnSpPr>
        <p:spPr>
          <a:xfrm>
            <a:off x="983591" y="3529991"/>
            <a:ext cx="3787794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29" name="Elipse 61">
            <a:extLst>
              <a:ext uri="{FF2B5EF4-FFF2-40B4-BE49-F238E27FC236}">
                <a16:creationId xmlns:a16="http://schemas.microsoft.com/office/drawing/2014/main" id="{3F67C316-339F-27E7-161C-D01264D8F13F}"/>
              </a:ext>
            </a:extLst>
          </p:cNvPr>
          <p:cNvSpPr/>
          <p:nvPr/>
        </p:nvSpPr>
        <p:spPr>
          <a:xfrm>
            <a:off x="9781916" y="3258317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30" name="Conector recto 62">
            <a:extLst>
              <a:ext uri="{FF2B5EF4-FFF2-40B4-BE49-F238E27FC236}">
                <a16:creationId xmlns:a16="http://schemas.microsoft.com/office/drawing/2014/main" id="{139D6197-9818-EB09-E7C3-382447D51643}"/>
              </a:ext>
            </a:extLst>
          </p:cNvPr>
          <p:cNvCxnSpPr>
            <a:stCxn id="19" idx="1"/>
            <a:endCxn id="29" idx="3"/>
          </p:cNvCxnSpPr>
          <p:nvPr/>
        </p:nvCxnSpPr>
        <p:spPr>
          <a:xfrm>
            <a:off x="6096333" y="3529996"/>
            <a:ext cx="3685582" cy="17611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31" name="Título 24">
            <a:extLst>
              <a:ext uri="{FF2B5EF4-FFF2-40B4-BE49-F238E27FC236}">
                <a16:creationId xmlns:a16="http://schemas.microsoft.com/office/drawing/2014/main" id="{1E4263DB-AB8E-67A7-6A5A-4E82C92C6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5817803" cy="1070992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Entanglement</a:t>
            </a:r>
            <a:r>
              <a:rPr lang="es-ES_tradnl" dirty="0"/>
              <a:t> </a:t>
            </a:r>
            <a:r>
              <a:rPr lang="es-ES_tradnl" dirty="0" err="1"/>
              <a:t>swapping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38248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DEF62-29A5-EB2E-307B-8B59B117F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796" y="1772816"/>
            <a:ext cx="3380051" cy="914880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accent2"/>
                </a:solidFill>
              </a:rPr>
              <a:t>Quantum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87398F-0B7C-09E7-1FED-F3DCDD96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13FAADD-3DD6-09B4-8A69-C8344AA09202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AEB132B-1560-DB61-D49C-6A2C18055A7E}"/>
              </a:ext>
            </a:extLst>
          </p:cNvPr>
          <p:cNvSpPr txBox="1">
            <a:spLocks/>
          </p:cNvSpPr>
          <p:nvPr/>
        </p:nvSpPr>
        <p:spPr>
          <a:xfrm>
            <a:off x="3790156" y="2687696"/>
            <a:ext cx="4752528" cy="1829761"/>
          </a:xfrm>
          <a:prstGeom prst="rect">
            <a:avLst/>
          </a:prstGeom>
        </p:spPr>
        <p:txBody>
          <a:bodyPr vert="horz" anchor="b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s-ES_tradnl" dirty="0" err="1"/>
              <a:t>Information</a:t>
            </a:r>
            <a:endParaRPr lang="es-ES_tradnl" dirty="0"/>
          </a:p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s-ES_tradnl" dirty="0" err="1"/>
              <a:t>Communication</a:t>
            </a:r>
            <a:br>
              <a:rPr lang="es-ES_tradnl" dirty="0"/>
            </a:br>
            <a:r>
              <a:rPr lang="es-ES_tradnl" dirty="0" err="1"/>
              <a:t>Cryptography</a:t>
            </a:r>
            <a:endParaRPr lang="es-ES_tradnl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673CE39-1CEB-66E7-66DE-29C349C12910}"/>
              </a:ext>
            </a:extLst>
          </p:cNvPr>
          <p:cNvSpPr txBox="1">
            <a:spLocks/>
          </p:cNvSpPr>
          <p:nvPr/>
        </p:nvSpPr>
        <p:spPr>
          <a:xfrm>
            <a:off x="8110636" y="4517457"/>
            <a:ext cx="3053556" cy="91488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s-ES_tradnl" dirty="0">
                <a:solidFill>
                  <a:schemeClr val="accent1"/>
                </a:solidFill>
              </a:rPr>
              <a:t>in </a:t>
            </a:r>
            <a:r>
              <a:rPr lang="es-ES_tradnl" dirty="0" err="1">
                <a:solidFill>
                  <a:schemeClr val="accent1"/>
                </a:solidFill>
              </a:rPr>
              <a:t>theory</a:t>
            </a:r>
            <a:endParaRPr lang="es-ES_tradn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07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47">
            <a:extLst>
              <a:ext uri="{FF2B5EF4-FFF2-40B4-BE49-F238E27FC236}">
                <a16:creationId xmlns:a16="http://schemas.microsoft.com/office/drawing/2014/main" id="{6E3E8F81-B6E8-416A-BA83-570AE9D5B22E}"/>
              </a:ext>
            </a:extLst>
          </p:cNvPr>
          <p:cNvSpPr/>
          <p:nvPr/>
        </p:nvSpPr>
        <p:spPr>
          <a:xfrm>
            <a:off x="7176363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" name="Rectángulo redondeado 46">
            <a:extLst>
              <a:ext uri="{FF2B5EF4-FFF2-40B4-BE49-F238E27FC236}">
                <a16:creationId xmlns:a16="http://schemas.microsoft.com/office/drawing/2014/main" id="{ED629530-AB94-A276-27DA-E20D539F86A7}"/>
              </a:ext>
            </a:extLst>
          </p:cNvPr>
          <p:cNvSpPr/>
          <p:nvPr/>
        </p:nvSpPr>
        <p:spPr>
          <a:xfrm>
            <a:off x="4682665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4" name="Rectángulo redondeado 45">
            <a:extLst>
              <a:ext uri="{FF2B5EF4-FFF2-40B4-BE49-F238E27FC236}">
                <a16:creationId xmlns:a16="http://schemas.microsoft.com/office/drawing/2014/main" id="{C2EA29D7-726F-4CEA-45E2-CE6894ABBA6C}"/>
              </a:ext>
            </a:extLst>
          </p:cNvPr>
          <p:cNvSpPr/>
          <p:nvPr/>
        </p:nvSpPr>
        <p:spPr>
          <a:xfrm>
            <a:off x="2183182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6" name="Elipse 7">
            <a:extLst>
              <a:ext uri="{FF2B5EF4-FFF2-40B4-BE49-F238E27FC236}">
                <a16:creationId xmlns:a16="http://schemas.microsoft.com/office/drawing/2014/main" id="{B5BE19DE-6BBB-4ED4-73EA-380D793891E5}"/>
              </a:ext>
            </a:extLst>
          </p:cNvPr>
          <p:cNvSpPr/>
          <p:nvPr/>
        </p:nvSpPr>
        <p:spPr>
          <a:xfrm>
            <a:off x="405009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7" name="Conector recto 25">
            <a:extLst>
              <a:ext uri="{FF2B5EF4-FFF2-40B4-BE49-F238E27FC236}">
                <a16:creationId xmlns:a16="http://schemas.microsoft.com/office/drawing/2014/main" id="{0EE6A346-C986-4503-E2D7-D454B736C71D}"/>
              </a:ext>
            </a:extLst>
          </p:cNvPr>
          <p:cNvCxnSpPr>
            <a:stCxn id="6" idx="1"/>
            <a:endCxn id="10" idx="3"/>
          </p:cNvCxnSpPr>
          <p:nvPr/>
        </p:nvCxnSpPr>
        <p:spPr>
          <a:xfrm>
            <a:off x="983590" y="2089839"/>
            <a:ext cx="1296026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8" name="Elipse 26">
            <a:extLst>
              <a:ext uri="{FF2B5EF4-FFF2-40B4-BE49-F238E27FC236}">
                <a16:creationId xmlns:a16="http://schemas.microsoft.com/office/drawing/2014/main" id="{4F683C60-B89B-0296-D2AF-5CF70E3F8D6E}"/>
              </a:ext>
            </a:extLst>
          </p:cNvPr>
          <p:cNvSpPr/>
          <p:nvPr/>
        </p:nvSpPr>
        <p:spPr>
          <a:xfrm>
            <a:off x="7267010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9" name="Elipse 27">
            <a:extLst>
              <a:ext uri="{FF2B5EF4-FFF2-40B4-BE49-F238E27FC236}">
                <a16:creationId xmlns:a16="http://schemas.microsoft.com/office/drawing/2014/main" id="{767A7D90-97ED-4E97-5E2E-04BCFC270863}"/>
              </a:ext>
            </a:extLst>
          </p:cNvPr>
          <p:cNvSpPr/>
          <p:nvPr/>
        </p:nvSpPr>
        <p:spPr>
          <a:xfrm>
            <a:off x="7903450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Elipse 28">
            <a:extLst>
              <a:ext uri="{FF2B5EF4-FFF2-40B4-BE49-F238E27FC236}">
                <a16:creationId xmlns:a16="http://schemas.microsoft.com/office/drawing/2014/main" id="{46506C15-829A-6DD8-88D9-C084A34F5DD0}"/>
              </a:ext>
            </a:extLst>
          </p:cNvPr>
          <p:cNvSpPr/>
          <p:nvPr/>
        </p:nvSpPr>
        <p:spPr>
          <a:xfrm>
            <a:off x="2279617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1" name="Elipse 29">
            <a:extLst>
              <a:ext uri="{FF2B5EF4-FFF2-40B4-BE49-F238E27FC236}">
                <a16:creationId xmlns:a16="http://schemas.microsoft.com/office/drawing/2014/main" id="{173859E4-C9C6-0268-F654-1DB7D38F27B5}"/>
              </a:ext>
            </a:extLst>
          </p:cNvPr>
          <p:cNvSpPr/>
          <p:nvPr/>
        </p:nvSpPr>
        <p:spPr>
          <a:xfrm>
            <a:off x="2916057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2" name="Elipse 30">
            <a:extLst>
              <a:ext uri="{FF2B5EF4-FFF2-40B4-BE49-F238E27FC236}">
                <a16:creationId xmlns:a16="http://schemas.microsoft.com/office/drawing/2014/main" id="{74C67D4E-26B3-BB67-C0D7-E6C4B39B2213}"/>
              </a:ext>
            </a:extLst>
          </p:cNvPr>
          <p:cNvSpPr/>
          <p:nvPr/>
        </p:nvSpPr>
        <p:spPr>
          <a:xfrm>
            <a:off x="4771385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3" name="Elipse 31">
            <a:extLst>
              <a:ext uri="{FF2B5EF4-FFF2-40B4-BE49-F238E27FC236}">
                <a16:creationId xmlns:a16="http://schemas.microsoft.com/office/drawing/2014/main" id="{056E945A-DA18-34D6-80A3-C3349248F9E0}"/>
              </a:ext>
            </a:extLst>
          </p:cNvPr>
          <p:cNvSpPr/>
          <p:nvPr/>
        </p:nvSpPr>
        <p:spPr>
          <a:xfrm>
            <a:off x="5407824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14" name="Conector recto 34">
            <a:extLst>
              <a:ext uri="{FF2B5EF4-FFF2-40B4-BE49-F238E27FC236}">
                <a16:creationId xmlns:a16="http://schemas.microsoft.com/office/drawing/2014/main" id="{73692BC8-E96E-D1C0-4427-65A0B8113E5A}"/>
              </a:ext>
            </a:extLst>
          </p:cNvPr>
          <p:cNvCxnSpPr>
            <a:stCxn id="11" idx="1"/>
            <a:endCxn id="12" idx="3"/>
          </p:cNvCxnSpPr>
          <p:nvPr/>
        </p:nvCxnSpPr>
        <p:spPr>
          <a:xfrm>
            <a:off x="3494639" y="2089839"/>
            <a:ext cx="1276746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cxnSp>
        <p:nvCxnSpPr>
          <p:cNvPr id="15" name="Conector recto 37">
            <a:extLst>
              <a:ext uri="{FF2B5EF4-FFF2-40B4-BE49-F238E27FC236}">
                <a16:creationId xmlns:a16="http://schemas.microsoft.com/office/drawing/2014/main" id="{ECA79368-D424-F4B0-4BCD-C5DA350FDC62}"/>
              </a:ext>
            </a:extLst>
          </p:cNvPr>
          <p:cNvCxnSpPr>
            <a:stCxn id="13" idx="1"/>
            <a:endCxn id="8" idx="3"/>
          </p:cNvCxnSpPr>
          <p:nvPr/>
        </p:nvCxnSpPr>
        <p:spPr>
          <a:xfrm>
            <a:off x="5986405" y="2089839"/>
            <a:ext cx="1280604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16" name="Elipse 40">
            <a:extLst>
              <a:ext uri="{FF2B5EF4-FFF2-40B4-BE49-F238E27FC236}">
                <a16:creationId xmlns:a16="http://schemas.microsoft.com/office/drawing/2014/main" id="{A6B8CF33-EFAE-9FC8-9549-7FB154CB1C95}"/>
              </a:ext>
            </a:extLst>
          </p:cNvPr>
          <p:cNvSpPr/>
          <p:nvPr/>
        </p:nvSpPr>
        <p:spPr>
          <a:xfrm>
            <a:off x="9781916" y="181816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17" name="Conector recto 41">
            <a:extLst>
              <a:ext uri="{FF2B5EF4-FFF2-40B4-BE49-F238E27FC236}">
                <a16:creationId xmlns:a16="http://schemas.microsoft.com/office/drawing/2014/main" id="{D5F71753-3B60-C977-01E4-B7372582A969}"/>
              </a:ext>
            </a:extLst>
          </p:cNvPr>
          <p:cNvCxnSpPr>
            <a:stCxn id="9" idx="1"/>
            <a:endCxn id="16" idx="3"/>
          </p:cNvCxnSpPr>
          <p:nvPr/>
        </p:nvCxnSpPr>
        <p:spPr>
          <a:xfrm>
            <a:off x="8482032" y="2089839"/>
            <a:ext cx="1299884" cy="17615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18" name="Rectángulo redondeado 48">
            <a:extLst>
              <a:ext uri="{FF2B5EF4-FFF2-40B4-BE49-F238E27FC236}">
                <a16:creationId xmlns:a16="http://schemas.microsoft.com/office/drawing/2014/main" id="{7983C018-47CE-3F73-6697-B274F0D685D4}"/>
              </a:ext>
            </a:extLst>
          </p:cNvPr>
          <p:cNvSpPr/>
          <p:nvPr/>
        </p:nvSpPr>
        <p:spPr>
          <a:xfrm>
            <a:off x="7176363" y="3136559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9" name="Rectángulo redondeado 49">
            <a:extLst>
              <a:ext uri="{FF2B5EF4-FFF2-40B4-BE49-F238E27FC236}">
                <a16:creationId xmlns:a16="http://schemas.microsoft.com/office/drawing/2014/main" id="{66BD2D08-58DB-4CBA-AB81-31699DCF2B77}"/>
              </a:ext>
            </a:extLst>
          </p:cNvPr>
          <p:cNvSpPr/>
          <p:nvPr/>
        </p:nvSpPr>
        <p:spPr>
          <a:xfrm>
            <a:off x="4682665" y="3136559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0" name="Rectángulo redondeado 50">
            <a:extLst>
              <a:ext uri="{FF2B5EF4-FFF2-40B4-BE49-F238E27FC236}">
                <a16:creationId xmlns:a16="http://schemas.microsoft.com/office/drawing/2014/main" id="{E41F1BDF-FAC8-6D89-447E-BEBE8F3FD4EC}"/>
              </a:ext>
            </a:extLst>
          </p:cNvPr>
          <p:cNvSpPr/>
          <p:nvPr/>
        </p:nvSpPr>
        <p:spPr>
          <a:xfrm>
            <a:off x="2183182" y="3136559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1" name="Elipse 51">
            <a:extLst>
              <a:ext uri="{FF2B5EF4-FFF2-40B4-BE49-F238E27FC236}">
                <a16:creationId xmlns:a16="http://schemas.microsoft.com/office/drawing/2014/main" id="{1F898055-86B2-DB7F-7B2C-7237960D83E2}"/>
              </a:ext>
            </a:extLst>
          </p:cNvPr>
          <p:cNvSpPr/>
          <p:nvPr/>
        </p:nvSpPr>
        <p:spPr>
          <a:xfrm>
            <a:off x="405009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2" name="Elipse 53">
            <a:extLst>
              <a:ext uri="{FF2B5EF4-FFF2-40B4-BE49-F238E27FC236}">
                <a16:creationId xmlns:a16="http://schemas.microsoft.com/office/drawing/2014/main" id="{2EB315AA-EBBA-1885-E7E8-D96063C1218D}"/>
              </a:ext>
            </a:extLst>
          </p:cNvPr>
          <p:cNvSpPr/>
          <p:nvPr/>
        </p:nvSpPr>
        <p:spPr>
          <a:xfrm>
            <a:off x="7267010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3" name="Elipse 54">
            <a:extLst>
              <a:ext uri="{FF2B5EF4-FFF2-40B4-BE49-F238E27FC236}">
                <a16:creationId xmlns:a16="http://schemas.microsoft.com/office/drawing/2014/main" id="{5F4F6205-09A6-D73D-E2B0-140D6D1C8D7B}"/>
              </a:ext>
            </a:extLst>
          </p:cNvPr>
          <p:cNvSpPr/>
          <p:nvPr/>
        </p:nvSpPr>
        <p:spPr>
          <a:xfrm>
            <a:off x="7903450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4" name="Elipse 55">
            <a:extLst>
              <a:ext uri="{FF2B5EF4-FFF2-40B4-BE49-F238E27FC236}">
                <a16:creationId xmlns:a16="http://schemas.microsoft.com/office/drawing/2014/main" id="{1513E00D-CFF5-9BB4-06C3-34B3D1441F45}"/>
              </a:ext>
            </a:extLst>
          </p:cNvPr>
          <p:cNvSpPr/>
          <p:nvPr/>
        </p:nvSpPr>
        <p:spPr>
          <a:xfrm>
            <a:off x="2279617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5" name="Elipse 56">
            <a:extLst>
              <a:ext uri="{FF2B5EF4-FFF2-40B4-BE49-F238E27FC236}">
                <a16:creationId xmlns:a16="http://schemas.microsoft.com/office/drawing/2014/main" id="{9F3B5A7E-C27D-BDCD-C9CA-0D51239B3C18}"/>
              </a:ext>
            </a:extLst>
          </p:cNvPr>
          <p:cNvSpPr/>
          <p:nvPr/>
        </p:nvSpPr>
        <p:spPr>
          <a:xfrm>
            <a:off x="2916057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6" name="Elipse 57">
            <a:extLst>
              <a:ext uri="{FF2B5EF4-FFF2-40B4-BE49-F238E27FC236}">
                <a16:creationId xmlns:a16="http://schemas.microsoft.com/office/drawing/2014/main" id="{C373EB2E-F22B-6888-4C5D-61683AD5197B}"/>
              </a:ext>
            </a:extLst>
          </p:cNvPr>
          <p:cNvSpPr/>
          <p:nvPr/>
        </p:nvSpPr>
        <p:spPr>
          <a:xfrm>
            <a:off x="4771385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7" name="Elipse 58">
            <a:extLst>
              <a:ext uri="{FF2B5EF4-FFF2-40B4-BE49-F238E27FC236}">
                <a16:creationId xmlns:a16="http://schemas.microsoft.com/office/drawing/2014/main" id="{41D72D7E-2235-5955-2ABE-01310BFDC4BD}"/>
              </a:ext>
            </a:extLst>
          </p:cNvPr>
          <p:cNvSpPr/>
          <p:nvPr/>
        </p:nvSpPr>
        <p:spPr>
          <a:xfrm>
            <a:off x="5407824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28" name="Conector recto 59">
            <a:extLst>
              <a:ext uri="{FF2B5EF4-FFF2-40B4-BE49-F238E27FC236}">
                <a16:creationId xmlns:a16="http://schemas.microsoft.com/office/drawing/2014/main" id="{899C1ACC-2AC2-912A-DC00-3A9A614F6DD0}"/>
              </a:ext>
            </a:extLst>
          </p:cNvPr>
          <p:cNvCxnSpPr>
            <a:stCxn id="21" idx="1"/>
            <a:endCxn id="26" idx="3"/>
          </p:cNvCxnSpPr>
          <p:nvPr/>
        </p:nvCxnSpPr>
        <p:spPr>
          <a:xfrm>
            <a:off x="983591" y="3529991"/>
            <a:ext cx="3787794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29" name="Elipse 61">
            <a:extLst>
              <a:ext uri="{FF2B5EF4-FFF2-40B4-BE49-F238E27FC236}">
                <a16:creationId xmlns:a16="http://schemas.microsoft.com/office/drawing/2014/main" id="{B5DF0C11-BA47-CD7C-B21F-B49B72B23B3C}"/>
              </a:ext>
            </a:extLst>
          </p:cNvPr>
          <p:cNvSpPr/>
          <p:nvPr/>
        </p:nvSpPr>
        <p:spPr>
          <a:xfrm>
            <a:off x="9781916" y="3258317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30" name="Conector recto 62">
            <a:extLst>
              <a:ext uri="{FF2B5EF4-FFF2-40B4-BE49-F238E27FC236}">
                <a16:creationId xmlns:a16="http://schemas.microsoft.com/office/drawing/2014/main" id="{AF84FD6A-E6E3-2DED-A888-DB85708936DE}"/>
              </a:ext>
            </a:extLst>
          </p:cNvPr>
          <p:cNvCxnSpPr>
            <a:stCxn id="19" idx="1"/>
            <a:endCxn id="29" idx="3"/>
          </p:cNvCxnSpPr>
          <p:nvPr/>
        </p:nvCxnSpPr>
        <p:spPr>
          <a:xfrm>
            <a:off x="6096333" y="3529996"/>
            <a:ext cx="3685582" cy="17611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31" name="Rectángulo redondeado 66">
            <a:extLst>
              <a:ext uri="{FF2B5EF4-FFF2-40B4-BE49-F238E27FC236}">
                <a16:creationId xmlns:a16="http://schemas.microsoft.com/office/drawing/2014/main" id="{CBB4B9E1-A085-069D-7506-5E4E87F32E9C}"/>
              </a:ext>
            </a:extLst>
          </p:cNvPr>
          <p:cNvSpPr/>
          <p:nvPr/>
        </p:nvSpPr>
        <p:spPr>
          <a:xfrm>
            <a:off x="7176363" y="4582243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2" name="Rectángulo redondeado 67">
            <a:extLst>
              <a:ext uri="{FF2B5EF4-FFF2-40B4-BE49-F238E27FC236}">
                <a16:creationId xmlns:a16="http://schemas.microsoft.com/office/drawing/2014/main" id="{759EAA79-0D97-709D-1E76-C84904C26F21}"/>
              </a:ext>
            </a:extLst>
          </p:cNvPr>
          <p:cNvSpPr/>
          <p:nvPr/>
        </p:nvSpPr>
        <p:spPr>
          <a:xfrm>
            <a:off x="4682665" y="4582243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3" name="Rectángulo redondeado 68">
            <a:extLst>
              <a:ext uri="{FF2B5EF4-FFF2-40B4-BE49-F238E27FC236}">
                <a16:creationId xmlns:a16="http://schemas.microsoft.com/office/drawing/2014/main" id="{7F6F546D-1FE0-171A-E9EB-B0CB225D96F6}"/>
              </a:ext>
            </a:extLst>
          </p:cNvPr>
          <p:cNvSpPr/>
          <p:nvPr/>
        </p:nvSpPr>
        <p:spPr>
          <a:xfrm>
            <a:off x="2183182" y="4582243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4" name="Elipse 69">
            <a:extLst>
              <a:ext uri="{FF2B5EF4-FFF2-40B4-BE49-F238E27FC236}">
                <a16:creationId xmlns:a16="http://schemas.microsoft.com/office/drawing/2014/main" id="{101A04FD-38A1-8955-DCDF-BAD9DAFB7FC3}"/>
              </a:ext>
            </a:extLst>
          </p:cNvPr>
          <p:cNvSpPr/>
          <p:nvPr/>
        </p:nvSpPr>
        <p:spPr>
          <a:xfrm>
            <a:off x="405009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5" name="Elipse 70">
            <a:extLst>
              <a:ext uri="{FF2B5EF4-FFF2-40B4-BE49-F238E27FC236}">
                <a16:creationId xmlns:a16="http://schemas.microsoft.com/office/drawing/2014/main" id="{247B277F-EACE-5438-F3B8-87B3730DD86B}"/>
              </a:ext>
            </a:extLst>
          </p:cNvPr>
          <p:cNvSpPr/>
          <p:nvPr/>
        </p:nvSpPr>
        <p:spPr>
          <a:xfrm>
            <a:off x="7267010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6" name="Elipse 71">
            <a:extLst>
              <a:ext uri="{FF2B5EF4-FFF2-40B4-BE49-F238E27FC236}">
                <a16:creationId xmlns:a16="http://schemas.microsoft.com/office/drawing/2014/main" id="{0DF63D8F-02B3-8507-CB58-CB45D94CAD08}"/>
              </a:ext>
            </a:extLst>
          </p:cNvPr>
          <p:cNvSpPr/>
          <p:nvPr/>
        </p:nvSpPr>
        <p:spPr>
          <a:xfrm>
            <a:off x="7903450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7" name="Elipse 72">
            <a:extLst>
              <a:ext uri="{FF2B5EF4-FFF2-40B4-BE49-F238E27FC236}">
                <a16:creationId xmlns:a16="http://schemas.microsoft.com/office/drawing/2014/main" id="{62C6691F-98C2-C400-AFE0-0256D89A00ED}"/>
              </a:ext>
            </a:extLst>
          </p:cNvPr>
          <p:cNvSpPr/>
          <p:nvPr/>
        </p:nvSpPr>
        <p:spPr>
          <a:xfrm>
            <a:off x="2279617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8" name="Elipse 73">
            <a:extLst>
              <a:ext uri="{FF2B5EF4-FFF2-40B4-BE49-F238E27FC236}">
                <a16:creationId xmlns:a16="http://schemas.microsoft.com/office/drawing/2014/main" id="{B32D6BDD-EE39-5C51-BE4F-EA20E8428C10}"/>
              </a:ext>
            </a:extLst>
          </p:cNvPr>
          <p:cNvSpPr/>
          <p:nvPr/>
        </p:nvSpPr>
        <p:spPr>
          <a:xfrm>
            <a:off x="2916057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9" name="Elipse 74">
            <a:extLst>
              <a:ext uri="{FF2B5EF4-FFF2-40B4-BE49-F238E27FC236}">
                <a16:creationId xmlns:a16="http://schemas.microsoft.com/office/drawing/2014/main" id="{70B1AB2A-0906-8606-5D95-5052BB8E39E1}"/>
              </a:ext>
            </a:extLst>
          </p:cNvPr>
          <p:cNvSpPr/>
          <p:nvPr/>
        </p:nvSpPr>
        <p:spPr>
          <a:xfrm>
            <a:off x="4771385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40" name="Elipse 75">
            <a:extLst>
              <a:ext uri="{FF2B5EF4-FFF2-40B4-BE49-F238E27FC236}">
                <a16:creationId xmlns:a16="http://schemas.microsoft.com/office/drawing/2014/main" id="{E092F649-8954-51B5-A3F9-86A49E808F17}"/>
              </a:ext>
            </a:extLst>
          </p:cNvPr>
          <p:cNvSpPr/>
          <p:nvPr/>
        </p:nvSpPr>
        <p:spPr>
          <a:xfrm>
            <a:off x="5407824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41" name="Elipse 77">
            <a:extLst>
              <a:ext uri="{FF2B5EF4-FFF2-40B4-BE49-F238E27FC236}">
                <a16:creationId xmlns:a16="http://schemas.microsoft.com/office/drawing/2014/main" id="{D913B4B2-C324-F43B-78A8-7C6448C5FCFB}"/>
              </a:ext>
            </a:extLst>
          </p:cNvPr>
          <p:cNvSpPr/>
          <p:nvPr/>
        </p:nvSpPr>
        <p:spPr>
          <a:xfrm>
            <a:off x="9781916" y="4703999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42" name="Conector recto 78">
            <a:extLst>
              <a:ext uri="{FF2B5EF4-FFF2-40B4-BE49-F238E27FC236}">
                <a16:creationId xmlns:a16="http://schemas.microsoft.com/office/drawing/2014/main" id="{82AFD1A8-1BEF-0F27-E82E-117F35D99A93}"/>
              </a:ext>
            </a:extLst>
          </p:cNvPr>
          <p:cNvCxnSpPr>
            <a:stCxn id="34" idx="1"/>
            <a:endCxn id="41" idx="3"/>
          </p:cNvCxnSpPr>
          <p:nvPr/>
        </p:nvCxnSpPr>
        <p:spPr>
          <a:xfrm>
            <a:off x="983591" y="4975674"/>
            <a:ext cx="8798325" cy="17615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43" name="Título 24">
            <a:extLst>
              <a:ext uri="{FF2B5EF4-FFF2-40B4-BE49-F238E27FC236}">
                <a16:creationId xmlns:a16="http://schemas.microsoft.com/office/drawing/2014/main" id="{6B777CFA-A6D3-763B-D161-A3E0B62DF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5817803" cy="1070992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Entanglement</a:t>
            </a:r>
            <a:r>
              <a:rPr lang="es-ES_tradnl" dirty="0"/>
              <a:t> </a:t>
            </a:r>
            <a:r>
              <a:rPr lang="es-ES_tradnl" dirty="0" err="1"/>
              <a:t>swapping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18997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47">
            <a:extLst>
              <a:ext uri="{FF2B5EF4-FFF2-40B4-BE49-F238E27FC236}">
                <a16:creationId xmlns:a16="http://schemas.microsoft.com/office/drawing/2014/main" id="{F78AC827-B891-5F78-6BEC-F214B97A1C33}"/>
              </a:ext>
            </a:extLst>
          </p:cNvPr>
          <p:cNvSpPr/>
          <p:nvPr/>
        </p:nvSpPr>
        <p:spPr>
          <a:xfrm>
            <a:off x="7176363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" name="Rectángulo redondeado 46">
            <a:extLst>
              <a:ext uri="{FF2B5EF4-FFF2-40B4-BE49-F238E27FC236}">
                <a16:creationId xmlns:a16="http://schemas.microsoft.com/office/drawing/2014/main" id="{8F55378D-600E-FCA0-9F36-B4F0645A0D4C}"/>
              </a:ext>
            </a:extLst>
          </p:cNvPr>
          <p:cNvSpPr/>
          <p:nvPr/>
        </p:nvSpPr>
        <p:spPr>
          <a:xfrm>
            <a:off x="4682665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4" name="Rectángulo redondeado 45">
            <a:extLst>
              <a:ext uri="{FF2B5EF4-FFF2-40B4-BE49-F238E27FC236}">
                <a16:creationId xmlns:a16="http://schemas.microsoft.com/office/drawing/2014/main" id="{6F12FF70-0C0D-54A8-669F-7C2AF15FDF95}"/>
              </a:ext>
            </a:extLst>
          </p:cNvPr>
          <p:cNvSpPr/>
          <p:nvPr/>
        </p:nvSpPr>
        <p:spPr>
          <a:xfrm>
            <a:off x="2183182" y="1696397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6" name="Elipse 7">
            <a:extLst>
              <a:ext uri="{FF2B5EF4-FFF2-40B4-BE49-F238E27FC236}">
                <a16:creationId xmlns:a16="http://schemas.microsoft.com/office/drawing/2014/main" id="{E5F55981-2294-9A40-F7DE-908AF7D0DF7E}"/>
              </a:ext>
            </a:extLst>
          </p:cNvPr>
          <p:cNvSpPr/>
          <p:nvPr/>
        </p:nvSpPr>
        <p:spPr>
          <a:xfrm>
            <a:off x="405009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7" name="Conector recto 25">
            <a:extLst>
              <a:ext uri="{FF2B5EF4-FFF2-40B4-BE49-F238E27FC236}">
                <a16:creationId xmlns:a16="http://schemas.microsoft.com/office/drawing/2014/main" id="{D61752EA-E561-2A66-6D70-196B744CE2D9}"/>
              </a:ext>
            </a:extLst>
          </p:cNvPr>
          <p:cNvCxnSpPr>
            <a:stCxn id="6" idx="1"/>
            <a:endCxn id="10" idx="3"/>
          </p:cNvCxnSpPr>
          <p:nvPr/>
        </p:nvCxnSpPr>
        <p:spPr>
          <a:xfrm>
            <a:off x="983590" y="2089839"/>
            <a:ext cx="1296026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8" name="Elipse 26">
            <a:extLst>
              <a:ext uri="{FF2B5EF4-FFF2-40B4-BE49-F238E27FC236}">
                <a16:creationId xmlns:a16="http://schemas.microsoft.com/office/drawing/2014/main" id="{2FF3A105-2783-5822-1552-43A6B1168886}"/>
              </a:ext>
            </a:extLst>
          </p:cNvPr>
          <p:cNvSpPr/>
          <p:nvPr/>
        </p:nvSpPr>
        <p:spPr>
          <a:xfrm>
            <a:off x="7267010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9" name="Elipse 27">
            <a:extLst>
              <a:ext uri="{FF2B5EF4-FFF2-40B4-BE49-F238E27FC236}">
                <a16:creationId xmlns:a16="http://schemas.microsoft.com/office/drawing/2014/main" id="{6296C1AD-92FA-F14E-F1B2-016B35A62ADB}"/>
              </a:ext>
            </a:extLst>
          </p:cNvPr>
          <p:cNvSpPr/>
          <p:nvPr/>
        </p:nvSpPr>
        <p:spPr>
          <a:xfrm>
            <a:off x="7903450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Elipse 28">
            <a:extLst>
              <a:ext uri="{FF2B5EF4-FFF2-40B4-BE49-F238E27FC236}">
                <a16:creationId xmlns:a16="http://schemas.microsoft.com/office/drawing/2014/main" id="{0D1E4C58-DCD2-D822-D650-D7D669864317}"/>
              </a:ext>
            </a:extLst>
          </p:cNvPr>
          <p:cNvSpPr/>
          <p:nvPr/>
        </p:nvSpPr>
        <p:spPr>
          <a:xfrm>
            <a:off x="2279617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1" name="Elipse 29">
            <a:extLst>
              <a:ext uri="{FF2B5EF4-FFF2-40B4-BE49-F238E27FC236}">
                <a16:creationId xmlns:a16="http://schemas.microsoft.com/office/drawing/2014/main" id="{4FA1BEEF-DAD5-927C-3118-033294F09F57}"/>
              </a:ext>
            </a:extLst>
          </p:cNvPr>
          <p:cNvSpPr/>
          <p:nvPr/>
        </p:nvSpPr>
        <p:spPr>
          <a:xfrm>
            <a:off x="2916057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2" name="Elipse 30">
            <a:extLst>
              <a:ext uri="{FF2B5EF4-FFF2-40B4-BE49-F238E27FC236}">
                <a16:creationId xmlns:a16="http://schemas.microsoft.com/office/drawing/2014/main" id="{84738669-069B-4A75-CD2A-845F0FBDF787}"/>
              </a:ext>
            </a:extLst>
          </p:cNvPr>
          <p:cNvSpPr/>
          <p:nvPr/>
        </p:nvSpPr>
        <p:spPr>
          <a:xfrm>
            <a:off x="4771385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3" name="Elipse 31">
            <a:extLst>
              <a:ext uri="{FF2B5EF4-FFF2-40B4-BE49-F238E27FC236}">
                <a16:creationId xmlns:a16="http://schemas.microsoft.com/office/drawing/2014/main" id="{9EB08234-6259-EACE-9E03-50D231FB06BA}"/>
              </a:ext>
            </a:extLst>
          </p:cNvPr>
          <p:cNvSpPr/>
          <p:nvPr/>
        </p:nvSpPr>
        <p:spPr>
          <a:xfrm>
            <a:off x="5407824" y="1800548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14" name="Conector recto 34">
            <a:extLst>
              <a:ext uri="{FF2B5EF4-FFF2-40B4-BE49-F238E27FC236}">
                <a16:creationId xmlns:a16="http://schemas.microsoft.com/office/drawing/2014/main" id="{A519E1ED-3540-C27A-EC41-5CE8C6BF5B67}"/>
              </a:ext>
            </a:extLst>
          </p:cNvPr>
          <p:cNvCxnSpPr>
            <a:stCxn id="11" idx="1"/>
            <a:endCxn id="12" idx="3"/>
          </p:cNvCxnSpPr>
          <p:nvPr/>
        </p:nvCxnSpPr>
        <p:spPr>
          <a:xfrm>
            <a:off x="3494639" y="2089839"/>
            <a:ext cx="1276746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cxnSp>
        <p:nvCxnSpPr>
          <p:cNvPr id="15" name="Conector recto 37">
            <a:extLst>
              <a:ext uri="{FF2B5EF4-FFF2-40B4-BE49-F238E27FC236}">
                <a16:creationId xmlns:a16="http://schemas.microsoft.com/office/drawing/2014/main" id="{E7DAE072-14CF-16F8-5660-1C416022B82C}"/>
              </a:ext>
            </a:extLst>
          </p:cNvPr>
          <p:cNvCxnSpPr>
            <a:stCxn id="13" idx="1"/>
            <a:endCxn id="8" idx="3"/>
          </p:cNvCxnSpPr>
          <p:nvPr/>
        </p:nvCxnSpPr>
        <p:spPr>
          <a:xfrm>
            <a:off x="5986405" y="2089839"/>
            <a:ext cx="1280604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16" name="Elipse 40">
            <a:extLst>
              <a:ext uri="{FF2B5EF4-FFF2-40B4-BE49-F238E27FC236}">
                <a16:creationId xmlns:a16="http://schemas.microsoft.com/office/drawing/2014/main" id="{9F398228-F3E6-6671-7221-DDB590F9261D}"/>
              </a:ext>
            </a:extLst>
          </p:cNvPr>
          <p:cNvSpPr/>
          <p:nvPr/>
        </p:nvSpPr>
        <p:spPr>
          <a:xfrm>
            <a:off x="9781916" y="181816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17" name="Conector recto 41">
            <a:extLst>
              <a:ext uri="{FF2B5EF4-FFF2-40B4-BE49-F238E27FC236}">
                <a16:creationId xmlns:a16="http://schemas.microsoft.com/office/drawing/2014/main" id="{2B8EECE0-5423-D7BE-F190-466669EB1327}"/>
              </a:ext>
            </a:extLst>
          </p:cNvPr>
          <p:cNvCxnSpPr>
            <a:stCxn id="9" idx="1"/>
            <a:endCxn id="16" idx="3"/>
          </p:cNvCxnSpPr>
          <p:nvPr/>
        </p:nvCxnSpPr>
        <p:spPr>
          <a:xfrm>
            <a:off x="8482032" y="2089839"/>
            <a:ext cx="1299884" cy="17615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18" name="Rectángulo redondeado 48">
            <a:extLst>
              <a:ext uri="{FF2B5EF4-FFF2-40B4-BE49-F238E27FC236}">
                <a16:creationId xmlns:a16="http://schemas.microsoft.com/office/drawing/2014/main" id="{48F20EDF-BFD8-4B08-3370-45F14BD340F8}"/>
              </a:ext>
            </a:extLst>
          </p:cNvPr>
          <p:cNvSpPr/>
          <p:nvPr/>
        </p:nvSpPr>
        <p:spPr>
          <a:xfrm>
            <a:off x="7176363" y="3136559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19" name="Rectángulo redondeado 49">
            <a:extLst>
              <a:ext uri="{FF2B5EF4-FFF2-40B4-BE49-F238E27FC236}">
                <a16:creationId xmlns:a16="http://schemas.microsoft.com/office/drawing/2014/main" id="{C6512CE0-A8B7-EF75-5F3C-72D31392DC16}"/>
              </a:ext>
            </a:extLst>
          </p:cNvPr>
          <p:cNvSpPr/>
          <p:nvPr/>
        </p:nvSpPr>
        <p:spPr>
          <a:xfrm>
            <a:off x="4682665" y="3136559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0" name="Rectángulo redondeado 50">
            <a:extLst>
              <a:ext uri="{FF2B5EF4-FFF2-40B4-BE49-F238E27FC236}">
                <a16:creationId xmlns:a16="http://schemas.microsoft.com/office/drawing/2014/main" id="{E7E340C7-6213-60AD-0B1D-04EB92B4126E}"/>
              </a:ext>
            </a:extLst>
          </p:cNvPr>
          <p:cNvSpPr/>
          <p:nvPr/>
        </p:nvSpPr>
        <p:spPr>
          <a:xfrm>
            <a:off x="2183182" y="3136559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1" name="Elipse 51">
            <a:extLst>
              <a:ext uri="{FF2B5EF4-FFF2-40B4-BE49-F238E27FC236}">
                <a16:creationId xmlns:a16="http://schemas.microsoft.com/office/drawing/2014/main" id="{76C12DD4-7D63-98AE-40A6-816A8CBC6FA1}"/>
              </a:ext>
            </a:extLst>
          </p:cNvPr>
          <p:cNvSpPr/>
          <p:nvPr/>
        </p:nvSpPr>
        <p:spPr>
          <a:xfrm>
            <a:off x="405009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2" name="Elipse 53">
            <a:extLst>
              <a:ext uri="{FF2B5EF4-FFF2-40B4-BE49-F238E27FC236}">
                <a16:creationId xmlns:a16="http://schemas.microsoft.com/office/drawing/2014/main" id="{BE1B2BB0-C555-555B-317E-AE54D85EBCF6}"/>
              </a:ext>
            </a:extLst>
          </p:cNvPr>
          <p:cNvSpPr/>
          <p:nvPr/>
        </p:nvSpPr>
        <p:spPr>
          <a:xfrm>
            <a:off x="7267010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3" name="Elipse 54">
            <a:extLst>
              <a:ext uri="{FF2B5EF4-FFF2-40B4-BE49-F238E27FC236}">
                <a16:creationId xmlns:a16="http://schemas.microsoft.com/office/drawing/2014/main" id="{EE63F042-9092-A949-0B71-4049B4001BDD}"/>
              </a:ext>
            </a:extLst>
          </p:cNvPr>
          <p:cNvSpPr/>
          <p:nvPr/>
        </p:nvSpPr>
        <p:spPr>
          <a:xfrm>
            <a:off x="7903450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4" name="Elipse 55">
            <a:extLst>
              <a:ext uri="{FF2B5EF4-FFF2-40B4-BE49-F238E27FC236}">
                <a16:creationId xmlns:a16="http://schemas.microsoft.com/office/drawing/2014/main" id="{BB360CC9-7DDD-AD8A-69EE-0088EA529FC2}"/>
              </a:ext>
            </a:extLst>
          </p:cNvPr>
          <p:cNvSpPr/>
          <p:nvPr/>
        </p:nvSpPr>
        <p:spPr>
          <a:xfrm>
            <a:off x="2279617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5" name="Elipse 56">
            <a:extLst>
              <a:ext uri="{FF2B5EF4-FFF2-40B4-BE49-F238E27FC236}">
                <a16:creationId xmlns:a16="http://schemas.microsoft.com/office/drawing/2014/main" id="{2AFDFA0C-3B71-9F1F-49EC-6DD337B52366}"/>
              </a:ext>
            </a:extLst>
          </p:cNvPr>
          <p:cNvSpPr/>
          <p:nvPr/>
        </p:nvSpPr>
        <p:spPr>
          <a:xfrm>
            <a:off x="2916057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6" name="Elipse 57">
            <a:extLst>
              <a:ext uri="{FF2B5EF4-FFF2-40B4-BE49-F238E27FC236}">
                <a16:creationId xmlns:a16="http://schemas.microsoft.com/office/drawing/2014/main" id="{D612AE82-529B-E436-D36E-037BA4451BB4}"/>
              </a:ext>
            </a:extLst>
          </p:cNvPr>
          <p:cNvSpPr/>
          <p:nvPr/>
        </p:nvSpPr>
        <p:spPr>
          <a:xfrm>
            <a:off x="4771385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27" name="Elipse 58">
            <a:extLst>
              <a:ext uri="{FF2B5EF4-FFF2-40B4-BE49-F238E27FC236}">
                <a16:creationId xmlns:a16="http://schemas.microsoft.com/office/drawing/2014/main" id="{B745B081-AA9A-7130-0868-1B2C9D0FE62B}"/>
              </a:ext>
            </a:extLst>
          </p:cNvPr>
          <p:cNvSpPr/>
          <p:nvPr/>
        </p:nvSpPr>
        <p:spPr>
          <a:xfrm>
            <a:off x="5407824" y="3240700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28" name="Conector recto 59">
            <a:extLst>
              <a:ext uri="{FF2B5EF4-FFF2-40B4-BE49-F238E27FC236}">
                <a16:creationId xmlns:a16="http://schemas.microsoft.com/office/drawing/2014/main" id="{E256B8B8-C427-766E-276B-2831DDED764D}"/>
              </a:ext>
            </a:extLst>
          </p:cNvPr>
          <p:cNvCxnSpPr>
            <a:stCxn id="21" idx="1"/>
            <a:endCxn id="26" idx="3"/>
          </p:cNvCxnSpPr>
          <p:nvPr/>
        </p:nvCxnSpPr>
        <p:spPr>
          <a:xfrm>
            <a:off x="983591" y="3529991"/>
            <a:ext cx="3787794" cy="0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29" name="Elipse 61">
            <a:extLst>
              <a:ext uri="{FF2B5EF4-FFF2-40B4-BE49-F238E27FC236}">
                <a16:creationId xmlns:a16="http://schemas.microsoft.com/office/drawing/2014/main" id="{509650E1-B658-49F5-03A0-5F0F2465F7A4}"/>
              </a:ext>
            </a:extLst>
          </p:cNvPr>
          <p:cNvSpPr/>
          <p:nvPr/>
        </p:nvSpPr>
        <p:spPr>
          <a:xfrm>
            <a:off x="9781916" y="3258317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30" name="Conector recto 62">
            <a:extLst>
              <a:ext uri="{FF2B5EF4-FFF2-40B4-BE49-F238E27FC236}">
                <a16:creationId xmlns:a16="http://schemas.microsoft.com/office/drawing/2014/main" id="{73416049-7111-2CAB-9415-E4CBB0F83FF3}"/>
              </a:ext>
            </a:extLst>
          </p:cNvPr>
          <p:cNvCxnSpPr>
            <a:stCxn id="19" idx="1"/>
            <a:endCxn id="29" idx="3"/>
          </p:cNvCxnSpPr>
          <p:nvPr/>
        </p:nvCxnSpPr>
        <p:spPr>
          <a:xfrm>
            <a:off x="6096333" y="3529996"/>
            <a:ext cx="3685582" cy="17611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31" name="Rectángulo redondeado 66">
            <a:extLst>
              <a:ext uri="{FF2B5EF4-FFF2-40B4-BE49-F238E27FC236}">
                <a16:creationId xmlns:a16="http://schemas.microsoft.com/office/drawing/2014/main" id="{0B864C87-7A24-3891-EB05-74FF9ADB2CBC}"/>
              </a:ext>
            </a:extLst>
          </p:cNvPr>
          <p:cNvSpPr/>
          <p:nvPr/>
        </p:nvSpPr>
        <p:spPr>
          <a:xfrm>
            <a:off x="7176363" y="4582243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2" name="Rectángulo redondeado 67">
            <a:extLst>
              <a:ext uri="{FF2B5EF4-FFF2-40B4-BE49-F238E27FC236}">
                <a16:creationId xmlns:a16="http://schemas.microsoft.com/office/drawing/2014/main" id="{D5E1E578-703E-967E-7B93-DB939A19DE78}"/>
              </a:ext>
            </a:extLst>
          </p:cNvPr>
          <p:cNvSpPr/>
          <p:nvPr/>
        </p:nvSpPr>
        <p:spPr>
          <a:xfrm>
            <a:off x="4682665" y="4582243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3" name="Rectángulo redondeado 68">
            <a:extLst>
              <a:ext uri="{FF2B5EF4-FFF2-40B4-BE49-F238E27FC236}">
                <a16:creationId xmlns:a16="http://schemas.microsoft.com/office/drawing/2014/main" id="{E211665B-E045-FE17-A5A1-EF72D77678B3}"/>
              </a:ext>
            </a:extLst>
          </p:cNvPr>
          <p:cNvSpPr/>
          <p:nvPr/>
        </p:nvSpPr>
        <p:spPr>
          <a:xfrm>
            <a:off x="2183182" y="4582243"/>
            <a:ext cx="1413669" cy="78687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83CBEB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4" name="Elipse 69">
            <a:extLst>
              <a:ext uri="{FF2B5EF4-FFF2-40B4-BE49-F238E27FC236}">
                <a16:creationId xmlns:a16="http://schemas.microsoft.com/office/drawing/2014/main" id="{F739CC80-E33F-E22A-9B8B-6C0D2F198EE4}"/>
              </a:ext>
            </a:extLst>
          </p:cNvPr>
          <p:cNvSpPr/>
          <p:nvPr/>
        </p:nvSpPr>
        <p:spPr>
          <a:xfrm>
            <a:off x="405009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5" name="Elipse 70">
            <a:extLst>
              <a:ext uri="{FF2B5EF4-FFF2-40B4-BE49-F238E27FC236}">
                <a16:creationId xmlns:a16="http://schemas.microsoft.com/office/drawing/2014/main" id="{6E71432B-C819-AD15-194D-D1B60A770F17}"/>
              </a:ext>
            </a:extLst>
          </p:cNvPr>
          <p:cNvSpPr/>
          <p:nvPr/>
        </p:nvSpPr>
        <p:spPr>
          <a:xfrm>
            <a:off x="7267010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6" name="Elipse 71">
            <a:extLst>
              <a:ext uri="{FF2B5EF4-FFF2-40B4-BE49-F238E27FC236}">
                <a16:creationId xmlns:a16="http://schemas.microsoft.com/office/drawing/2014/main" id="{1EA951B0-2872-0400-7FAE-134B94122E0D}"/>
              </a:ext>
            </a:extLst>
          </p:cNvPr>
          <p:cNvSpPr/>
          <p:nvPr/>
        </p:nvSpPr>
        <p:spPr>
          <a:xfrm>
            <a:off x="7903450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7" name="Elipse 72">
            <a:extLst>
              <a:ext uri="{FF2B5EF4-FFF2-40B4-BE49-F238E27FC236}">
                <a16:creationId xmlns:a16="http://schemas.microsoft.com/office/drawing/2014/main" id="{D9106D12-B7B6-3A0E-AD8C-2F6A357E23B0}"/>
              </a:ext>
            </a:extLst>
          </p:cNvPr>
          <p:cNvSpPr/>
          <p:nvPr/>
        </p:nvSpPr>
        <p:spPr>
          <a:xfrm>
            <a:off x="2279617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8" name="Elipse 73">
            <a:extLst>
              <a:ext uri="{FF2B5EF4-FFF2-40B4-BE49-F238E27FC236}">
                <a16:creationId xmlns:a16="http://schemas.microsoft.com/office/drawing/2014/main" id="{535F8BBA-BA6C-187D-D571-37F0D7AAB4C7}"/>
              </a:ext>
            </a:extLst>
          </p:cNvPr>
          <p:cNvSpPr/>
          <p:nvPr/>
        </p:nvSpPr>
        <p:spPr>
          <a:xfrm>
            <a:off x="2916057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39" name="Elipse 74">
            <a:extLst>
              <a:ext uri="{FF2B5EF4-FFF2-40B4-BE49-F238E27FC236}">
                <a16:creationId xmlns:a16="http://schemas.microsoft.com/office/drawing/2014/main" id="{97BFEE94-2A61-4A8B-A766-1F521CFEFA82}"/>
              </a:ext>
            </a:extLst>
          </p:cNvPr>
          <p:cNvSpPr/>
          <p:nvPr/>
        </p:nvSpPr>
        <p:spPr>
          <a:xfrm>
            <a:off x="4771385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40" name="Elipse 75">
            <a:extLst>
              <a:ext uri="{FF2B5EF4-FFF2-40B4-BE49-F238E27FC236}">
                <a16:creationId xmlns:a16="http://schemas.microsoft.com/office/drawing/2014/main" id="{18D76C29-36B5-3159-633D-A5A1C7EB78F0}"/>
              </a:ext>
            </a:extLst>
          </p:cNvPr>
          <p:cNvSpPr/>
          <p:nvPr/>
        </p:nvSpPr>
        <p:spPr>
          <a:xfrm>
            <a:off x="5407824" y="4686384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>
              <a:alpha val="15000"/>
            </a:srgbClr>
          </a:solidFill>
          <a:ln w="19046" cap="flat">
            <a:solidFill>
              <a:srgbClr val="042433">
                <a:alpha val="15000"/>
              </a:srgbClr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sp>
        <p:nvSpPr>
          <p:cNvPr id="41" name="Elipse 77">
            <a:extLst>
              <a:ext uri="{FF2B5EF4-FFF2-40B4-BE49-F238E27FC236}">
                <a16:creationId xmlns:a16="http://schemas.microsoft.com/office/drawing/2014/main" id="{5FA23F53-DCED-9FD0-6427-F728B19BB062}"/>
              </a:ext>
            </a:extLst>
          </p:cNvPr>
          <p:cNvSpPr/>
          <p:nvPr/>
        </p:nvSpPr>
        <p:spPr>
          <a:xfrm>
            <a:off x="9781916" y="4703999"/>
            <a:ext cx="578581" cy="578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156082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799">
              <a:solidFill>
                <a:srgbClr val="FFFFFF"/>
              </a:solidFill>
              <a:latin typeface="Aptos"/>
            </a:endParaRPr>
          </a:p>
        </p:txBody>
      </p:sp>
      <p:cxnSp>
        <p:nvCxnSpPr>
          <p:cNvPr id="42" name="Conector recto 78">
            <a:extLst>
              <a:ext uri="{FF2B5EF4-FFF2-40B4-BE49-F238E27FC236}">
                <a16:creationId xmlns:a16="http://schemas.microsoft.com/office/drawing/2014/main" id="{6AEB68C9-16D4-8369-C8A0-54E823E5192D}"/>
              </a:ext>
            </a:extLst>
          </p:cNvPr>
          <p:cNvCxnSpPr>
            <a:stCxn id="34" idx="1"/>
            <a:endCxn id="41" idx="3"/>
          </p:cNvCxnSpPr>
          <p:nvPr/>
        </p:nvCxnSpPr>
        <p:spPr>
          <a:xfrm>
            <a:off x="983591" y="4975674"/>
            <a:ext cx="8798325" cy="17615"/>
          </a:xfrm>
          <a:prstGeom prst="straightConnector1">
            <a:avLst/>
          </a:prstGeom>
          <a:noFill/>
          <a:ln w="95253" cap="flat">
            <a:solidFill>
              <a:srgbClr val="156082"/>
            </a:solidFill>
            <a:prstDash val="solid"/>
            <a:miter/>
          </a:ln>
        </p:spPr>
      </p:cxnSp>
      <p:sp>
        <p:nvSpPr>
          <p:cNvPr id="43" name="Rectángulo redondeado 80">
            <a:extLst>
              <a:ext uri="{FF2B5EF4-FFF2-40B4-BE49-F238E27FC236}">
                <a16:creationId xmlns:a16="http://schemas.microsoft.com/office/drawing/2014/main" id="{DBDC424A-A611-32CB-2395-07130914C9B5}"/>
              </a:ext>
            </a:extLst>
          </p:cNvPr>
          <p:cNvSpPr/>
          <p:nvPr/>
        </p:nvSpPr>
        <p:spPr>
          <a:xfrm>
            <a:off x="7845591" y="112764"/>
            <a:ext cx="4233513" cy="161321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EAEAE"/>
          </a:solidFill>
          <a:ln w="19046" cap="flat">
            <a:solidFill>
              <a:srgbClr val="042433"/>
            </a:solidFill>
            <a:prstDash val="solid"/>
            <a:miter/>
          </a:ln>
        </p:spPr>
        <p:txBody>
          <a:bodyPr vert="horz" wrap="square" lIns="91416" tIns="45708" rIns="91416" bIns="45708" anchor="ctr" anchorCtr="1" compatLnSpc="1">
            <a:no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99" dirty="0">
                <a:solidFill>
                  <a:srgbClr val="000000"/>
                </a:solidFill>
                <a:latin typeface="Aptos"/>
              </a:rPr>
              <a:t>Through entanglement swapping, we have created entanglement between two non-directly connected nodes!</a:t>
            </a:r>
          </a:p>
        </p:txBody>
      </p:sp>
      <p:sp>
        <p:nvSpPr>
          <p:cNvPr id="44" name="Título 24">
            <a:extLst>
              <a:ext uri="{FF2B5EF4-FFF2-40B4-BE49-F238E27FC236}">
                <a16:creationId xmlns:a16="http://schemas.microsoft.com/office/drawing/2014/main" id="{57CB8E71-E9A2-07F1-9FFA-67546132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28" y="260648"/>
            <a:ext cx="5817803" cy="1070992"/>
          </a:xfrm>
        </p:spPr>
        <p:txBody>
          <a:bodyPr>
            <a:normAutofit fontScale="90000"/>
          </a:bodyPr>
          <a:lstStyle/>
          <a:p>
            <a:r>
              <a:rPr lang="es-ES_tradnl" dirty="0" err="1"/>
              <a:t>Entanglement</a:t>
            </a:r>
            <a:r>
              <a:rPr lang="es-ES_tradnl" dirty="0"/>
              <a:t> </a:t>
            </a:r>
            <a:r>
              <a:rPr lang="es-ES_tradnl" dirty="0" err="1"/>
              <a:t>swapping</a:t>
            </a:r>
            <a:r>
              <a:rPr lang="es-ES_tradnl" dirty="0"/>
              <a:t>: </a:t>
            </a:r>
            <a:r>
              <a:rPr lang="es-ES_tradnl" dirty="0" err="1"/>
              <a:t>overview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46883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45CB08-57E6-2A4B-ACF8-5ACAE05D56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94012" y="188640"/>
            <a:ext cx="7921625" cy="1071563"/>
          </a:xfrm>
        </p:spPr>
        <p:txBody>
          <a:bodyPr>
            <a:noAutofit/>
          </a:bodyPr>
          <a:lstStyle/>
          <a:p>
            <a:pPr algn="ctr"/>
            <a:r>
              <a:rPr lang="es-ES" sz="3200" dirty="0"/>
              <a:t>Long </a:t>
            </a:r>
            <a:r>
              <a:rPr lang="es-ES" sz="3200" dirty="0" err="1"/>
              <a:t>distance</a:t>
            </a:r>
            <a:r>
              <a:rPr lang="es-ES" sz="3200" dirty="0"/>
              <a:t> Quantum </a:t>
            </a:r>
            <a:r>
              <a:rPr lang="es-ES" sz="3200" dirty="0" err="1"/>
              <a:t>Communications</a:t>
            </a:r>
            <a:r>
              <a:rPr lang="es-ES" sz="3200" dirty="0"/>
              <a:t>: Quantum </a:t>
            </a:r>
            <a:r>
              <a:rPr lang="es-ES" sz="3200" dirty="0" err="1"/>
              <a:t>Repeaters</a:t>
            </a:r>
            <a:endParaRPr lang="es-ES" sz="3200" dirty="0"/>
          </a:p>
        </p:txBody>
      </p:sp>
      <p:pic>
        <p:nvPicPr>
          <p:cNvPr id="110594" name="Picture 2" descr="illustration of a quantum repeater">
            <a:extLst>
              <a:ext uri="{FF2B5EF4-FFF2-40B4-BE49-F238E27FC236}">
                <a16:creationId xmlns:a16="http://schemas.microsoft.com/office/drawing/2014/main" id="{97F92008-14D9-FA40-941A-7103F1E6B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2" y="1340768"/>
            <a:ext cx="5765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illustration of quantum repeaters concatenation">
            <a:extLst>
              <a:ext uri="{FF2B5EF4-FFF2-40B4-BE49-F238E27FC236}">
                <a16:creationId xmlns:a16="http://schemas.microsoft.com/office/drawing/2014/main" id="{82348003-8AE1-544B-92C9-5286B947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4077072"/>
            <a:ext cx="75692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92960C-C093-554A-8A03-E22EBCAF12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94" t="8818" r="36761" b="19316"/>
          <a:stretch/>
        </p:blipFill>
        <p:spPr>
          <a:xfrm>
            <a:off x="2804353" y="1340768"/>
            <a:ext cx="288032" cy="778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7CE00C-A6D6-8344-9E13-2242769EA621}"/>
              </a:ext>
            </a:extLst>
          </p:cNvPr>
          <p:cNvSpPr txBox="1"/>
          <p:nvPr/>
        </p:nvSpPr>
        <p:spPr>
          <a:xfrm>
            <a:off x="2782044" y="1916832"/>
            <a:ext cx="6206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EP2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CC6E00-0291-DC47-A214-43DD578A4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94" t="8818" r="36761" b="19316"/>
          <a:stretch/>
        </p:blipFill>
        <p:spPr>
          <a:xfrm>
            <a:off x="5302324" y="2506356"/>
            <a:ext cx="288032" cy="7786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D4950D-BC0B-9846-B62D-32A25D33C715}"/>
              </a:ext>
            </a:extLst>
          </p:cNvPr>
          <p:cNvSpPr txBox="1"/>
          <p:nvPr/>
        </p:nvSpPr>
        <p:spPr>
          <a:xfrm>
            <a:off x="5473729" y="3045224"/>
            <a:ext cx="6206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EP1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D7AE28-9A0B-9D40-B1AE-16CF63073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94" t="8818" r="36761" b="19316"/>
          <a:stretch/>
        </p:blipFill>
        <p:spPr>
          <a:xfrm>
            <a:off x="8994546" y="1405544"/>
            <a:ext cx="288032" cy="7786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28991F-CB05-F349-89AE-C52B85AF9653}"/>
              </a:ext>
            </a:extLst>
          </p:cNvPr>
          <p:cNvSpPr txBox="1"/>
          <p:nvPr/>
        </p:nvSpPr>
        <p:spPr>
          <a:xfrm>
            <a:off x="9165951" y="1944412"/>
            <a:ext cx="6206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EP1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AFAF3519-38D2-0A48-9C36-2495571A9243}"/>
              </a:ext>
            </a:extLst>
          </p:cNvPr>
          <p:cNvCxnSpPr>
            <a:stCxn id="11" idx="3"/>
            <a:endCxn id="14" idx="1"/>
          </p:cNvCxnSpPr>
          <p:nvPr/>
        </p:nvCxnSpPr>
        <p:spPr>
          <a:xfrm flipV="1">
            <a:off x="5590356" y="1794858"/>
            <a:ext cx="3404190" cy="1100812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30157D9-F928-B244-9BDE-1C8A65858542}"/>
              </a:ext>
            </a:extLst>
          </p:cNvPr>
          <p:cNvSpPr txBox="1"/>
          <p:nvPr/>
        </p:nvSpPr>
        <p:spPr>
          <a:xfrm>
            <a:off x="7292451" y="2248100"/>
            <a:ext cx="150560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Teleportation</a:t>
            </a:r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D8D1155-6B47-121A-C355-0F76B0C43A7D}"/>
              </a:ext>
            </a:extLst>
          </p:cNvPr>
          <p:cNvSpPr txBox="1"/>
          <p:nvPr/>
        </p:nvSpPr>
        <p:spPr>
          <a:xfrm>
            <a:off x="351007" y="2064178"/>
            <a:ext cx="2183527" cy="13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A sketch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dirty="0" err="1"/>
              <a:t>implementation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entanglement</a:t>
            </a:r>
            <a:r>
              <a:rPr lang="es-ES_tradnl" dirty="0"/>
              <a:t> </a:t>
            </a:r>
            <a:r>
              <a:rPr lang="es-ES_tradnl" dirty="0" err="1"/>
              <a:t>swapping</a:t>
            </a:r>
            <a:r>
              <a:rPr lang="es-ES_tradnl" dirty="0"/>
              <a:t> (quantum </a:t>
            </a:r>
            <a:r>
              <a:rPr lang="es-ES_tradnl" dirty="0" err="1"/>
              <a:t>repeater</a:t>
            </a:r>
            <a:r>
              <a:rPr lang="es-ES_trad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1580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6CCEF6-8DF1-E640-BE48-276D025D50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53852" y="1628800"/>
            <a:ext cx="10069513" cy="4583306"/>
          </a:xfrm>
        </p:spPr>
        <p:txBody>
          <a:bodyPr wrap="square">
            <a:spAutoFit/>
          </a:bodyPr>
          <a:lstStyle/>
          <a:p>
            <a:pPr marL="0" lvl="1" indent="0" hangingPunct="0">
              <a:spcBef>
                <a:spcPts val="0"/>
              </a:spcBef>
              <a:spcAft>
                <a:spcPts val="1286"/>
              </a:spcAft>
              <a:buSzPct val="75000"/>
              <a:buFont typeface="StarSymbol"/>
              <a:buChar char="–"/>
            </a:pPr>
            <a:r>
              <a:rPr lang="en-US" sz="1800" b="1" dirty="0">
                <a:latin typeface="Albany AMT" pitchFamily="18"/>
              </a:rPr>
              <a:t>1993, Protocol proposal</a:t>
            </a:r>
            <a:r>
              <a:rPr lang="en-US" sz="1800" dirty="0">
                <a:latin typeface="Albany AMT" pitchFamily="18"/>
              </a:rPr>
              <a:t>: Bennet, C.H. Et al. “Teleporting an unknown quantum state via dual classic and Einstein-</a:t>
            </a:r>
            <a:r>
              <a:rPr lang="en-US" sz="1800" dirty="0" err="1">
                <a:latin typeface="Albany AMT" pitchFamily="18"/>
              </a:rPr>
              <a:t>Podolsky</a:t>
            </a:r>
            <a:r>
              <a:rPr lang="en-US" sz="1800" dirty="0">
                <a:latin typeface="Albany AMT" pitchFamily="18"/>
              </a:rPr>
              <a:t>-Rosen channels” Phys. Rev. Lett. 70, 1895 (1993)</a:t>
            </a:r>
          </a:p>
          <a:p>
            <a:pPr marL="0" lvl="1" indent="0" hangingPunct="0">
              <a:spcBef>
                <a:spcPts val="0"/>
              </a:spcBef>
              <a:spcAft>
                <a:spcPts val="1286"/>
              </a:spcAft>
              <a:buSzPct val="75000"/>
              <a:buFont typeface="StarSymbol"/>
              <a:buChar char="–"/>
            </a:pPr>
            <a:r>
              <a:rPr lang="en-US" sz="1800" b="1" dirty="0">
                <a:latin typeface="Albany AMT" pitchFamily="18"/>
              </a:rPr>
              <a:t>1997, First realization. </a:t>
            </a:r>
            <a:r>
              <a:rPr lang="en-US" sz="1800" dirty="0">
                <a:latin typeface="Albany AMT" pitchFamily="18"/>
              </a:rPr>
              <a:t>Photons, probabilistic. Bouwmeester, D. et al. “Experimental Quantum Teleportation” Nature 390, 575 (1997)</a:t>
            </a:r>
          </a:p>
          <a:p>
            <a:pPr marL="284162" lvl="3" indent="0" hangingPunct="0">
              <a:spcBef>
                <a:spcPts val="0"/>
              </a:spcBef>
              <a:spcAft>
                <a:spcPts val="1286"/>
              </a:spcAft>
              <a:buSzPct val="45000"/>
              <a:buFont typeface="StarSymbol"/>
              <a:buChar char="●"/>
            </a:pPr>
            <a:r>
              <a:rPr lang="en-US" sz="1800" dirty="0">
                <a:latin typeface="Albany AMT" pitchFamily="18"/>
              </a:rPr>
              <a:t> </a:t>
            </a:r>
            <a:r>
              <a:rPr lang="en-US" sz="1800" dirty="0" err="1">
                <a:latin typeface="Albany AMT" pitchFamily="18"/>
              </a:rPr>
              <a:t>Boschi</a:t>
            </a:r>
            <a:r>
              <a:rPr lang="en-US" sz="1800" dirty="0">
                <a:latin typeface="Albany AMT" pitchFamily="18"/>
              </a:rPr>
              <a:t> et al. Phys. Rev. Lett. 80, 1121 (1998). Base de Bell </a:t>
            </a:r>
            <a:r>
              <a:rPr lang="en-US" sz="1800" dirty="0" err="1">
                <a:latin typeface="Albany AMT" pitchFamily="18"/>
              </a:rPr>
              <a:t>completa</a:t>
            </a:r>
            <a:r>
              <a:rPr lang="en-US" sz="1800" dirty="0">
                <a:latin typeface="Albany AMT" pitchFamily="18"/>
              </a:rPr>
              <a:t>: Kim et al, Phys. Rev. Lett. 86, 1370 (2001)</a:t>
            </a:r>
          </a:p>
          <a:p>
            <a:pPr marL="0" lvl="1" indent="0" hangingPunct="0">
              <a:spcBef>
                <a:spcPts val="0"/>
              </a:spcBef>
              <a:spcAft>
                <a:spcPts val="1286"/>
              </a:spcAft>
              <a:buSzPct val="75000"/>
              <a:buFont typeface="StarSymbol"/>
              <a:buChar char="–"/>
            </a:pPr>
            <a:r>
              <a:rPr lang="en-US" sz="1800" b="1" dirty="0">
                <a:latin typeface="Albany AMT" pitchFamily="18"/>
              </a:rPr>
              <a:t>2003</a:t>
            </a:r>
            <a:r>
              <a:rPr lang="en-US" sz="1800" dirty="0">
                <a:latin typeface="Albany AMT" pitchFamily="18"/>
              </a:rPr>
              <a:t>, Photons, </a:t>
            </a:r>
            <a:r>
              <a:rPr lang="en-US" sz="1800" b="1" dirty="0">
                <a:latin typeface="Albany AMT" pitchFamily="18"/>
              </a:rPr>
              <a:t>2km standard optical </a:t>
            </a:r>
            <a:r>
              <a:rPr lang="en-US" sz="1800" b="1" dirty="0" err="1">
                <a:latin typeface="Albany AMT" pitchFamily="18"/>
              </a:rPr>
              <a:t>fibre</a:t>
            </a:r>
            <a:r>
              <a:rPr lang="en-US" sz="1800" dirty="0">
                <a:latin typeface="Albany AMT" pitchFamily="18"/>
              </a:rPr>
              <a:t>, probabilistic: </a:t>
            </a:r>
            <a:r>
              <a:rPr lang="en-US" sz="1800" dirty="0" err="1">
                <a:latin typeface="Albany AMT" pitchFamily="18"/>
              </a:rPr>
              <a:t>Marcikic</a:t>
            </a:r>
            <a:r>
              <a:rPr lang="en-US" sz="1800" dirty="0">
                <a:latin typeface="Albany AMT" pitchFamily="18"/>
              </a:rPr>
              <a:t>, I. et al. “Long-distance teleportation of qubits at telecommunication wavelengths” Nature 421, 509 (2003)</a:t>
            </a:r>
          </a:p>
          <a:p>
            <a:pPr marL="0" lvl="1" indent="0" hangingPunct="0">
              <a:spcBef>
                <a:spcPts val="0"/>
              </a:spcBef>
              <a:spcAft>
                <a:spcPts val="1286"/>
              </a:spcAft>
              <a:buSzPct val="75000"/>
              <a:buFont typeface="StarSymbol"/>
              <a:buChar char="–"/>
            </a:pPr>
            <a:r>
              <a:rPr lang="en-US" sz="1800" b="1" dirty="0">
                <a:latin typeface="Albany AMT" pitchFamily="18"/>
              </a:rPr>
              <a:t>2004, atoms, deterministic</a:t>
            </a:r>
            <a:r>
              <a:rPr lang="en-US" sz="1800" dirty="0">
                <a:latin typeface="Albany AMT" pitchFamily="18"/>
              </a:rPr>
              <a:t>, techniques for a scalable QC.</a:t>
            </a:r>
          </a:p>
          <a:p>
            <a:pPr marL="284162" lvl="3" indent="0" hangingPunct="0">
              <a:spcBef>
                <a:spcPts val="0"/>
              </a:spcBef>
              <a:spcAft>
                <a:spcPts val="1286"/>
              </a:spcAft>
              <a:buSzPct val="45000"/>
              <a:buFont typeface="StarSymbol"/>
              <a:buChar char="●"/>
            </a:pPr>
            <a:r>
              <a:rPr lang="en-US" sz="1800" dirty="0" err="1">
                <a:latin typeface="Albany AMT" pitchFamily="18"/>
              </a:rPr>
              <a:t>Riebe,M</a:t>
            </a:r>
            <a:r>
              <a:rPr lang="en-US" sz="1800" dirty="0">
                <a:latin typeface="Albany AMT" pitchFamily="18"/>
              </a:rPr>
              <a:t>. “Deterministic Quantum teleportation with atoms” Nature 429, 734 (2004)</a:t>
            </a:r>
          </a:p>
          <a:p>
            <a:pPr marL="284162" lvl="3" indent="0" hangingPunct="0">
              <a:spcBef>
                <a:spcPts val="0"/>
              </a:spcBef>
              <a:spcAft>
                <a:spcPts val="1286"/>
              </a:spcAft>
              <a:buSzPct val="45000"/>
              <a:buFont typeface="StarSymbol"/>
              <a:buChar char="●"/>
            </a:pPr>
            <a:r>
              <a:rPr lang="en-US" sz="1800" dirty="0">
                <a:latin typeface="Albany AMT" pitchFamily="18"/>
              </a:rPr>
              <a:t>Barrett, M.D. “Deterministic Quantum teleportation with atomic qubits” Nature 429, 737 (2004)</a:t>
            </a:r>
          </a:p>
          <a:p>
            <a:pPr marL="0" lvl="1" indent="0" hangingPunct="0">
              <a:spcBef>
                <a:spcPts val="0"/>
              </a:spcBef>
              <a:spcAft>
                <a:spcPts val="1286"/>
              </a:spcAft>
              <a:buSzPct val="75000"/>
              <a:buFont typeface="StarSymbol"/>
              <a:buChar char="–"/>
            </a:pPr>
            <a:r>
              <a:rPr lang="en-US" sz="1800" b="1" dirty="0">
                <a:latin typeface="Albany AMT" pitchFamily="18"/>
              </a:rPr>
              <a:t>2007-2009 </a:t>
            </a:r>
            <a:r>
              <a:rPr lang="en-US" sz="1800" dirty="0" err="1">
                <a:latin typeface="Albany AMT" pitchFamily="18"/>
              </a:rPr>
              <a:t>Zeilinger</a:t>
            </a:r>
            <a:r>
              <a:rPr lang="en-US" sz="1800" dirty="0">
                <a:latin typeface="Albany AMT" pitchFamily="18"/>
              </a:rPr>
              <a:t> et al. 144 Km Tenerife- La Palma. Towards satellite QKD.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510B8-176A-8243-ADEE-F6527E6F7B2B}"/>
              </a:ext>
            </a:extLst>
          </p:cNvPr>
          <p:cNvSpPr txBox="1"/>
          <p:nvPr/>
        </p:nvSpPr>
        <p:spPr>
          <a:xfrm>
            <a:off x="1515025" y="187735"/>
            <a:ext cx="9382953" cy="75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Teleportation: some experiments with photons and atoms.</a:t>
            </a:r>
          </a:p>
          <a:p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0F99C28-F671-D334-04D7-42079561D7DE}"/>
              </a:ext>
            </a:extLst>
          </p:cNvPr>
          <p:cNvSpPr/>
          <p:nvPr/>
        </p:nvSpPr>
        <p:spPr>
          <a:xfrm rot="794128">
            <a:off x="129356" y="6075263"/>
            <a:ext cx="1872208" cy="5760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Nobel </a:t>
            </a:r>
            <a:r>
              <a:rPr lang="es-ES_tradnl" dirty="0" err="1"/>
              <a:t>Prize</a:t>
            </a:r>
            <a:r>
              <a:rPr lang="es-ES_tradnl" dirty="0"/>
              <a:t>!</a:t>
            </a:r>
          </a:p>
        </p:txBody>
      </p:sp>
      <p:cxnSp>
        <p:nvCxnSpPr>
          <p:cNvPr id="6" name="Conector curvado 5">
            <a:extLst>
              <a:ext uri="{FF2B5EF4-FFF2-40B4-BE49-F238E27FC236}">
                <a16:creationId xmlns:a16="http://schemas.microsoft.com/office/drawing/2014/main" id="{80951F09-C83A-A48A-24A1-8DAD9E048080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976699" y="6212106"/>
            <a:ext cx="877353" cy="365513"/>
          </a:xfrm>
          <a:prstGeom prst="curvedConnector3">
            <a:avLst>
              <a:gd name="adj1" fmla="val 10148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054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D2433-29FD-F947-8712-2FCCA447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94242" y="560421"/>
            <a:ext cx="6178670" cy="54536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09B887-E24E-6E4F-ABA5-689FDB2883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10036" y="54027"/>
            <a:ext cx="8229600" cy="1146175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Teleportation over 144 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54C59-6EF9-7D47-8090-0819DB8692B5}"/>
              </a:ext>
            </a:extLst>
          </p:cNvPr>
          <p:cNvSpPr txBox="1"/>
          <p:nvPr/>
        </p:nvSpPr>
        <p:spPr>
          <a:xfrm>
            <a:off x="8758708" y="1494271"/>
            <a:ext cx="2446280" cy="369304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Full Teleportation: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Requires simultaneous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Manipulation of 3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Particles (the qubit to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be Teleported and the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Entangled pair)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Together with the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Classical </a:t>
            </a:r>
            <a:r>
              <a:rPr lang="en-US" sz="1633" dirty="0" err="1">
                <a:latin typeface="Albany AMT" pitchFamily="18"/>
                <a:ea typeface="Albany AMT" pitchFamily="2"/>
                <a:cs typeface="Lucidasans" pitchFamily="2"/>
              </a:rPr>
              <a:t>signalling</a:t>
            </a:r>
            <a:endParaRPr lang="en-US" sz="1633" dirty="0">
              <a:latin typeface="Albany AMT" pitchFamily="18"/>
              <a:ea typeface="Albany AMT" pitchFamily="2"/>
              <a:cs typeface="Lucidasans" pitchFamily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Required in the last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Step of the teleportation.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The experiment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Demonstrates the same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Kind of manipulation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Required for a real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 dirty="0">
                <a:latin typeface="Albany AMT" pitchFamily="18"/>
                <a:ea typeface="Albany AMT" pitchFamily="2"/>
                <a:cs typeface="Lucidasans" pitchFamily="2"/>
              </a:rPr>
              <a:t>Quantum network.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1A527-14B4-5540-8ED1-C6EE6C5D5CD2}"/>
              </a:ext>
            </a:extLst>
          </p:cNvPr>
          <p:cNvSpPr txBox="1"/>
          <p:nvPr/>
        </p:nvSpPr>
        <p:spPr>
          <a:xfrm>
            <a:off x="1936696" y="6265543"/>
            <a:ext cx="7694961" cy="56385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lbany AMT" pitchFamily="18"/>
                <a:ea typeface="Albany AMT" pitchFamily="2"/>
                <a:cs typeface="Lucidasans" pitchFamily="2"/>
              </a:rPr>
              <a:t>Quantum teleportation over 143 kilometres using active feed-forward, X. Ma et al.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33">
                <a:latin typeface="Albany AMT" pitchFamily="18"/>
                <a:ea typeface="Albany AMT" pitchFamily="2"/>
                <a:cs typeface="Lucidasans" pitchFamily="2"/>
              </a:rPr>
              <a:t>Nature 489, 269–273 (13 September 2012)</a:t>
            </a:r>
          </a:p>
        </p:txBody>
      </p:sp>
    </p:spTree>
    <p:extLst>
      <p:ext uri="{BB962C8B-B14F-4D97-AF65-F5344CB8AC3E}">
        <p14:creationId xmlns:p14="http://schemas.microsoft.com/office/powerpoint/2010/main" val="1661386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44BB8-D978-714B-A283-2FBA685B6A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31339" y="207382"/>
            <a:ext cx="9503633" cy="286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985D2-0739-6F45-A82F-26053B3C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20" y="2852936"/>
            <a:ext cx="6994665" cy="3888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21DE46-7986-3941-9E79-5AFE1E5EF952}"/>
              </a:ext>
            </a:extLst>
          </p:cNvPr>
          <p:cNvSpPr txBox="1"/>
          <p:nvPr/>
        </p:nvSpPr>
        <p:spPr>
          <a:xfrm>
            <a:off x="8398668" y="4509120"/>
            <a:ext cx="285526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Micius</a:t>
            </a:r>
            <a:r>
              <a:rPr lang="es-ES" sz="2400" dirty="0"/>
              <a:t> </a:t>
            </a:r>
            <a:r>
              <a:rPr lang="es-ES" sz="2400" dirty="0" err="1"/>
              <a:t>Satellite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005808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E07F06-15F2-4A4F-B5AB-6175D9D35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Quantum </a:t>
            </a:r>
            <a:r>
              <a:rPr lang="es-ES" dirty="0" err="1"/>
              <a:t>Cryptography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In </a:t>
            </a:r>
            <a:r>
              <a:rPr lang="es-ES" dirty="0" err="1"/>
              <a:t>principle</a:t>
            </a:r>
            <a:r>
              <a:rPr lang="es-ES" dirty="0"/>
              <a:t>: </a:t>
            </a:r>
            <a:r>
              <a:rPr lang="es-ES" b="1" dirty="0" err="1"/>
              <a:t>any</a:t>
            </a:r>
            <a:r>
              <a:rPr lang="es-ES" b="1" dirty="0"/>
              <a:t> </a:t>
            </a:r>
            <a:r>
              <a:rPr lang="es-ES" b="1" dirty="0" err="1"/>
              <a:t>means</a:t>
            </a:r>
            <a:r>
              <a:rPr lang="es-ES" b="1" dirty="0"/>
              <a:t> to do </a:t>
            </a:r>
            <a:r>
              <a:rPr lang="es-ES" b="1" dirty="0" err="1"/>
              <a:t>cryptography</a:t>
            </a:r>
            <a:r>
              <a:rPr lang="es-ES" b="1" dirty="0"/>
              <a:t> </a:t>
            </a:r>
            <a:r>
              <a:rPr lang="es-ES" b="1" dirty="0" err="1"/>
              <a:t>based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processing</a:t>
            </a:r>
            <a:r>
              <a:rPr lang="es-ES" dirty="0"/>
              <a:t> and </a:t>
            </a:r>
            <a:r>
              <a:rPr lang="es-ES" dirty="0" err="1"/>
              <a:t>transmission</a:t>
            </a:r>
            <a:r>
              <a:rPr lang="es-ES" dirty="0"/>
              <a:t> of </a:t>
            </a:r>
            <a:r>
              <a:rPr lang="es-ES" b="1" dirty="0"/>
              <a:t>quantum </a:t>
            </a:r>
            <a:r>
              <a:rPr lang="es-ES" b="1" dirty="0" err="1"/>
              <a:t>signals</a:t>
            </a:r>
            <a:r>
              <a:rPr lang="es-ES" dirty="0"/>
              <a:t>.</a:t>
            </a:r>
          </a:p>
          <a:p>
            <a:pPr lvl="1"/>
            <a:r>
              <a:rPr lang="es-ES" dirty="0" err="1"/>
              <a:t>Usually</a:t>
            </a:r>
            <a:r>
              <a:rPr lang="es-ES" dirty="0"/>
              <a:t> </a:t>
            </a:r>
            <a:r>
              <a:rPr lang="es-ES" b="1" dirty="0" err="1"/>
              <a:t>equated</a:t>
            </a:r>
            <a:r>
              <a:rPr lang="es-ES" b="1" dirty="0"/>
              <a:t> to Quantum Key </a:t>
            </a:r>
            <a:r>
              <a:rPr lang="es-ES" b="1" dirty="0" err="1"/>
              <a:t>Distribution</a:t>
            </a:r>
            <a:r>
              <a:rPr lang="es-ES" b="1" dirty="0"/>
              <a:t> (QKD)</a:t>
            </a:r>
            <a:r>
              <a:rPr lang="es-ES" dirty="0"/>
              <a:t>.</a:t>
            </a:r>
          </a:p>
          <a:p>
            <a:pPr lvl="1"/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 are </a:t>
            </a:r>
            <a:r>
              <a:rPr lang="es-ES" b="1" dirty="0" err="1"/>
              <a:t>other</a:t>
            </a:r>
            <a:r>
              <a:rPr lang="es-ES" b="1" dirty="0"/>
              <a:t> </a:t>
            </a:r>
            <a:r>
              <a:rPr lang="es-ES" b="1" dirty="0" err="1"/>
              <a:t>algorithms</a:t>
            </a:r>
            <a:r>
              <a:rPr lang="es-ES" dirty="0"/>
              <a:t>: </a:t>
            </a:r>
            <a:r>
              <a:rPr lang="es-ES" dirty="0" err="1"/>
              <a:t>oblivious</a:t>
            </a:r>
            <a:r>
              <a:rPr lang="es-ES" dirty="0"/>
              <a:t> transfer, </a:t>
            </a:r>
            <a:r>
              <a:rPr lang="es-ES" dirty="0" err="1"/>
              <a:t>secret</a:t>
            </a:r>
            <a:r>
              <a:rPr lang="es-ES" dirty="0"/>
              <a:t> </a:t>
            </a:r>
            <a:r>
              <a:rPr lang="es-ES" dirty="0" err="1"/>
              <a:t>sharing</a:t>
            </a:r>
            <a:r>
              <a:rPr lang="es-ES" dirty="0"/>
              <a:t>…</a:t>
            </a:r>
          </a:p>
          <a:p>
            <a:pPr lvl="2"/>
            <a:r>
              <a:rPr lang="es-ES" dirty="0" err="1"/>
              <a:t>Important</a:t>
            </a:r>
            <a:r>
              <a:rPr lang="es-ES" dirty="0"/>
              <a:t>: </a:t>
            </a:r>
            <a:r>
              <a:rPr lang="es-ES" dirty="0" err="1"/>
              <a:t>they</a:t>
            </a:r>
            <a:r>
              <a:rPr lang="es-ES" dirty="0"/>
              <a:t> do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necessarily</a:t>
            </a:r>
            <a:r>
              <a:rPr lang="es-ES" dirty="0"/>
              <a:t> share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same</a:t>
            </a:r>
            <a:r>
              <a:rPr lang="es-ES" dirty="0"/>
              <a:t> </a:t>
            </a:r>
            <a:r>
              <a:rPr lang="es-ES" dirty="0" err="1"/>
              <a:t>security</a:t>
            </a:r>
            <a:r>
              <a:rPr lang="es-ES" dirty="0"/>
              <a:t> </a:t>
            </a:r>
            <a:r>
              <a:rPr lang="es-ES" dirty="0" err="1"/>
              <a:t>properties</a:t>
            </a:r>
            <a:r>
              <a:rPr lang="es-ES" dirty="0"/>
              <a:t>.</a:t>
            </a:r>
          </a:p>
          <a:p>
            <a:pPr lvl="2"/>
            <a:endParaRPr lang="es-ES" dirty="0"/>
          </a:p>
          <a:p>
            <a:r>
              <a:rPr lang="es-ES" dirty="0" err="1"/>
              <a:t>Next</a:t>
            </a:r>
            <a:r>
              <a:rPr lang="es-ES" dirty="0"/>
              <a:t>: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typical</a:t>
            </a:r>
            <a:r>
              <a:rPr lang="es-ES" b="1" dirty="0"/>
              <a:t> QKD </a:t>
            </a:r>
            <a:r>
              <a:rPr lang="es-ES" b="1" dirty="0" err="1"/>
              <a:t>protocol</a:t>
            </a:r>
            <a:r>
              <a:rPr lang="es-ES" b="1" dirty="0"/>
              <a:t>: </a:t>
            </a:r>
            <a:r>
              <a:rPr lang="es-ES" b="1" dirty="0" err="1"/>
              <a:t>the</a:t>
            </a:r>
            <a:r>
              <a:rPr lang="es-ES" b="1" dirty="0"/>
              <a:t> BB84</a:t>
            </a:r>
            <a:r>
              <a:rPr lang="es-ES" dirty="0"/>
              <a:t>.</a:t>
            </a:r>
          </a:p>
          <a:p>
            <a:pPr lvl="1"/>
            <a:r>
              <a:rPr lang="es-ES" dirty="0" err="1"/>
              <a:t>Actually</a:t>
            </a:r>
            <a:r>
              <a:rPr lang="es-ES" dirty="0"/>
              <a:t> a QKD </a:t>
            </a:r>
            <a:r>
              <a:rPr lang="es-ES" dirty="0" err="1"/>
              <a:t>protocol</a:t>
            </a:r>
            <a:r>
              <a:rPr lang="es-ES" dirty="0"/>
              <a:t>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distribute</a:t>
            </a:r>
            <a:r>
              <a:rPr lang="es-ES" dirty="0"/>
              <a:t> </a:t>
            </a:r>
            <a:r>
              <a:rPr lang="es-ES" dirty="0" err="1"/>
              <a:t>keys</a:t>
            </a:r>
            <a:r>
              <a:rPr lang="es-ES" dirty="0"/>
              <a:t>: </a:t>
            </a:r>
            <a:r>
              <a:rPr lang="es-ES" dirty="0" err="1"/>
              <a:t>they</a:t>
            </a:r>
            <a:r>
              <a:rPr lang="es-ES" dirty="0"/>
              <a:t> are </a:t>
            </a:r>
            <a:r>
              <a:rPr lang="es-ES" dirty="0" err="1"/>
              <a:t>created</a:t>
            </a:r>
            <a:r>
              <a:rPr lang="es-ES" dirty="0"/>
              <a:t> </a:t>
            </a: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protocol</a:t>
            </a:r>
            <a:r>
              <a:rPr lang="es-ES" dirty="0"/>
              <a:t>,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needs</a:t>
            </a:r>
            <a:r>
              <a:rPr lang="es-ES" dirty="0"/>
              <a:t> a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authentication</a:t>
            </a:r>
            <a:r>
              <a:rPr lang="es-ES" dirty="0"/>
              <a:t> </a:t>
            </a:r>
            <a:r>
              <a:rPr lang="es-ES" dirty="0" err="1"/>
              <a:t>key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round: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b="1" dirty="0"/>
              <a:t>more </a:t>
            </a:r>
            <a:r>
              <a:rPr lang="es-ES" b="1" dirty="0" err="1"/>
              <a:t>accurate</a:t>
            </a:r>
            <a:r>
              <a:rPr lang="es-ES" b="1" dirty="0"/>
              <a:t> to </a:t>
            </a:r>
            <a:r>
              <a:rPr lang="es-ES" b="1" dirty="0" err="1"/>
              <a:t>think</a:t>
            </a:r>
            <a:r>
              <a:rPr lang="es-ES" b="1" dirty="0"/>
              <a:t> of </a:t>
            </a:r>
            <a:r>
              <a:rPr lang="es-ES" b="1" dirty="0" err="1"/>
              <a:t>it</a:t>
            </a:r>
            <a:r>
              <a:rPr lang="es-ES" b="1" dirty="0"/>
              <a:t> as Quantum Key </a:t>
            </a:r>
            <a:r>
              <a:rPr lang="es-ES" b="1" dirty="0" err="1"/>
              <a:t>Growing</a:t>
            </a:r>
            <a:r>
              <a:rPr lang="es-E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9664EB-5143-784B-8970-17F4CFDA6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Quantum </a:t>
            </a:r>
            <a:r>
              <a:rPr lang="es-ES" dirty="0" err="1"/>
              <a:t>Cryptography</a:t>
            </a:r>
            <a:endParaRPr lang="es-E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8FB58-3ED1-1248-B038-D20DCDB78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C8882D2-B397-3A51-E50D-8A5B24DA5830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3CFF65-D691-E127-3F31-E8974E0D98BF}"/>
              </a:ext>
            </a:extLst>
          </p:cNvPr>
          <p:cNvSpPr txBox="1"/>
          <p:nvPr/>
        </p:nvSpPr>
        <p:spPr>
          <a:xfrm>
            <a:off x="1125860" y="5976527"/>
            <a:ext cx="902003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IDQ, Toshiba, </a:t>
            </a:r>
            <a:r>
              <a:rPr lang="es-ES_tradnl" sz="2400" dirty="0" err="1"/>
              <a:t>ThinkQuantum</a:t>
            </a:r>
            <a:r>
              <a:rPr lang="es-ES_tradnl" sz="2400" dirty="0"/>
              <a:t>… </a:t>
            </a:r>
            <a:r>
              <a:rPr lang="es-ES_tradnl" sz="2400" dirty="0" err="1"/>
              <a:t>implement</a:t>
            </a:r>
            <a:r>
              <a:rPr lang="es-ES_tradnl" sz="2400" dirty="0"/>
              <a:t> BB84 in </a:t>
            </a:r>
            <a:r>
              <a:rPr lang="es-ES_tradnl" sz="2400" dirty="0" err="1"/>
              <a:t>their</a:t>
            </a:r>
            <a:r>
              <a:rPr lang="es-ES_tradnl" sz="2400" dirty="0"/>
              <a:t> </a:t>
            </a:r>
            <a:r>
              <a:rPr lang="es-ES_tradnl" sz="2400" dirty="0" err="1"/>
              <a:t>devices</a:t>
            </a:r>
            <a:r>
              <a:rPr lang="es-ES_trad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11486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717616E-EEE9-3B6B-0941-C9F5EB9AA5A8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93487E-C54A-7449-A857-579A8BA239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86100" y="202173"/>
            <a:ext cx="7920037" cy="1071563"/>
          </a:xfrm>
        </p:spPr>
        <p:txBody>
          <a:bodyPr wrap="square" lIns="90000" tIns="45000" rIns="90000" bIns="45000">
            <a:noAutofit/>
          </a:bodyPr>
          <a:lstStyle/>
          <a:p>
            <a:pPr lvl="0"/>
            <a:r>
              <a:rPr lang="es-ES" sz="4000" dirty="0"/>
              <a:t>Quantum </a:t>
            </a:r>
            <a:r>
              <a:rPr lang="es-ES" sz="4000" dirty="0" err="1"/>
              <a:t>Cryptography</a:t>
            </a:r>
            <a:r>
              <a:rPr lang="es-ES" sz="40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9C1C4-F62D-E641-B038-0A64161742F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14879" y="1844824"/>
            <a:ext cx="5016304" cy="42816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422BA1-F132-9044-8DEE-C20E7B121293}"/>
              </a:ext>
            </a:extLst>
          </p:cNvPr>
          <p:cNvSpPr txBox="1"/>
          <p:nvPr/>
        </p:nvSpPr>
        <p:spPr>
          <a:xfrm>
            <a:off x="77759" y="1252931"/>
            <a:ext cx="6837119" cy="457351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Ingredients</a:t>
            </a:r>
            <a:r>
              <a:rPr lang="es-ES" sz="36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:</a:t>
            </a:r>
          </a:p>
          <a:p>
            <a:pPr marL="457200" marR="0" lvl="0" indent="-4572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  <a:tabLst/>
            </a:pP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A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qubit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emitter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(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think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photons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): Alice.</a:t>
            </a:r>
          </a:p>
          <a:p>
            <a:pPr marL="1200150" lvl="1" indent="-4572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Can prepare </a:t>
            </a:r>
            <a:r>
              <a:rPr lang="es-ES" sz="240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qubits</a:t>
            </a:r>
            <a:r>
              <a:rPr lang="es-ES" sz="24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in </a:t>
            </a:r>
            <a:r>
              <a:rPr lang="es-ES" sz="240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different</a:t>
            </a:r>
            <a:r>
              <a:rPr lang="es-ES" sz="24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states</a:t>
            </a:r>
            <a:r>
              <a:rPr lang="es-ES" sz="24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and </a:t>
            </a:r>
            <a:r>
              <a:rPr lang="es-ES" sz="240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basis</a:t>
            </a:r>
            <a:r>
              <a:rPr lang="es-ES" sz="24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.</a:t>
            </a:r>
            <a:endParaRPr lang="es-ES" sz="2400" b="0" i="0" u="none" strike="noStrike" kern="1200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457200" marR="0" lvl="0" indent="-4572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  <a:tabLst/>
            </a:pPr>
            <a:r>
              <a:rPr lang="es-ES" sz="280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A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q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ubit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receiver: 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Bob</a:t>
            </a:r>
          </a:p>
          <a:p>
            <a:pPr marL="1200150" lvl="1" indent="-4572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Can </a:t>
            </a:r>
            <a:r>
              <a:rPr lang="es-ES" sz="240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measure</a:t>
            </a:r>
            <a:r>
              <a:rPr lang="es-ES" sz="24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qubits</a:t>
            </a:r>
            <a:r>
              <a:rPr lang="es-ES" sz="24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in </a:t>
            </a:r>
            <a:r>
              <a:rPr lang="es-ES" sz="240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different</a:t>
            </a:r>
            <a:r>
              <a:rPr lang="es-ES" sz="24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40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basis</a:t>
            </a:r>
            <a:endParaRPr lang="es-ES" sz="2400" dirty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457200" indent="-4572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A 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quantum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channel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(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able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to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transport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the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qubits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from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Alice to Bob)</a:t>
            </a:r>
          </a:p>
          <a:p>
            <a:pPr marL="457200" indent="-4572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A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classical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channel</a:t>
            </a:r>
            <a:r>
              <a:rPr lang="es-ES" sz="28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(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public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but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authentic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)</a:t>
            </a:r>
            <a:endParaRPr lang="es-ES" sz="2800" dirty="0">
              <a:solidFill>
                <a:srgbClr val="00000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457200" indent="-4572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… </a:t>
            </a:r>
            <a:r>
              <a:rPr lang="es-ES" sz="28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and </a:t>
            </a:r>
            <a:r>
              <a:rPr lang="es-ES" sz="280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the</a:t>
            </a:r>
            <a:r>
              <a:rPr lang="es-ES" sz="28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dirty="0" err="1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spy</a:t>
            </a:r>
            <a:r>
              <a:rPr lang="es-ES" sz="2800" dirty="0"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 (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Eve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SimSun" pitchFamily="2"/>
                <a:cs typeface="Lucida Sans" pitchFamily="2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DC5AE1-1E97-B44A-92A0-15E281C16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556" y="2523044"/>
            <a:ext cx="576064" cy="818617"/>
          </a:xfrm>
          <a:prstGeom prst="rect">
            <a:avLst/>
          </a:prstGeom>
        </p:spPr>
      </p:pic>
      <p:pic>
        <p:nvPicPr>
          <p:cNvPr id="114692" name="Picture 4" descr="Icônes de l'ordinateur Les détecteurs de parasites, loupe, détective,  affaire Fermée png | PNGEgg">
            <a:extLst>
              <a:ext uri="{FF2B5EF4-FFF2-40B4-BE49-F238E27FC236}">
                <a16:creationId xmlns:a16="http://schemas.microsoft.com/office/drawing/2014/main" id="{3193AD7B-7FBB-6B44-872C-E759FF5D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379" y="4516522"/>
            <a:ext cx="746449" cy="4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E9B73-C156-0847-AED8-4C870032D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7995" y="2420888"/>
            <a:ext cx="313001" cy="8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46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774D6-533D-AB49-8FD4-058EBCDFA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1721" y="6356350"/>
            <a:ext cx="511323" cy="313010"/>
          </a:xfrm>
        </p:spPr>
        <p:txBody>
          <a:bodyPr/>
          <a:lstStyle/>
          <a:p>
            <a:fld id="{7684620F-E654-9C43-920D-77548AB03F7B}" type="slidenum">
              <a:rPr lang="en-US" altLang="es-ES" smtClean="0"/>
              <a:pPr/>
              <a:t>38</a:t>
            </a:fld>
            <a:endParaRPr lang="en-US" alt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60D80C-66F5-CD4F-A708-6022BFEF9F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31900" y="273218"/>
            <a:ext cx="8959850" cy="1004888"/>
          </a:xfrm>
        </p:spPr>
        <p:txBody>
          <a:bodyPr wrap="square" lIns="90000" tIns="45000" rIns="90000" bIns="45000">
            <a:noAutofit/>
          </a:bodyPr>
          <a:lstStyle/>
          <a:p>
            <a:pPr marL="274320" lvl="0" algn="ctr"/>
            <a:r>
              <a:rPr lang="es-ES" sz="4000" dirty="0" err="1">
                <a:solidFill>
                  <a:srgbClr val="000000"/>
                </a:solidFill>
              </a:rPr>
              <a:t>Resources</a:t>
            </a:r>
            <a:r>
              <a:rPr lang="es-ES" sz="4000" dirty="0">
                <a:solidFill>
                  <a:srgbClr val="000000"/>
                </a:solidFill>
              </a:rPr>
              <a:t>: </a:t>
            </a:r>
            <a:r>
              <a:rPr lang="es-ES" sz="4000" dirty="0" err="1">
                <a:solidFill>
                  <a:srgbClr val="000000"/>
                </a:solidFill>
              </a:rPr>
              <a:t>The</a:t>
            </a:r>
            <a:r>
              <a:rPr lang="es-ES" sz="4000" dirty="0">
                <a:solidFill>
                  <a:srgbClr val="000000"/>
                </a:solidFill>
              </a:rPr>
              <a:t> </a:t>
            </a:r>
            <a:r>
              <a:rPr lang="es-ES" sz="4000" dirty="0" err="1">
                <a:solidFill>
                  <a:srgbClr val="000000"/>
                </a:solidFill>
              </a:rPr>
              <a:t>Qubit</a:t>
            </a:r>
            <a:r>
              <a:rPr lang="es-E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DF32D-9113-014B-BC38-BA61B84116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5772" y="1783657"/>
            <a:ext cx="11423650" cy="4516621"/>
          </a:xfrm>
        </p:spPr>
        <p:txBody>
          <a:bodyPr wrap="square">
            <a:spAutoFit/>
          </a:bodyPr>
          <a:lstStyle/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b="1" dirty="0"/>
              <a:t>Reading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state</a:t>
            </a:r>
            <a:r>
              <a:rPr lang="es-ES" dirty="0"/>
              <a:t> of </a:t>
            </a:r>
            <a:r>
              <a:rPr lang="es-ES" b="1" dirty="0"/>
              <a:t>a </a:t>
            </a:r>
            <a:r>
              <a:rPr lang="es-ES" b="1" dirty="0" err="1"/>
              <a:t>qubit</a:t>
            </a:r>
            <a:r>
              <a:rPr lang="es-ES" b="1" dirty="0"/>
              <a:t> </a:t>
            </a:r>
            <a:r>
              <a:rPr lang="es-ES" dirty="0"/>
              <a:t>(</a:t>
            </a:r>
            <a:r>
              <a:rPr lang="es-ES" dirty="0" err="1"/>
              <a:t>measurement</a:t>
            </a:r>
            <a:r>
              <a:rPr lang="es-ES" dirty="0"/>
              <a:t>):</a:t>
            </a:r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endParaRPr lang="es-ES" dirty="0"/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endParaRPr lang="es-ES" dirty="0"/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endParaRPr lang="es-ES" dirty="0"/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endParaRPr lang="es-ES" dirty="0"/>
          </a:p>
          <a:p>
            <a:pPr marL="674370" lvl="1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dirty="0"/>
              <a:t>(|α|</a:t>
            </a:r>
            <a:r>
              <a:rPr lang="es-ES" baseline="30000" dirty="0"/>
              <a:t>2</a:t>
            </a:r>
            <a:r>
              <a:rPr lang="es-ES" dirty="0"/>
              <a:t>+|β|</a:t>
            </a:r>
            <a:r>
              <a:rPr lang="es-ES" baseline="30000" dirty="0"/>
              <a:t>2</a:t>
            </a:r>
            <a:r>
              <a:rPr lang="es-ES" dirty="0"/>
              <a:t> = 1, </a:t>
            </a:r>
            <a:r>
              <a:rPr lang="es-ES" dirty="0" err="1"/>
              <a:t>measurement</a:t>
            </a:r>
            <a:r>
              <a:rPr lang="es-ES" dirty="0"/>
              <a:t> done in </a:t>
            </a:r>
            <a:r>
              <a:rPr lang="es-ES" dirty="0" err="1"/>
              <a:t>the</a:t>
            </a:r>
            <a:r>
              <a:rPr lang="es-ES" dirty="0"/>
              <a:t> {|0&gt;,|1&gt;} basis.</a:t>
            </a:r>
          </a:p>
          <a:p>
            <a:pPr marL="674370" lvl="1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sz="2400" dirty="0">
                <a:latin typeface="Calibri" pitchFamily="18"/>
                <a:ea typeface="SimSun" pitchFamily="2"/>
              </a:rPr>
              <a:t>Note: </a:t>
            </a:r>
            <a:r>
              <a:rPr lang="es-ES" sz="2400" b="1" dirty="0" err="1">
                <a:latin typeface="Calibri" pitchFamily="18"/>
                <a:ea typeface="SimSun" pitchFamily="2"/>
              </a:rPr>
              <a:t>measurement</a:t>
            </a:r>
            <a:r>
              <a:rPr lang="es-ES" sz="2400" b="1" dirty="0"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latin typeface="Calibri" pitchFamily="18"/>
                <a:ea typeface="SimSun" pitchFamily="2"/>
              </a:rPr>
              <a:t>modifies</a:t>
            </a:r>
            <a:r>
              <a:rPr lang="es-ES" sz="2400" b="1" dirty="0"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latin typeface="Calibri" pitchFamily="18"/>
                <a:ea typeface="SimSun" pitchFamily="2"/>
              </a:rPr>
              <a:t>the</a:t>
            </a:r>
            <a:r>
              <a:rPr lang="es-ES" sz="2400" b="1" dirty="0"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latin typeface="Calibri" pitchFamily="18"/>
                <a:ea typeface="SimSun" pitchFamily="2"/>
              </a:rPr>
              <a:t>state</a:t>
            </a:r>
            <a:r>
              <a:rPr lang="es-ES" sz="2400" b="1" dirty="0">
                <a:latin typeface="Calibri" pitchFamily="18"/>
                <a:ea typeface="SimSun" pitchFamily="2"/>
              </a:rPr>
              <a:t> of </a:t>
            </a:r>
            <a:r>
              <a:rPr lang="es-ES" sz="2400" b="1" dirty="0" err="1">
                <a:latin typeface="Calibri" pitchFamily="18"/>
                <a:ea typeface="SimSun" pitchFamily="2"/>
              </a:rPr>
              <a:t>the</a:t>
            </a:r>
            <a:r>
              <a:rPr lang="es-ES" sz="2400" b="1" dirty="0"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latin typeface="Calibri" pitchFamily="18"/>
                <a:ea typeface="SimSun" pitchFamily="2"/>
              </a:rPr>
              <a:t>qubit</a:t>
            </a:r>
            <a:r>
              <a:rPr lang="es-ES" sz="2400" b="1" dirty="0">
                <a:latin typeface="Calibri" pitchFamily="18"/>
                <a:ea typeface="SimSun" pitchFamily="2"/>
              </a:rPr>
              <a:t>.</a:t>
            </a:r>
          </a:p>
          <a:p>
            <a:pPr marL="674370" lvl="1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sz="2400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We</a:t>
            </a:r>
            <a:r>
              <a:rPr lang="es-ES" sz="2400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do </a:t>
            </a:r>
            <a:r>
              <a:rPr lang="es-ES" sz="2400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not</a:t>
            </a:r>
            <a:r>
              <a:rPr lang="es-ES" sz="2400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have</a:t>
            </a:r>
            <a:r>
              <a:rPr lang="es-ES" sz="2400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access</a:t>
            </a:r>
            <a:r>
              <a:rPr lang="es-ES" sz="2400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to </a:t>
            </a:r>
            <a:r>
              <a:rPr lang="es-ES" sz="2400" dirty="0"/>
              <a:t>α </a:t>
            </a:r>
            <a:r>
              <a:rPr lang="es-ES" sz="2400" dirty="0" err="1"/>
              <a:t>or</a:t>
            </a:r>
            <a:r>
              <a:rPr lang="es-ES" sz="2400" dirty="0"/>
              <a:t> β </a:t>
            </a:r>
            <a:endParaRPr lang="es-ES" sz="2400" b="1" dirty="0">
              <a:solidFill>
                <a:srgbClr val="000000"/>
              </a:solidFill>
              <a:latin typeface="Calibri" pitchFamily="18"/>
              <a:ea typeface="SimSun" pitchFamily="2"/>
            </a:endParaRPr>
          </a:p>
          <a:p>
            <a:pPr marL="274320">
              <a:lnSpc>
                <a:spcPct val="100000"/>
              </a:lnSpc>
              <a:buSzPct val="45000"/>
              <a:buFont typeface="StarSymbol"/>
              <a:buChar char="●"/>
            </a:pPr>
            <a:endParaRPr lang="es-ES" b="1" dirty="0"/>
          </a:p>
          <a:p>
            <a:pPr lvl="0"/>
            <a:endParaRPr lang="es-E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1F7B1A-CFC1-7547-A58A-46C7EDF049A5}"/>
              </a:ext>
            </a:extLst>
          </p:cNvPr>
          <p:cNvGrpSpPr/>
          <p:nvPr/>
        </p:nvGrpSpPr>
        <p:grpSpPr>
          <a:xfrm>
            <a:off x="1773932" y="2705753"/>
            <a:ext cx="6090262" cy="1179169"/>
            <a:chOff x="1197868" y="2465855"/>
            <a:chExt cx="6090262" cy="117916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8F034D-B0EB-D74F-83D4-CE044B62B561}"/>
                </a:ext>
              </a:extLst>
            </p:cNvPr>
            <p:cNvSpPr txBox="1"/>
            <p:nvPr/>
          </p:nvSpPr>
          <p:spPr>
            <a:xfrm>
              <a:off x="1197868" y="2924944"/>
              <a:ext cx="1800200" cy="43582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α|0&gt; + β|1&gt;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EC5ABF-448B-6345-BF4B-91613BB975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98068" y="3140968"/>
              <a:ext cx="576064" cy="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Lightning Bolt 7">
              <a:extLst>
                <a:ext uri="{FF2B5EF4-FFF2-40B4-BE49-F238E27FC236}">
                  <a16:creationId xmlns:a16="http://schemas.microsoft.com/office/drawing/2014/main" id="{3F3E27E0-B6D2-6743-A6FF-FF68840085A3}"/>
                </a:ext>
              </a:extLst>
            </p:cNvPr>
            <p:cNvSpPr/>
            <p:nvPr/>
          </p:nvSpPr>
          <p:spPr bwMode="auto">
            <a:xfrm>
              <a:off x="3358108" y="2683768"/>
              <a:ext cx="914400" cy="914400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s-E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2B96DC2-9455-9347-ACA8-DE8BBA3F2EC7}"/>
                </a:ext>
              </a:extLst>
            </p:cNvPr>
            <p:cNvCxnSpPr/>
            <p:nvPr/>
          </p:nvCxnSpPr>
          <p:spPr bwMode="auto">
            <a:xfrm flipV="1">
              <a:off x="4093451" y="2744924"/>
              <a:ext cx="565820" cy="36004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61A37E8-0ECD-8E4D-B5F9-5D34D24B8B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55437" y="3219056"/>
              <a:ext cx="565820" cy="20994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FC1779-065E-9D48-93EA-A41ED7FB73DE}"/>
                </a:ext>
              </a:extLst>
            </p:cNvPr>
            <p:cNvSpPr txBox="1"/>
            <p:nvPr/>
          </p:nvSpPr>
          <p:spPr>
            <a:xfrm>
              <a:off x="4798268" y="2465855"/>
              <a:ext cx="720080" cy="435825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|0&gt;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124259-F51D-824F-A282-BDCD6FB91976}"/>
                </a:ext>
              </a:extLst>
            </p:cNvPr>
            <p:cNvSpPr txBox="1"/>
            <p:nvPr/>
          </p:nvSpPr>
          <p:spPr>
            <a:xfrm>
              <a:off x="4798268" y="3200289"/>
              <a:ext cx="720080" cy="435825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|1&gt;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302EEC-FA1C-C048-A76E-6925D3231918}"/>
                </a:ext>
              </a:extLst>
            </p:cNvPr>
            <p:cNvSpPr txBox="1"/>
            <p:nvPr/>
          </p:nvSpPr>
          <p:spPr>
            <a:xfrm>
              <a:off x="5662364" y="2489064"/>
              <a:ext cx="1542410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/>
                <a:t>Prob</a:t>
              </a:r>
              <a:r>
                <a:rPr lang="es-ES" sz="2400" dirty="0"/>
                <a:t>. |α|</a:t>
              </a:r>
              <a:r>
                <a:rPr lang="es-ES" sz="2400" baseline="30000" dirty="0"/>
                <a:t>2</a:t>
              </a:r>
              <a:r>
                <a:rPr lang="es-ES" sz="2400" dirty="0"/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4DF9AE-68C2-7941-BBCC-576B9E4B0D83}"/>
                </a:ext>
              </a:extLst>
            </p:cNvPr>
            <p:cNvSpPr txBox="1"/>
            <p:nvPr/>
          </p:nvSpPr>
          <p:spPr>
            <a:xfrm>
              <a:off x="5662364" y="3209199"/>
              <a:ext cx="1625766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/>
                <a:t>Prob</a:t>
              </a:r>
              <a:r>
                <a:rPr lang="es-ES" sz="2400" dirty="0"/>
                <a:t>. |β|</a:t>
              </a:r>
              <a:r>
                <a:rPr lang="es-ES" sz="2400" baseline="30000" dirty="0"/>
                <a:t>2</a:t>
              </a:r>
              <a:r>
                <a:rPr lang="es-ES" sz="2400" dirty="0"/>
                <a:t> 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582F10E-67D6-0846-8027-7983824CA503}"/>
              </a:ext>
            </a:extLst>
          </p:cNvPr>
          <p:cNvSpPr txBox="1"/>
          <p:nvPr/>
        </p:nvSpPr>
        <p:spPr>
          <a:xfrm>
            <a:off x="3016637" y="2550043"/>
            <a:ext cx="2067665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/>
              <a:t>Measurement</a:t>
            </a:r>
            <a:endParaRPr lang="es-ES" sz="2000" b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D96088F-AFCE-11CC-E827-FAFE1DCEA642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Nube 15">
            <a:extLst>
              <a:ext uri="{FF2B5EF4-FFF2-40B4-BE49-F238E27FC236}">
                <a16:creationId xmlns:a16="http://schemas.microsoft.com/office/drawing/2014/main" id="{61900DDA-DA4B-CF67-C9DE-CBF92145A384}"/>
              </a:ext>
            </a:extLst>
          </p:cNvPr>
          <p:cNvSpPr/>
          <p:nvPr/>
        </p:nvSpPr>
        <p:spPr>
          <a:xfrm>
            <a:off x="9157103" y="493274"/>
            <a:ext cx="2592288" cy="155679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err="1"/>
              <a:t>Remember</a:t>
            </a:r>
            <a:r>
              <a:rPr lang="es-ES_tradnl" dirty="0"/>
              <a:t>!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6C77DA4-9C08-6695-CE1A-985EC3B24F03}"/>
              </a:ext>
            </a:extLst>
          </p:cNvPr>
          <p:cNvSpPr txBox="1"/>
          <p:nvPr/>
        </p:nvSpPr>
        <p:spPr>
          <a:xfrm>
            <a:off x="8306508" y="2956324"/>
            <a:ext cx="3220874" cy="607602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alpha val="42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err="1"/>
              <a:t>But</a:t>
            </a:r>
            <a:r>
              <a:rPr lang="es-ES_tradnl" dirty="0"/>
              <a:t>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could</a:t>
            </a:r>
            <a:r>
              <a:rPr lang="es-ES_tradnl" dirty="0"/>
              <a:t> be </a:t>
            </a:r>
            <a:r>
              <a:rPr lang="es-ES_tradnl" dirty="0" err="1"/>
              <a:t>other</a:t>
            </a:r>
            <a:r>
              <a:rPr lang="es-ES_tradnl" dirty="0"/>
              <a:t> basis! (</a:t>
            </a:r>
            <a:r>
              <a:rPr lang="es-ES_tradnl" dirty="0" err="1"/>
              <a:t>different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0 and 1)</a:t>
            </a:r>
          </a:p>
        </p:txBody>
      </p:sp>
    </p:spTree>
    <p:extLst>
      <p:ext uri="{BB962C8B-B14F-4D97-AF65-F5344CB8AC3E}">
        <p14:creationId xmlns:p14="http://schemas.microsoft.com/office/powerpoint/2010/main" val="554617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CDB2D1C-F52B-FBF3-8775-53DAE248712C}"/>
              </a:ext>
            </a:extLst>
          </p:cNvPr>
          <p:cNvSpPr/>
          <p:nvPr/>
        </p:nvSpPr>
        <p:spPr>
          <a:xfrm>
            <a:off x="3001379" y="5116389"/>
            <a:ext cx="9111383" cy="1663359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2969497-8314-C3BD-6A29-87B7869B3393}"/>
              </a:ext>
            </a:extLst>
          </p:cNvPr>
          <p:cNvSpPr txBox="1"/>
          <p:nvPr/>
        </p:nvSpPr>
        <p:spPr>
          <a:xfrm>
            <a:off x="3597450" y="5083633"/>
            <a:ext cx="481600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All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photons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pass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through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‘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slit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’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FEFA3A4-1666-D03D-7995-D135F4341D26}"/>
              </a:ext>
            </a:extLst>
          </p:cNvPr>
          <p:cNvGrpSpPr>
            <a:grpSpLocks noChangeAspect="1"/>
          </p:cNvGrpSpPr>
          <p:nvPr/>
        </p:nvGrpSpPr>
        <p:grpSpPr>
          <a:xfrm>
            <a:off x="462593" y="2703440"/>
            <a:ext cx="341057" cy="668965"/>
            <a:chOff x="-648000" y="4097126"/>
            <a:chExt cx="648000" cy="1271016"/>
          </a:xfrm>
        </p:grpSpPr>
        <p:sp>
          <p:nvSpPr>
            <p:cNvPr id="3" name="Flecha arriba y abajo 2">
              <a:extLst>
                <a:ext uri="{FF2B5EF4-FFF2-40B4-BE49-F238E27FC236}">
                  <a16:creationId xmlns:a16="http://schemas.microsoft.com/office/drawing/2014/main" id="{83CDF73E-F1C6-BFAA-19D7-698654919702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Estrella de 32 puntas 4">
              <a:extLst>
                <a:ext uri="{FF2B5EF4-FFF2-40B4-BE49-F238E27FC236}">
                  <a16:creationId xmlns:a16="http://schemas.microsoft.com/office/drawing/2014/main" id="{B6C1B84D-2527-CD5A-EE3E-01E28C10B7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9DBCD12-7187-7D61-14DA-385A8439FA8E}"/>
              </a:ext>
            </a:extLst>
          </p:cNvPr>
          <p:cNvGrpSpPr>
            <a:grpSpLocks noChangeAspect="1"/>
          </p:cNvGrpSpPr>
          <p:nvPr/>
        </p:nvGrpSpPr>
        <p:grpSpPr>
          <a:xfrm>
            <a:off x="1150467" y="2703438"/>
            <a:ext cx="341057" cy="668965"/>
            <a:chOff x="-648000" y="4097126"/>
            <a:chExt cx="648000" cy="1271016"/>
          </a:xfrm>
        </p:grpSpPr>
        <p:sp>
          <p:nvSpPr>
            <p:cNvPr id="14" name="Flecha arriba y abajo 13">
              <a:extLst>
                <a:ext uri="{FF2B5EF4-FFF2-40B4-BE49-F238E27FC236}">
                  <a16:creationId xmlns:a16="http://schemas.microsoft.com/office/drawing/2014/main" id="{A0536B15-A029-7468-1325-3D1DF2B77BF2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Estrella de 32 puntas 14">
              <a:extLst>
                <a:ext uri="{FF2B5EF4-FFF2-40B4-BE49-F238E27FC236}">
                  <a16:creationId xmlns:a16="http://schemas.microsoft.com/office/drawing/2014/main" id="{B82E33E7-CCFC-C195-21BE-921CA5B803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B2323696-4A6C-1838-18D9-38CCDD598E53}"/>
              </a:ext>
            </a:extLst>
          </p:cNvPr>
          <p:cNvGrpSpPr>
            <a:grpSpLocks noChangeAspect="1"/>
          </p:cNvGrpSpPr>
          <p:nvPr/>
        </p:nvGrpSpPr>
        <p:grpSpPr>
          <a:xfrm>
            <a:off x="1843082" y="2703436"/>
            <a:ext cx="341057" cy="668965"/>
            <a:chOff x="-648000" y="4097126"/>
            <a:chExt cx="648000" cy="1271016"/>
          </a:xfrm>
        </p:grpSpPr>
        <p:sp>
          <p:nvSpPr>
            <p:cNvPr id="17" name="Flecha arriba y abajo 16">
              <a:extLst>
                <a:ext uri="{FF2B5EF4-FFF2-40B4-BE49-F238E27FC236}">
                  <a16:creationId xmlns:a16="http://schemas.microsoft.com/office/drawing/2014/main" id="{3AEA3309-5159-09CD-B683-22684666D048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Estrella de 32 puntas 17">
              <a:extLst>
                <a:ext uri="{FF2B5EF4-FFF2-40B4-BE49-F238E27FC236}">
                  <a16:creationId xmlns:a16="http://schemas.microsoft.com/office/drawing/2014/main" id="{B8C9FEC3-35D4-3A08-12C9-E90DFFD80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1C3C0DD-7EF9-8E3D-C38C-643519BB4FA0}"/>
              </a:ext>
            </a:extLst>
          </p:cNvPr>
          <p:cNvGrpSpPr>
            <a:grpSpLocks noChangeAspect="1"/>
          </p:cNvGrpSpPr>
          <p:nvPr/>
        </p:nvGrpSpPr>
        <p:grpSpPr>
          <a:xfrm>
            <a:off x="2535698" y="2703434"/>
            <a:ext cx="341057" cy="668965"/>
            <a:chOff x="-648000" y="4097126"/>
            <a:chExt cx="648000" cy="1271016"/>
          </a:xfrm>
        </p:grpSpPr>
        <p:sp>
          <p:nvSpPr>
            <p:cNvPr id="20" name="Flecha arriba y abajo 19">
              <a:extLst>
                <a:ext uri="{FF2B5EF4-FFF2-40B4-BE49-F238E27FC236}">
                  <a16:creationId xmlns:a16="http://schemas.microsoft.com/office/drawing/2014/main" id="{9ADB06D8-B466-57C6-825A-5E6BB6ADA263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Estrella de 32 puntas 20">
              <a:extLst>
                <a:ext uri="{FF2B5EF4-FFF2-40B4-BE49-F238E27FC236}">
                  <a16:creationId xmlns:a16="http://schemas.microsoft.com/office/drawing/2014/main" id="{5CDE9756-ACE3-37E9-6C3D-A6DD370869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1DB51E3F-E928-7BCB-0967-81295D0B7A93}"/>
              </a:ext>
            </a:extLst>
          </p:cNvPr>
          <p:cNvGrpSpPr>
            <a:grpSpLocks noChangeAspect="1"/>
          </p:cNvGrpSpPr>
          <p:nvPr/>
        </p:nvGrpSpPr>
        <p:grpSpPr>
          <a:xfrm>
            <a:off x="3228314" y="2703432"/>
            <a:ext cx="341057" cy="668965"/>
            <a:chOff x="-648000" y="4097126"/>
            <a:chExt cx="648000" cy="1271016"/>
          </a:xfrm>
        </p:grpSpPr>
        <p:sp>
          <p:nvSpPr>
            <p:cNvPr id="26" name="Flecha arriba y abajo 25">
              <a:extLst>
                <a:ext uri="{FF2B5EF4-FFF2-40B4-BE49-F238E27FC236}">
                  <a16:creationId xmlns:a16="http://schemas.microsoft.com/office/drawing/2014/main" id="{589767F1-7936-0FBA-9621-D6D396BA318A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Estrella de 32 puntas 26">
              <a:extLst>
                <a:ext uri="{FF2B5EF4-FFF2-40B4-BE49-F238E27FC236}">
                  <a16:creationId xmlns:a16="http://schemas.microsoft.com/office/drawing/2014/main" id="{047E91D4-B934-3DC0-81D8-D8F5D0F031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23927EDD-7FDE-FB17-6766-1A8EB4B6E07C}"/>
              </a:ext>
            </a:extLst>
          </p:cNvPr>
          <p:cNvGrpSpPr>
            <a:grpSpLocks noChangeAspect="1"/>
          </p:cNvGrpSpPr>
          <p:nvPr/>
        </p:nvGrpSpPr>
        <p:grpSpPr>
          <a:xfrm>
            <a:off x="3910824" y="2703430"/>
            <a:ext cx="341057" cy="668965"/>
            <a:chOff x="-648000" y="4097126"/>
            <a:chExt cx="648000" cy="1271016"/>
          </a:xfrm>
        </p:grpSpPr>
        <p:sp>
          <p:nvSpPr>
            <p:cNvPr id="29" name="Flecha arriba y abajo 28">
              <a:extLst>
                <a:ext uri="{FF2B5EF4-FFF2-40B4-BE49-F238E27FC236}">
                  <a16:creationId xmlns:a16="http://schemas.microsoft.com/office/drawing/2014/main" id="{AD68171D-E0BD-5FC1-177E-67FEF43C632A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Estrella de 32 puntas 29">
              <a:extLst>
                <a:ext uri="{FF2B5EF4-FFF2-40B4-BE49-F238E27FC236}">
                  <a16:creationId xmlns:a16="http://schemas.microsoft.com/office/drawing/2014/main" id="{09815DC5-5D16-3287-B79C-2BAF62109D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04E4BCF-A3DA-AF45-4D04-EF8A9E948A46}"/>
              </a:ext>
            </a:extLst>
          </p:cNvPr>
          <p:cNvGrpSpPr>
            <a:grpSpLocks noChangeAspect="1"/>
          </p:cNvGrpSpPr>
          <p:nvPr/>
        </p:nvGrpSpPr>
        <p:grpSpPr>
          <a:xfrm>
            <a:off x="4913969" y="1857482"/>
            <a:ext cx="2360886" cy="2360886"/>
            <a:chOff x="5427677" y="2280093"/>
            <a:chExt cx="2894202" cy="2894202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381A4AC0-46E9-AF70-E864-48185FF49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7677" y="2280093"/>
              <a:ext cx="2894202" cy="289420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B1E6291-6EF3-304C-70A9-E8689E90A809}"/>
                </a:ext>
              </a:extLst>
            </p:cNvPr>
            <p:cNvSpPr/>
            <p:nvPr/>
          </p:nvSpPr>
          <p:spPr>
            <a:xfrm>
              <a:off x="6765721" y="2438285"/>
              <a:ext cx="218114" cy="257781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F713C71-0D7F-8CB7-77EF-EC5FA9A89976}"/>
              </a:ext>
            </a:extLst>
          </p:cNvPr>
          <p:cNvSpPr txBox="1"/>
          <p:nvPr/>
        </p:nvSpPr>
        <p:spPr>
          <a:xfrm>
            <a:off x="331274" y="4952434"/>
            <a:ext cx="299319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Vertically</a:t>
            </a:r>
            <a:r>
              <a:rPr lang="es-ES_tradnl" dirty="0"/>
              <a:t> </a:t>
            </a:r>
            <a:r>
              <a:rPr lang="es-ES_tradnl" dirty="0" err="1"/>
              <a:t>polarized</a:t>
            </a:r>
            <a:r>
              <a:rPr lang="es-ES_tradnl" dirty="0"/>
              <a:t> </a:t>
            </a:r>
            <a:r>
              <a:rPr lang="es-ES_tradnl" dirty="0" err="1"/>
              <a:t>photons</a:t>
            </a:r>
            <a:endParaRPr lang="es-ES_tradnl" dirty="0"/>
          </a:p>
        </p:txBody>
      </p:sp>
      <p:sp>
        <p:nvSpPr>
          <p:cNvPr id="8" name="Flecha derecha 7">
            <a:extLst>
              <a:ext uri="{FF2B5EF4-FFF2-40B4-BE49-F238E27FC236}">
                <a16:creationId xmlns:a16="http://schemas.microsoft.com/office/drawing/2014/main" id="{D2997D5E-C4C3-230F-C423-1DCDCF926EE7}"/>
              </a:ext>
            </a:extLst>
          </p:cNvPr>
          <p:cNvSpPr/>
          <p:nvPr/>
        </p:nvSpPr>
        <p:spPr>
          <a:xfrm rot="17242646">
            <a:off x="1430759" y="4228686"/>
            <a:ext cx="824643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52F7D9-F5F2-B3E3-9DD4-2219DB067CD5}"/>
              </a:ext>
            </a:extLst>
          </p:cNvPr>
          <p:cNvSpPr txBox="1"/>
          <p:nvPr/>
        </p:nvSpPr>
        <p:spPr>
          <a:xfrm>
            <a:off x="6183373" y="629046"/>
            <a:ext cx="189032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Vertical </a:t>
            </a:r>
            <a:r>
              <a:rPr lang="es-ES_tradnl" dirty="0" err="1"/>
              <a:t>polarizer</a:t>
            </a:r>
            <a:endParaRPr lang="es-ES_tradnl" dirty="0"/>
          </a:p>
        </p:txBody>
      </p:sp>
      <p:sp>
        <p:nvSpPr>
          <p:cNvPr id="10" name="Flecha derecha 9">
            <a:extLst>
              <a:ext uri="{FF2B5EF4-FFF2-40B4-BE49-F238E27FC236}">
                <a16:creationId xmlns:a16="http://schemas.microsoft.com/office/drawing/2014/main" id="{B81A603B-8A47-401D-5359-E9F88C86EE24}"/>
              </a:ext>
            </a:extLst>
          </p:cNvPr>
          <p:cNvSpPr/>
          <p:nvPr/>
        </p:nvSpPr>
        <p:spPr>
          <a:xfrm rot="6964647">
            <a:off x="6085078" y="1215290"/>
            <a:ext cx="824643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50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60534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60534 -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60534 -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0533 -4.0740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60533 -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0533 -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B4C5EA-69F6-9B43-A85C-5CFD338C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4</a:t>
            </a:fld>
            <a:endParaRPr lang="en-US" altLang="es-ES"/>
          </a:p>
        </p:txBody>
      </p:sp>
      <p:sp>
        <p:nvSpPr>
          <p:cNvPr id="4097" name="Rectangle 1">
            <a:extLst>
              <a:ext uri="{FF2B5EF4-FFF2-40B4-BE49-F238E27FC236}">
                <a16:creationId xmlns:a16="http://schemas.microsoft.com/office/drawing/2014/main" id="{A49D7053-C2F4-C043-9D1A-CDD904F278C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38028" y="188640"/>
            <a:ext cx="7678589" cy="1234976"/>
          </a:xfrm>
          <a:ln/>
        </p:spPr>
        <p:txBody>
          <a:bodyPr anchor="ctr"/>
          <a:lstStyle/>
          <a:p>
            <a:pPr algn="ctr">
              <a:lnSpc>
                <a:spcPct val="9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40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Quantum </a:t>
            </a:r>
            <a:r>
              <a:rPr lang="es-ES" sz="4000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Communications</a:t>
            </a:r>
            <a:endParaRPr lang="es-ES" altLang="es-ES" sz="4000" dirty="0"/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C3385F89-05AA-9340-A739-DD8BC373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83" y="1279302"/>
            <a:ext cx="121888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107950" indent="0" hangingPunct="1">
              <a:lnSpc>
                <a:spcPct val="92000"/>
              </a:lnSpc>
              <a:spcAft>
                <a:spcPts val="1425"/>
              </a:spcAft>
              <a:buSzPct val="45000"/>
            </a:pPr>
            <a:r>
              <a:rPr lang="es-ES" altLang="es-ES" sz="3600" dirty="0" err="1">
                <a:solidFill>
                  <a:srgbClr val="3B3F41"/>
                </a:solidFill>
                <a:latin typeface="Calibri" panose="020F0502020204030204" pitchFamily="34" charset="0"/>
              </a:rPr>
              <a:t>What</a:t>
            </a:r>
            <a:r>
              <a:rPr lang="es-ES" altLang="es-ES" sz="36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600" dirty="0" err="1">
                <a:solidFill>
                  <a:srgbClr val="3B3F41"/>
                </a:solidFill>
                <a:latin typeface="Calibri" panose="020F0502020204030204" pitchFamily="34" charset="0"/>
              </a:rPr>
              <a:t>is</a:t>
            </a:r>
            <a:r>
              <a:rPr lang="es-ES" altLang="es-ES" sz="3600" dirty="0">
                <a:solidFill>
                  <a:srgbClr val="3B3F41"/>
                </a:solidFill>
                <a:latin typeface="Calibri" panose="020F0502020204030204" pitchFamily="34" charset="0"/>
              </a:rPr>
              <a:t> Quantum </a:t>
            </a:r>
            <a:r>
              <a:rPr lang="es-ES" altLang="es-ES" sz="3600" dirty="0" err="1">
                <a:solidFill>
                  <a:srgbClr val="3B3F41"/>
                </a:solidFill>
                <a:latin typeface="Calibri" panose="020F0502020204030204" pitchFamily="34" charset="0"/>
              </a:rPr>
              <a:t>communications</a:t>
            </a:r>
            <a:r>
              <a:rPr lang="es-ES" altLang="es-ES" sz="3600" dirty="0">
                <a:solidFill>
                  <a:srgbClr val="3B3F41"/>
                </a:solidFill>
                <a:latin typeface="Calibri" panose="020F0502020204030204" pitchFamily="34" charset="0"/>
              </a:rPr>
              <a:t>?</a:t>
            </a:r>
          </a:p>
          <a:p>
            <a:pPr lvl="1" hangingPunct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Quantum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Communications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:</a:t>
            </a:r>
          </a:p>
          <a:p>
            <a:pPr lvl="2" hangingPunct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The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ability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>
                <a:solidFill>
                  <a:schemeClr val="tx1"/>
                </a:solidFill>
                <a:latin typeface="Calibri" panose="020F0502020204030204" pitchFamily="34" charset="0"/>
              </a:rPr>
              <a:t>to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transport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information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encoded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in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the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states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of quantum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systems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.</a:t>
            </a:r>
          </a:p>
          <a:p>
            <a:pPr lvl="2" hangingPunct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The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ability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to </a:t>
            </a:r>
            <a:r>
              <a:rPr lang="es-ES" altLang="es-ES" sz="24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profit</a:t>
            </a:r>
            <a:r>
              <a:rPr lang="es-ES" altLang="es-ES" sz="2400" b="1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from</a:t>
            </a:r>
            <a:r>
              <a:rPr lang="es-ES" altLang="es-ES" sz="2400" b="1" dirty="0">
                <a:solidFill>
                  <a:srgbClr val="3B3F41"/>
                </a:solidFill>
                <a:latin typeface="Calibri" panose="020F0502020204030204" pitchFamily="34" charset="0"/>
              </a:rPr>
              <a:t> non-</a:t>
            </a:r>
            <a:r>
              <a:rPr lang="es-ES" altLang="es-ES" sz="24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classical</a:t>
            </a:r>
            <a:r>
              <a:rPr lang="es-ES" altLang="es-ES" sz="2400" b="1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correlations</a:t>
            </a:r>
            <a:r>
              <a:rPr lang="es-ES" altLang="es-ES" sz="2400" b="1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among</a:t>
            </a:r>
            <a:r>
              <a:rPr lang="es-ES" altLang="es-ES" sz="2400" b="1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distant</a:t>
            </a:r>
            <a:r>
              <a:rPr lang="es-ES" altLang="es-ES" sz="2400" b="1" dirty="0">
                <a:solidFill>
                  <a:srgbClr val="3B3F41"/>
                </a:solidFill>
                <a:latin typeface="Calibri" panose="020F0502020204030204" pitchFamily="34" charset="0"/>
              </a:rPr>
              <a:t> quantum </a:t>
            </a:r>
            <a:r>
              <a:rPr lang="es-ES" altLang="es-ES" sz="24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systems</a:t>
            </a:r>
            <a:r>
              <a:rPr lang="es-ES" altLang="es-ES" sz="2400" b="1" dirty="0">
                <a:solidFill>
                  <a:srgbClr val="3B3F41"/>
                </a:solidFill>
                <a:latin typeface="Calibri" panose="020F0502020204030204" pitchFamily="34" charset="0"/>
              </a:rPr>
              <a:t>.</a:t>
            </a:r>
          </a:p>
          <a:p>
            <a:pPr lvl="3" hangingPunct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E.g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. a </a:t>
            </a:r>
            <a:r>
              <a:rPr lang="es-ES" altLang="es-ES" sz="20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qubit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(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the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analogous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of a bit in quantum 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information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) 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enconded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in 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the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polarization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states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of light (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any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two-states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quantum 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system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dirty="0" err="1">
                <a:solidFill>
                  <a:srgbClr val="3B3F41"/>
                </a:solidFill>
                <a:latin typeface="Calibri" panose="020F0502020204030204" pitchFamily="34" charset="0"/>
              </a:rPr>
              <a:t>could</a:t>
            </a:r>
            <a:r>
              <a:rPr lang="es-ES" altLang="es-ES" sz="2000" dirty="0">
                <a:solidFill>
                  <a:srgbClr val="3B3F41"/>
                </a:solidFill>
                <a:latin typeface="Calibri" panose="020F0502020204030204" pitchFamily="34" charset="0"/>
              </a:rPr>
              <a:t> do), </a:t>
            </a:r>
            <a:r>
              <a:rPr lang="es-ES" altLang="es-ES" sz="20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an</a:t>
            </a:r>
            <a:r>
              <a:rPr lang="es-ES" altLang="es-ES" sz="2000" b="1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entangled</a:t>
            </a:r>
            <a:r>
              <a:rPr lang="es-ES" altLang="es-ES" sz="2000" b="1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0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pair</a:t>
            </a:r>
            <a:r>
              <a:rPr lang="es-ES" altLang="es-ES" sz="2000" b="1" dirty="0">
                <a:solidFill>
                  <a:srgbClr val="3B3F41"/>
                </a:solidFill>
                <a:latin typeface="Calibri" panose="020F0502020204030204" pitchFamily="34" charset="0"/>
              </a:rPr>
              <a:t>...</a:t>
            </a:r>
          </a:p>
          <a:p>
            <a:pPr lvl="1" hangingPunct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It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allows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to do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things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that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cannot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be done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using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only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classical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resources</a:t>
            </a:r>
            <a:r>
              <a:rPr lang="es-ES" altLang="es-E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pPr lvl="2" hangingPunct="1">
              <a:lnSpc>
                <a:spcPct val="92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Quantum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Cryptography</a:t>
            </a:r>
            <a:endParaRPr lang="es-ES" altLang="es-ES" sz="2400" dirty="0">
              <a:solidFill>
                <a:srgbClr val="3B3F41"/>
              </a:solidFill>
              <a:latin typeface="Calibri" panose="020F0502020204030204" pitchFamily="34" charset="0"/>
            </a:endParaRPr>
          </a:p>
          <a:p>
            <a:pPr lvl="2" hangingPunct="1">
              <a:lnSpc>
                <a:spcPct val="92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Quantum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state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teleportation</a:t>
            </a:r>
            <a:endParaRPr lang="es-ES" altLang="es-ES" sz="2400" dirty="0">
              <a:solidFill>
                <a:srgbClr val="3B3F41"/>
              </a:solidFill>
              <a:latin typeface="Calibri" panose="020F0502020204030204" pitchFamily="34" charset="0"/>
            </a:endParaRPr>
          </a:p>
          <a:p>
            <a:pPr lvl="2" hangingPunct="1">
              <a:lnSpc>
                <a:spcPct val="92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Quantum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Sensing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/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metrology</a:t>
            </a:r>
            <a:endParaRPr lang="es-ES" altLang="es-ES" sz="2400" dirty="0">
              <a:solidFill>
                <a:srgbClr val="3B3F41"/>
              </a:solidFill>
              <a:latin typeface="Calibri" panose="020F0502020204030204" pitchFamily="34" charset="0"/>
            </a:endParaRPr>
          </a:p>
          <a:p>
            <a:pPr lvl="2" hangingPunct="1">
              <a:lnSpc>
                <a:spcPct val="92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Communications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between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quantum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computers</a:t>
            </a:r>
            <a:endParaRPr lang="es-ES" altLang="es-ES" sz="2400" dirty="0">
              <a:solidFill>
                <a:srgbClr val="3B3F41"/>
              </a:solidFill>
              <a:latin typeface="Calibri" panose="020F0502020204030204" pitchFamily="34" charset="0"/>
            </a:endParaRPr>
          </a:p>
          <a:p>
            <a:pPr lvl="2" hangingPunct="1">
              <a:lnSpc>
                <a:spcPct val="92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405862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FC827A19-A846-2763-DFBB-B3CAAB83CBBB}"/>
              </a:ext>
            </a:extLst>
          </p:cNvPr>
          <p:cNvGrpSpPr>
            <a:grpSpLocks noChangeAspect="1"/>
          </p:cNvGrpSpPr>
          <p:nvPr/>
        </p:nvGrpSpPr>
        <p:grpSpPr>
          <a:xfrm>
            <a:off x="462593" y="2703440"/>
            <a:ext cx="341057" cy="668965"/>
            <a:chOff x="-648000" y="4097126"/>
            <a:chExt cx="648000" cy="1271016"/>
          </a:xfrm>
        </p:grpSpPr>
        <p:sp>
          <p:nvSpPr>
            <p:cNvPr id="6" name="Flecha arriba y abajo 5">
              <a:extLst>
                <a:ext uri="{FF2B5EF4-FFF2-40B4-BE49-F238E27FC236}">
                  <a16:creationId xmlns:a16="http://schemas.microsoft.com/office/drawing/2014/main" id="{F9D817F5-A1E4-2D1F-6956-D71BD7024130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Estrella de 32 puntas 6">
              <a:extLst>
                <a:ext uri="{FF2B5EF4-FFF2-40B4-BE49-F238E27FC236}">
                  <a16:creationId xmlns:a16="http://schemas.microsoft.com/office/drawing/2014/main" id="{32C90137-6C6A-9203-B279-E901B0E498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C2584749-C9EF-4A2A-37F2-6C7C67661C22}"/>
              </a:ext>
            </a:extLst>
          </p:cNvPr>
          <p:cNvGrpSpPr>
            <a:grpSpLocks noChangeAspect="1"/>
          </p:cNvGrpSpPr>
          <p:nvPr/>
        </p:nvGrpSpPr>
        <p:grpSpPr>
          <a:xfrm>
            <a:off x="1150467" y="2703438"/>
            <a:ext cx="341057" cy="668965"/>
            <a:chOff x="-648000" y="4097126"/>
            <a:chExt cx="648000" cy="1271016"/>
          </a:xfrm>
        </p:grpSpPr>
        <p:sp>
          <p:nvSpPr>
            <p:cNvPr id="10" name="Flecha arriba y abajo 9">
              <a:extLst>
                <a:ext uri="{FF2B5EF4-FFF2-40B4-BE49-F238E27FC236}">
                  <a16:creationId xmlns:a16="http://schemas.microsoft.com/office/drawing/2014/main" id="{742B2C36-E8FC-5D5A-C2ED-C056D8B35CE2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Estrella de 32 puntas 10">
              <a:extLst>
                <a:ext uri="{FF2B5EF4-FFF2-40B4-BE49-F238E27FC236}">
                  <a16:creationId xmlns:a16="http://schemas.microsoft.com/office/drawing/2014/main" id="{F14E95B8-6741-98E1-5AC7-55C92A6A7D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D9B5847-4CF3-5E1C-EBBF-0ABBB5A187C7}"/>
              </a:ext>
            </a:extLst>
          </p:cNvPr>
          <p:cNvGrpSpPr>
            <a:grpSpLocks noChangeAspect="1"/>
          </p:cNvGrpSpPr>
          <p:nvPr/>
        </p:nvGrpSpPr>
        <p:grpSpPr>
          <a:xfrm>
            <a:off x="1843082" y="2703436"/>
            <a:ext cx="341057" cy="668965"/>
            <a:chOff x="-648000" y="4097126"/>
            <a:chExt cx="648000" cy="1271016"/>
          </a:xfrm>
        </p:grpSpPr>
        <p:sp>
          <p:nvSpPr>
            <p:cNvPr id="13" name="Flecha arriba y abajo 12">
              <a:extLst>
                <a:ext uri="{FF2B5EF4-FFF2-40B4-BE49-F238E27FC236}">
                  <a16:creationId xmlns:a16="http://schemas.microsoft.com/office/drawing/2014/main" id="{45DD46C9-9A6F-60CB-DE6D-63441CD6EEAC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Estrella de 32 puntas 13">
              <a:extLst>
                <a:ext uri="{FF2B5EF4-FFF2-40B4-BE49-F238E27FC236}">
                  <a16:creationId xmlns:a16="http://schemas.microsoft.com/office/drawing/2014/main" id="{1EF7E299-D0C4-3622-CB90-64A4309521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0F935E6-1B2C-8408-8A54-00C3CC972E9A}"/>
              </a:ext>
            </a:extLst>
          </p:cNvPr>
          <p:cNvGrpSpPr>
            <a:grpSpLocks noChangeAspect="1"/>
          </p:cNvGrpSpPr>
          <p:nvPr/>
        </p:nvGrpSpPr>
        <p:grpSpPr>
          <a:xfrm>
            <a:off x="2535698" y="2703434"/>
            <a:ext cx="341057" cy="668965"/>
            <a:chOff x="-648000" y="4097126"/>
            <a:chExt cx="648000" cy="1271016"/>
          </a:xfrm>
        </p:grpSpPr>
        <p:sp>
          <p:nvSpPr>
            <p:cNvPr id="16" name="Flecha arriba y abajo 15">
              <a:extLst>
                <a:ext uri="{FF2B5EF4-FFF2-40B4-BE49-F238E27FC236}">
                  <a16:creationId xmlns:a16="http://schemas.microsoft.com/office/drawing/2014/main" id="{B3069427-3C3B-802D-7E6D-D871EE81B746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Estrella de 32 puntas 16">
              <a:extLst>
                <a:ext uri="{FF2B5EF4-FFF2-40B4-BE49-F238E27FC236}">
                  <a16:creationId xmlns:a16="http://schemas.microsoft.com/office/drawing/2014/main" id="{58E50732-A063-080C-24A2-518EB7E54A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58D7E8E-3269-E7D9-0955-C2CC9F7A03D7}"/>
              </a:ext>
            </a:extLst>
          </p:cNvPr>
          <p:cNvGrpSpPr>
            <a:grpSpLocks noChangeAspect="1"/>
          </p:cNvGrpSpPr>
          <p:nvPr/>
        </p:nvGrpSpPr>
        <p:grpSpPr>
          <a:xfrm>
            <a:off x="3228314" y="2703432"/>
            <a:ext cx="341057" cy="668965"/>
            <a:chOff x="-648000" y="4097126"/>
            <a:chExt cx="648000" cy="1271016"/>
          </a:xfrm>
        </p:grpSpPr>
        <p:sp>
          <p:nvSpPr>
            <p:cNvPr id="19" name="Flecha arriba y abajo 18">
              <a:extLst>
                <a:ext uri="{FF2B5EF4-FFF2-40B4-BE49-F238E27FC236}">
                  <a16:creationId xmlns:a16="http://schemas.microsoft.com/office/drawing/2014/main" id="{14B9BE85-F6B0-311D-CBE9-A86159F9687F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Estrella de 32 puntas 19">
              <a:extLst>
                <a:ext uri="{FF2B5EF4-FFF2-40B4-BE49-F238E27FC236}">
                  <a16:creationId xmlns:a16="http://schemas.microsoft.com/office/drawing/2014/main" id="{17E39FDA-BA05-0815-93C6-D7BF022D35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2B7AF27F-46DC-491F-7DE9-F06D862220B6}"/>
              </a:ext>
            </a:extLst>
          </p:cNvPr>
          <p:cNvGrpSpPr>
            <a:grpSpLocks noChangeAspect="1"/>
          </p:cNvGrpSpPr>
          <p:nvPr/>
        </p:nvGrpSpPr>
        <p:grpSpPr>
          <a:xfrm>
            <a:off x="3910824" y="2703430"/>
            <a:ext cx="341057" cy="668965"/>
            <a:chOff x="-648000" y="4097126"/>
            <a:chExt cx="648000" cy="1271016"/>
          </a:xfrm>
        </p:grpSpPr>
        <p:sp>
          <p:nvSpPr>
            <p:cNvPr id="22" name="Flecha arriba y abajo 21">
              <a:extLst>
                <a:ext uri="{FF2B5EF4-FFF2-40B4-BE49-F238E27FC236}">
                  <a16:creationId xmlns:a16="http://schemas.microsoft.com/office/drawing/2014/main" id="{B5FE02DE-DD7D-11AB-7FAE-045F2B3A25AD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Estrella de 32 puntas 25">
              <a:extLst>
                <a:ext uri="{FF2B5EF4-FFF2-40B4-BE49-F238E27FC236}">
                  <a16:creationId xmlns:a16="http://schemas.microsoft.com/office/drawing/2014/main" id="{C1123F4B-1415-4F10-F99C-877385E28F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04E4BCF-A3DA-AF45-4D04-EF8A9E948A4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913969" y="1857482"/>
            <a:ext cx="2360886" cy="2360886"/>
            <a:chOff x="5427677" y="2280093"/>
            <a:chExt cx="2894202" cy="2894202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B1E6291-6EF3-304C-70A9-E8689E90A809}"/>
                </a:ext>
              </a:extLst>
            </p:cNvPr>
            <p:cNvSpPr/>
            <p:nvPr/>
          </p:nvSpPr>
          <p:spPr>
            <a:xfrm>
              <a:off x="6765721" y="2438285"/>
              <a:ext cx="218114" cy="257781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381A4AC0-46E9-AF70-E864-48185FF49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7677" y="2280093"/>
              <a:ext cx="2894202" cy="289420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05201160-A995-5F03-12FC-1299C26E8AB9}"/>
              </a:ext>
            </a:extLst>
          </p:cNvPr>
          <p:cNvSpPr/>
          <p:nvPr/>
        </p:nvSpPr>
        <p:spPr>
          <a:xfrm>
            <a:off x="7274855" y="1582393"/>
            <a:ext cx="4828648" cy="3099009"/>
          </a:xfrm>
          <a:prstGeom prst="rect">
            <a:avLst/>
          </a:prstGeom>
          <a:solidFill>
            <a:srgbClr val="FEFFE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82D5C17B-5FF2-0ABE-A7AC-917A1186D54F}"/>
              </a:ext>
            </a:extLst>
          </p:cNvPr>
          <p:cNvSpPr/>
          <p:nvPr/>
        </p:nvSpPr>
        <p:spPr>
          <a:xfrm rot="5400000">
            <a:off x="6005450" y="1986523"/>
            <a:ext cx="177922" cy="2102801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3200C50-FD24-7370-EE9C-D70F5719AE56}"/>
              </a:ext>
            </a:extLst>
          </p:cNvPr>
          <p:cNvSpPr txBox="1"/>
          <p:nvPr/>
        </p:nvSpPr>
        <p:spPr>
          <a:xfrm>
            <a:off x="3597450" y="5083633"/>
            <a:ext cx="481600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Zero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photons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pass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through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‘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slit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’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CB4A34C-A6B0-67FD-3B7B-5741340F9B62}"/>
              </a:ext>
            </a:extLst>
          </p:cNvPr>
          <p:cNvSpPr txBox="1"/>
          <p:nvPr/>
        </p:nvSpPr>
        <p:spPr>
          <a:xfrm>
            <a:off x="331274" y="4952434"/>
            <a:ext cx="299319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Vertically</a:t>
            </a:r>
            <a:r>
              <a:rPr lang="es-ES_tradnl" dirty="0"/>
              <a:t> </a:t>
            </a:r>
            <a:r>
              <a:rPr lang="es-ES_tradnl" dirty="0" err="1"/>
              <a:t>polarized</a:t>
            </a:r>
            <a:r>
              <a:rPr lang="es-ES_tradnl" dirty="0"/>
              <a:t> </a:t>
            </a:r>
            <a:r>
              <a:rPr lang="es-ES_tradnl" dirty="0" err="1"/>
              <a:t>photons</a:t>
            </a:r>
            <a:endParaRPr lang="es-ES_tradnl" dirty="0"/>
          </a:p>
        </p:txBody>
      </p:sp>
      <p:sp>
        <p:nvSpPr>
          <p:cNvPr id="29" name="Flecha derecha 28">
            <a:extLst>
              <a:ext uri="{FF2B5EF4-FFF2-40B4-BE49-F238E27FC236}">
                <a16:creationId xmlns:a16="http://schemas.microsoft.com/office/drawing/2014/main" id="{8AD796B6-4E53-EFD1-C5FC-3CF1B8253F31}"/>
              </a:ext>
            </a:extLst>
          </p:cNvPr>
          <p:cNvSpPr/>
          <p:nvPr/>
        </p:nvSpPr>
        <p:spPr>
          <a:xfrm rot="17242646">
            <a:off x="1430759" y="4228686"/>
            <a:ext cx="824643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8BA950A-7A0F-98F3-5B8C-5CA1D757D9BF}"/>
              </a:ext>
            </a:extLst>
          </p:cNvPr>
          <p:cNvSpPr txBox="1"/>
          <p:nvPr/>
        </p:nvSpPr>
        <p:spPr>
          <a:xfrm>
            <a:off x="5878388" y="584257"/>
            <a:ext cx="217239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Horizontal </a:t>
            </a:r>
            <a:r>
              <a:rPr lang="es-ES_tradnl" dirty="0" err="1"/>
              <a:t>polarizer</a:t>
            </a:r>
            <a:endParaRPr lang="es-ES_tradnl" dirty="0"/>
          </a:p>
        </p:txBody>
      </p:sp>
      <p:sp>
        <p:nvSpPr>
          <p:cNvPr id="31" name="Flecha derecha 30">
            <a:extLst>
              <a:ext uri="{FF2B5EF4-FFF2-40B4-BE49-F238E27FC236}">
                <a16:creationId xmlns:a16="http://schemas.microsoft.com/office/drawing/2014/main" id="{356CB465-FAEA-A2D2-EB8B-81ACA2534A67}"/>
              </a:ext>
            </a:extLst>
          </p:cNvPr>
          <p:cNvSpPr/>
          <p:nvPr/>
        </p:nvSpPr>
        <p:spPr>
          <a:xfrm rot="6964647">
            <a:off x="6085078" y="1215290"/>
            <a:ext cx="824643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76F2EABD-E6B0-32E9-A2E7-1865E52AE8BC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41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60534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60534 -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60534 -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0533 -4.0740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60533 -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0533 -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A61FF6C-6828-0B56-DE1C-885FA988879A}"/>
              </a:ext>
            </a:extLst>
          </p:cNvPr>
          <p:cNvGrpSpPr>
            <a:grpSpLocks noChangeAspect="1"/>
          </p:cNvGrpSpPr>
          <p:nvPr/>
        </p:nvGrpSpPr>
        <p:grpSpPr>
          <a:xfrm>
            <a:off x="462593" y="2703440"/>
            <a:ext cx="341057" cy="668965"/>
            <a:chOff x="-648000" y="4097126"/>
            <a:chExt cx="648000" cy="1271016"/>
          </a:xfrm>
        </p:grpSpPr>
        <p:sp>
          <p:nvSpPr>
            <p:cNvPr id="3" name="Flecha arriba y abajo 2">
              <a:extLst>
                <a:ext uri="{FF2B5EF4-FFF2-40B4-BE49-F238E27FC236}">
                  <a16:creationId xmlns:a16="http://schemas.microsoft.com/office/drawing/2014/main" id="{4F53BA5F-3D75-F393-CD72-3EA19F53DEA9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Estrella de 32 puntas 4">
              <a:extLst>
                <a:ext uri="{FF2B5EF4-FFF2-40B4-BE49-F238E27FC236}">
                  <a16:creationId xmlns:a16="http://schemas.microsoft.com/office/drawing/2014/main" id="{DBE27483-1905-274E-2310-0EBAC1F0C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78AA905-0AB8-05B2-04FA-9E9B2C8C7A68}"/>
              </a:ext>
            </a:extLst>
          </p:cNvPr>
          <p:cNvGrpSpPr>
            <a:grpSpLocks noChangeAspect="1"/>
          </p:cNvGrpSpPr>
          <p:nvPr/>
        </p:nvGrpSpPr>
        <p:grpSpPr>
          <a:xfrm>
            <a:off x="2535698" y="2703434"/>
            <a:ext cx="341057" cy="668965"/>
            <a:chOff x="-648000" y="4097126"/>
            <a:chExt cx="648000" cy="1271016"/>
          </a:xfrm>
        </p:grpSpPr>
        <p:sp>
          <p:nvSpPr>
            <p:cNvPr id="20" name="Flecha arriba y abajo 19">
              <a:extLst>
                <a:ext uri="{FF2B5EF4-FFF2-40B4-BE49-F238E27FC236}">
                  <a16:creationId xmlns:a16="http://schemas.microsoft.com/office/drawing/2014/main" id="{2747FADF-58C4-AD9B-C33C-79FDAD2A3391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Estrella de 32 puntas 20">
              <a:extLst>
                <a:ext uri="{FF2B5EF4-FFF2-40B4-BE49-F238E27FC236}">
                  <a16:creationId xmlns:a16="http://schemas.microsoft.com/office/drawing/2014/main" id="{A86B91A8-A9BF-E38C-9AA7-5CCE953C27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AF10D4A-873F-591C-DBDC-1988A92F90EA}"/>
              </a:ext>
            </a:extLst>
          </p:cNvPr>
          <p:cNvGrpSpPr>
            <a:grpSpLocks noChangeAspect="1"/>
          </p:cNvGrpSpPr>
          <p:nvPr/>
        </p:nvGrpSpPr>
        <p:grpSpPr>
          <a:xfrm>
            <a:off x="3228314" y="2703432"/>
            <a:ext cx="341057" cy="668965"/>
            <a:chOff x="-648000" y="4097126"/>
            <a:chExt cx="648000" cy="1271016"/>
          </a:xfrm>
        </p:grpSpPr>
        <p:sp>
          <p:nvSpPr>
            <p:cNvPr id="23" name="Flecha arriba y abajo 22">
              <a:extLst>
                <a:ext uri="{FF2B5EF4-FFF2-40B4-BE49-F238E27FC236}">
                  <a16:creationId xmlns:a16="http://schemas.microsoft.com/office/drawing/2014/main" id="{A74254B6-3EF7-853E-1865-DD365BBCD99C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Estrella de 32 puntas 23">
              <a:extLst>
                <a:ext uri="{FF2B5EF4-FFF2-40B4-BE49-F238E27FC236}">
                  <a16:creationId xmlns:a16="http://schemas.microsoft.com/office/drawing/2014/main" id="{2D9BF9E4-0519-E41A-5D85-88D9FA9C2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F533AC72-FFE2-DFC5-F0F6-181A44558F32}"/>
              </a:ext>
            </a:extLst>
          </p:cNvPr>
          <p:cNvSpPr/>
          <p:nvPr/>
        </p:nvSpPr>
        <p:spPr>
          <a:xfrm>
            <a:off x="7274854" y="2261004"/>
            <a:ext cx="4718949" cy="1608925"/>
          </a:xfrm>
          <a:prstGeom prst="rect">
            <a:avLst/>
          </a:prstGeom>
          <a:solidFill>
            <a:srgbClr val="FEFFE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3C868B-FDF5-997C-8924-54A5EEC1564C}"/>
              </a:ext>
            </a:extLst>
          </p:cNvPr>
          <p:cNvSpPr txBox="1"/>
          <p:nvPr/>
        </p:nvSpPr>
        <p:spPr>
          <a:xfrm rot="819989">
            <a:off x="7493060" y="1461126"/>
            <a:ext cx="4718949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resulting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photons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have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polarization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of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polarizer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CB8AC54-C99A-5E73-9100-CCB69FCA262E}"/>
              </a:ext>
            </a:extLst>
          </p:cNvPr>
          <p:cNvGrpSpPr>
            <a:grpSpLocks noChangeAspect="1"/>
          </p:cNvGrpSpPr>
          <p:nvPr/>
        </p:nvGrpSpPr>
        <p:grpSpPr>
          <a:xfrm>
            <a:off x="1150467" y="2703438"/>
            <a:ext cx="341057" cy="668965"/>
            <a:chOff x="-648000" y="4097126"/>
            <a:chExt cx="648000" cy="1271016"/>
          </a:xfrm>
        </p:grpSpPr>
        <p:sp>
          <p:nvSpPr>
            <p:cNvPr id="11" name="Flecha arriba y abajo 10">
              <a:extLst>
                <a:ext uri="{FF2B5EF4-FFF2-40B4-BE49-F238E27FC236}">
                  <a16:creationId xmlns:a16="http://schemas.microsoft.com/office/drawing/2014/main" id="{C4167F27-9C27-C538-A418-408F66E87D31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Estrella de 32 puntas 14">
              <a:extLst>
                <a:ext uri="{FF2B5EF4-FFF2-40B4-BE49-F238E27FC236}">
                  <a16:creationId xmlns:a16="http://schemas.microsoft.com/office/drawing/2014/main" id="{BA75504B-8CE9-2CF3-021E-CA9EC4FE58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AE6C380-617D-F66E-568D-9F739DEA7B9F}"/>
              </a:ext>
            </a:extLst>
          </p:cNvPr>
          <p:cNvGrpSpPr>
            <a:grpSpLocks noChangeAspect="1"/>
          </p:cNvGrpSpPr>
          <p:nvPr/>
        </p:nvGrpSpPr>
        <p:grpSpPr>
          <a:xfrm>
            <a:off x="1843082" y="2703436"/>
            <a:ext cx="341057" cy="668965"/>
            <a:chOff x="-648000" y="4097126"/>
            <a:chExt cx="648000" cy="1271016"/>
          </a:xfrm>
        </p:grpSpPr>
        <p:sp>
          <p:nvSpPr>
            <p:cNvPr id="17" name="Flecha arriba y abajo 16">
              <a:extLst>
                <a:ext uri="{FF2B5EF4-FFF2-40B4-BE49-F238E27FC236}">
                  <a16:creationId xmlns:a16="http://schemas.microsoft.com/office/drawing/2014/main" id="{A2A7822E-5711-2062-20D7-B8356CFFFEF4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Estrella de 32 puntas 17">
              <a:extLst>
                <a:ext uri="{FF2B5EF4-FFF2-40B4-BE49-F238E27FC236}">
                  <a16:creationId xmlns:a16="http://schemas.microsoft.com/office/drawing/2014/main" id="{1324C08B-41AB-33CB-1F19-FECCD63DE5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1A37D17E-3C96-9ADB-B0EE-79AABE8D231F}"/>
              </a:ext>
            </a:extLst>
          </p:cNvPr>
          <p:cNvGrpSpPr>
            <a:grpSpLocks noChangeAspect="1"/>
          </p:cNvGrpSpPr>
          <p:nvPr/>
        </p:nvGrpSpPr>
        <p:grpSpPr>
          <a:xfrm>
            <a:off x="3910824" y="2703430"/>
            <a:ext cx="341057" cy="668965"/>
            <a:chOff x="-648000" y="4097126"/>
            <a:chExt cx="648000" cy="1271016"/>
          </a:xfrm>
        </p:grpSpPr>
        <p:sp>
          <p:nvSpPr>
            <p:cNvPr id="26" name="Flecha arriba y abajo 25">
              <a:extLst>
                <a:ext uri="{FF2B5EF4-FFF2-40B4-BE49-F238E27FC236}">
                  <a16:creationId xmlns:a16="http://schemas.microsoft.com/office/drawing/2014/main" id="{6C3206FE-D3B6-16DF-FEFE-EE1DC9B4FEE9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Estrella de 32 puntas 26">
              <a:extLst>
                <a:ext uri="{FF2B5EF4-FFF2-40B4-BE49-F238E27FC236}">
                  <a16:creationId xmlns:a16="http://schemas.microsoft.com/office/drawing/2014/main" id="{1DEB5C82-F16E-27D4-56F7-2649CE95A3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0EE40D2-4A3D-2A6D-F184-84070C67C7A7}"/>
              </a:ext>
            </a:extLst>
          </p:cNvPr>
          <p:cNvGrpSpPr/>
          <p:nvPr/>
        </p:nvGrpSpPr>
        <p:grpSpPr>
          <a:xfrm>
            <a:off x="4913968" y="1857480"/>
            <a:ext cx="2360886" cy="2360886"/>
            <a:chOff x="4915248" y="1857070"/>
            <a:chExt cx="2361501" cy="2361501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81919C3F-BD6C-7AF0-57A3-E35421CCB3C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915248" y="1857070"/>
              <a:ext cx="2361501" cy="236150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E72AD49E-4B24-AF64-4753-4C3C39423593}"/>
                </a:ext>
              </a:extLst>
            </p:cNvPr>
            <p:cNvSpPr/>
            <p:nvPr/>
          </p:nvSpPr>
          <p:spPr>
            <a:xfrm rot="13500000">
              <a:off x="6007016" y="1986148"/>
              <a:ext cx="177968" cy="2103349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C347B541-D8EF-9F34-D305-D0D61FECA3D1}"/>
              </a:ext>
            </a:extLst>
          </p:cNvPr>
          <p:cNvSpPr txBox="1"/>
          <p:nvPr/>
        </p:nvSpPr>
        <p:spPr>
          <a:xfrm>
            <a:off x="331274" y="4952434"/>
            <a:ext cx="299319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Vertically</a:t>
            </a:r>
            <a:r>
              <a:rPr lang="es-ES_tradnl" dirty="0"/>
              <a:t> </a:t>
            </a:r>
            <a:r>
              <a:rPr lang="es-ES_tradnl" dirty="0" err="1"/>
              <a:t>polarized</a:t>
            </a:r>
            <a:r>
              <a:rPr lang="es-ES_tradnl" dirty="0"/>
              <a:t> </a:t>
            </a:r>
            <a:r>
              <a:rPr lang="es-ES_tradnl" dirty="0" err="1"/>
              <a:t>photons</a:t>
            </a:r>
            <a:endParaRPr lang="es-ES_tradnl" dirty="0"/>
          </a:p>
        </p:txBody>
      </p:sp>
      <p:sp>
        <p:nvSpPr>
          <p:cNvPr id="28" name="Flecha derecha 27">
            <a:extLst>
              <a:ext uri="{FF2B5EF4-FFF2-40B4-BE49-F238E27FC236}">
                <a16:creationId xmlns:a16="http://schemas.microsoft.com/office/drawing/2014/main" id="{4D34141F-AF14-9B35-4D21-2C38BAABB128}"/>
              </a:ext>
            </a:extLst>
          </p:cNvPr>
          <p:cNvSpPr/>
          <p:nvPr/>
        </p:nvSpPr>
        <p:spPr>
          <a:xfrm rot="17242646">
            <a:off x="1430759" y="4228686"/>
            <a:ext cx="824643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3CE09B5-1A84-4749-B67D-4BF40E32E912}"/>
              </a:ext>
            </a:extLst>
          </p:cNvPr>
          <p:cNvSpPr txBox="1"/>
          <p:nvPr/>
        </p:nvSpPr>
        <p:spPr>
          <a:xfrm>
            <a:off x="5590356" y="573786"/>
            <a:ext cx="204414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Diagonal </a:t>
            </a:r>
            <a:r>
              <a:rPr lang="es-ES_tradnl" dirty="0" err="1"/>
              <a:t>polarizer</a:t>
            </a:r>
            <a:endParaRPr lang="es-ES_tradnl" dirty="0"/>
          </a:p>
        </p:txBody>
      </p:sp>
      <p:sp>
        <p:nvSpPr>
          <p:cNvPr id="30" name="Flecha derecha 29">
            <a:extLst>
              <a:ext uri="{FF2B5EF4-FFF2-40B4-BE49-F238E27FC236}">
                <a16:creationId xmlns:a16="http://schemas.microsoft.com/office/drawing/2014/main" id="{03B4CD2B-F6A7-E092-AE6E-BDCAE2EAF835}"/>
              </a:ext>
            </a:extLst>
          </p:cNvPr>
          <p:cNvSpPr/>
          <p:nvPr/>
        </p:nvSpPr>
        <p:spPr>
          <a:xfrm rot="6964647">
            <a:off x="6085078" y="1215290"/>
            <a:ext cx="824643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59C1F21-39C0-0ED2-51FC-6BC7DC7FC5C6}"/>
              </a:ext>
            </a:extLst>
          </p:cNvPr>
          <p:cNvSpPr txBox="1"/>
          <p:nvPr/>
        </p:nvSpPr>
        <p:spPr>
          <a:xfrm>
            <a:off x="3597450" y="5083633"/>
            <a:ext cx="481600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Some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photons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pass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through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‘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slit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’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E2902E2-342A-C2AA-C5FB-6639309FF71D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166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60534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60534 -4.0740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60534 -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0533 -4.07407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60533 -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0533 -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ac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700000">
                                      <p:cBhvr>
                                        <p:cTn id="18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ac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700000">
                                      <p:cBhvr>
                                        <p:cTn id="20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ac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700000">
                                      <p:cBhvr>
                                        <p:cTn id="22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ac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700000">
                                      <p:cBhvr>
                                        <p:cTn id="24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ac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700000">
                                      <p:cBhvr>
                                        <p:cTn id="26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700000">
                                      <p:cBhvr>
                                        <p:cTn id="2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E288ED-A4A3-CC41-92CE-50E7E066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B53C6A6-319E-0D4B-BE4D-CB306E4FBB19}"/>
              </a:ext>
            </a:extLst>
          </p:cNvPr>
          <p:cNvSpPr/>
          <p:nvPr/>
        </p:nvSpPr>
        <p:spPr>
          <a:xfrm>
            <a:off x="3580081" y="407449"/>
            <a:ext cx="5028662" cy="6731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s-ES" sz="4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Lucida Sans" pitchFamily="2"/>
              </a:rPr>
              <a:t>M</a:t>
            </a:r>
            <a:r>
              <a:rPr lang="en" sz="4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SimSun" pitchFamily="2"/>
                <a:cs typeface="Lucida Sans" pitchFamily="2"/>
              </a:rPr>
              <a:t>ore on Measurement</a:t>
            </a:r>
            <a:endParaRPr lang="en-none" sz="40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57C37-EDD4-6944-9978-740040EB358B}"/>
              </a:ext>
            </a:extLst>
          </p:cNvPr>
          <p:cNvSpPr txBox="1"/>
          <p:nvPr/>
        </p:nvSpPr>
        <p:spPr>
          <a:xfrm>
            <a:off x="6961565" y="1880890"/>
            <a:ext cx="4536504" cy="1809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/>
              <a:t>Actually</a:t>
            </a:r>
            <a:r>
              <a:rPr lang="es-ES" sz="2400" dirty="0"/>
              <a:t> </a:t>
            </a:r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we</a:t>
            </a:r>
            <a:r>
              <a:rPr lang="es-ES" sz="2400" dirty="0"/>
              <a:t> are </a:t>
            </a:r>
            <a:r>
              <a:rPr lang="es-ES" sz="2400" dirty="0" err="1"/>
              <a:t>doing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to use </a:t>
            </a:r>
            <a:r>
              <a:rPr lang="es-ES" sz="2400" dirty="0" err="1"/>
              <a:t>two</a:t>
            </a:r>
            <a:r>
              <a:rPr lang="es-ES" sz="2400" dirty="0"/>
              <a:t> </a:t>
            </a:r>
            <a:r>
              <a:rPr lang="es-ES" sz="2400" dirty="0" err="1"/>
              <a:t>orthogonal</a:t>
            </a:r>
            <a:r>
              <a:rPr lang="es-ES" sz="2400" dirty="0"/>
              <a:t> </a:t>
            </a:r>
            <a:r>
              <a:rPr lang="es-ES" sz="2400" dirty="0" err="1"/>
              <a:t>basis</a:t>
            </a:r>
            <a:r>
              <a:rPr lang="es-ES" sz="2400" dirty="0"/>
              <a:t>: </a:t>
            </a:r>
            <a:r>
              <a:rPr lang="es-ES" sz="2400" dirty="0" err="1"/>
              <a:t>If</a:t>
            </a:r>
            <a:r>
              <a:rPr lang="es-ES" sz="2400" dirty="0"/>
              <a:t> </a:t>
            </a:r>
            <a:r>
              <a:rPr lang="es-ES" sz="2400" dirty="0" err="1"/>
              <a:t>we</a:t>
            </a:r>
            <a:r>
              <a:rPr lang="es-ES" sz="2400" dirty="0"/>
              <a:t> </a:t>
            </a:r>
            <a:r>
              <a:rPr lang="es-ES" sz="2400" dirty="0" err="1"/>
              <a:t>encode</a:t>
            </a:r>
            <a:r>
              <a:rPr lang="es-ES" sz="2400" dirty="0"/>
              <a:t> in </a:t>
            </a:r>
            <a:r>
              <a:rPr lang="es-ES" sz="2400" dirty="0" err="1"/>
              <a:t>one</a:t>
            </a:r>
            <a:r>
              <a:rPr lang="es-ES" sz="2400" dirty="0"/>
              <a:t> and </a:t>
            </a:r>
            <a:r>
              <a:rPr lang="es-ES" sz="2400" dirty="0" err="1"/>
              <a:t>measure</a:t>
            </a:r>
            <a:r>
              <a:rPr lang="es-ES" sz="2400" dirty="0"/>
              <a:t> 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other</a:t>
            </a:r>
            <a:r>
              <a:rPr lang="es-ES" sz="2400" dirty="0"/>
              <a:t>, </a:t>
            </a:r>
            <a:r>
              <a:rPr lang="es-ES" sz="2400" dirty="0" err="1"/>
              <a:t>there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a 50% chance of </a:t>
            </a:r>
            <a:r>
              <a:rPr lang="es-ES" sz="2400" dirty="0" err="1"/>
              <a:t>make</a:t>
            </a:r>
            <a:r>
              <a:rPr lang="es-ES" sz="2400" dirty="0"/>
              <a:t> a </a:t>
            </a:r>
            <a:r>
              <a:rPr lang="es-ES" sz="2400" dirty="0" err="1"/>
              <a:t>mistake</a:t>
            </a:r>
            <a:endParaRPr lang="es-ES" sz="2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52E3BC9-9F16-26FE-5B39-121D80A9B9CF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 descr="Forma&#10;&#10;Descripción generada automáticamente con confianza media">
            <a:extLst>
              <a:ext uri="{FF2B5EF4-FFF2-40B4-BE49-F238E27FC236}">
                <a16:creationId xmlns:a16="http://schemas.microsoft.com/office/drawing/2014/main" id="{AFB5D863-0F1D-0800-7B1B-7B8D49AD4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63" y="1268760"/>
            <a:ext cx="4420149" cy="4843842"/>
          </a:xfrm>
          <a:prstGeom prst="rect">
            <a:avLst/>
          </a:prstGeom>
        </p:spPr>
      </p:pic>
      <p:pic>
        <p:nvPicPr>
          <p:cNvPr id="7" name="Imagen 6" descr="Forma&#10;&#10;Descripción generada automáticamente con confianza media">
            <a:extLst>
              <a:ext uri="{FF2B5EF4-FFF2-40B4-BE49-F238E27FC236}">
                <a16:creationId xmlns:a16="http://schemas.microsoft.com/office/drawing/2014/main" id="{BE15CAA1-8984-15BC-3930-DA55700F8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88" y="4108351"/>
            <a:ext cx="1955800" cy="1219200"/>
          </a:xfrm>
          <a:prstGeom prst="rect">
            <a:avLst/>
          </a:prstGeom>
        </p:spPr>
      </p:pic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CE59E751-13B7-7F82-1174-1DD929F7A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80" y="4116905"/>
            <a:ext cx="19177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00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29BB9E-337B-D45E-F93C-B51D34FA5F72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C28889B-F744-E2AF-0969-C2BC9230AA6F}"/>
              </a:ext>
            </a:extLst>
          </p:cNvPr>
          <p:cNvCxnSpPr>
            <a:cxnSpLocks/>
          </p:cNvCxnSpPr>
          <p:nvPr/>
        </p:nvCxnSpPr>
        <p:spPr>
          <a:xfrm>
            <a:off x="2133467" y="1526998"/>
            <a:ext cx="6642064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áfico 5" descr="Mujer con relleno sólido">
            <a:extLst>
              <a:ext uri="{FF2B5EF4-FFF2-40B4-BE49-F238E27FC236}">
                <a16:creationId xmlns:a16="http://schemas.microsoft.com/office/drawing/2014/main" id="{FDA7CCDA-7EE7-8329-E150-040702C0F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9304" y="1067063"/>
            <a:ext cx="914162" cy="9141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561C10-1AFB-EE07-6B92-5272EF5683B5}"/>
              </a:ext>
            </a:extLst>
          </p:cNvPr>
          <p:cNvSpPr txBox="1"/>
          <p:nvPr/>
        </p:nvSpPr>
        <p:spPr>
          <a:xfrm>
            <a:off x="817291" y="1341043"/>
            <a:ext cx="64776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91378CC-3E8D-C079-F41A-4A4858238388}"/>
              </a:ext>
            </a:extLst>
          </p:cNvPr>
          <p:cNvSpPr/>
          <p:nvPr/>
        </p:nvSpPr>
        <p:spPr>
          <a:xfrm>
            <a:off x="0" y="2986704"/>
            <a:ext cx="12188828" cy="744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8AACD6A-1DD2-F086-1968-A9D1745C09A2}"/>
              </a:ext>
            </a:extLst>
          </p:cNvPr>
          <p:cNvGrpSpPr/>
          <p:nvPr/>
        </p:nvGrpSpPr>
        <p:grpSpPr>
          <a:xfrm>
            <a:off x="2350485" y="888802"/>
            <a:ext cx="647831" cy="1270685"/>
            <a:chOff x="-648000" y="4097124"/>
            <a:chExt cx="648000" cy="1271016"/>
          </a:xfrm>
        </p:grpSpPr>
        <p:sp>
          <p:nvSpPr>
            <p:cNvPr id="20" name="Flecha arriba y abajo 19">
              <a:extLst>
                <a:ext uri="{FF2B5EF4-FFF2-40B4-BE49-F238E27FC236}">
                  <a16:creationId xmlns:a16="http://schemas.microsoft.com/office/drawing/2014/main" id="{8872867D-20F3-B9E0-6134-8021BE13A013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Estrella de 32 puntas 20">
              <a:extLst>
                <a:ext uri="{FF2B5EF4-FFF2-40B4-BE49-F238E27FC236}">
                  <a16:creationId xmlns:a16="http://schemas.microsoft.com/office/drawing/2014/main" id="{AD3B296B-3316-EA41-99CC-7EC64BDD5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98CBEE0-2C27-001D-1D7D-628E0C161B4C}"/>
              </a:ext>
            </a:extLst>
          </p:cNvPr>
          <p:cNvGrpSpPr>
            <a:grpSpLocks noChangeAspect="1"/>
          </p:cNvGrpSpPr>
          <p:nvPr/>
        </p:nvGrpSpPr>
        <p:grpSpPr>
          <a:xfrm>
            <a:off x="7894422" y="990266"/>
            <a:ext cx="1073465" cy="1073465"/>
            <a:chOff x="4357308" y="330502"/>
            <a:chExt cx="2880000" cy="2880000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7309AAB6-49DB-BBC2-DB3E-E373D5E8A7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Más 22">
              <a:extLst>
                <a:ext uri="{FF2B5EF4-FFF2-40B4-BE49-F238E27FC236}">
                  <a16:creationId xmlns:a16="http://schemas.microsoft.com/office/drawing/2014/main" id="{528AFEDB-04E1-190E-9256-BB0E4350C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5" name="Igual 24">
            <a:extLst>
              <a:ext uri="{FF2B5EF4-FFF2-40B4-BE49-F238E27FC236}">
                <a16:creationId xmlns:a16="http://schemas.microsoft.com/office/drawing/2014/main" id="{803D8624-7C1F-DEF2-C4CB-3FE66CCA40A7}"/>
              </a:ext>
            </a:extLst>
          </p:cNvPr>
          <p:cNvSpPr/>
          <p:nvPr/>
        </p:nvSpPr>
        <p:spPr>
          <a:xfrm>
            <a:off x="9000224" y="1400638"/>
            <a:ext cx="365665" cy="247013"/>
          </a:xfrm>
          <a:prstGeom prst="mathEqual">
            <a:avLst>
              <a:gd name="adj1" fmla="val 23520"/>
              <a:gd name="adj2" fmla="val 224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4C345240-B315-D6A9-9931-DE898B9DF9E8}"/>
              </a:ext>
            </a:extLst>
          </p:cNvPr>
          <p:cNvGrpSpPr/>
          <p:nvPr/>
        </p:nvGrpSpPr>
        <p:grpSpPr>
          <a:xfrm>
            <a:off x="9494455" y="888801"/>
            <a:ext cx="647831" cy="1270685"/>
            <a:chOff x="-648000" y="4097124"/>
            <a:chExt cx="648000" cy="1271016"/>
          </a:xfrm>
        </p:grpSpPr>
        <p:sp>
          <p:nvSpPr>
            <p:cNvPr id="27" name="Flecha arriba y abajo 26">
              <a:extLst>
                <a:ext uri="{FF2B5EF4-FFF2-40B4-BE49-F238E27FC236}">
                  <a16:creationId xmlns:a16="http://schemas.microsoft.com/office/drawing/2014/main" id="{40E08966-D130-0838-D993-7E1668898CD5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Estrella de 32 puntas 27">
              <a:extLst>
                <a:ext uri="{FF2B5EF4-FFF2-40B4-BE49-F238E27FC236}">
                  <a16:creationId xmlns:a16="http://schemas.microsoft.com/office/drawing/2014/main" id="{D210AF6B-8865-91F6-29CA-6EB760AB77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57693AA7-C0F8-2542-AB9F-7362713C79B1}"/>
              </a:ext>
            </a:extLst>
          </p:cNvPr>
          <p:cNvGrpSpPr/>
          <p:nvPr/>
        </p:nvGrpSpPr>
        <p:grpSpPr>
          <a:xfrm>
            <a:off x="781270" y="3069948"/>
            <a:ext cx="2782450" cy="569497"/>
            <a:chOff x="781471" y="3514176"/>
            <a:chExt cx="2783175" cy="56964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35407E5-F6B5-42B4-613A-6C587CD1971F}"/>
                </a:ext>
              </a:extLst>
            </p:cNvPr>
            <p:cNvSpPr/>
            <p:nvPr/>
          </p:nvSpPr>
          <p:spPr>
            <a:xfrm>
              <a:off x="1056859" y="3514176"/>
              <a:ext cx="2507787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1600" b="1" dirty="0">
                  <a:solidFill>
                    <a:srgbClr val="00B0F0"/>
                  </a:solidFill>
                  <a:latin typeface="Calibri" panose="020F0502020204030204"/>
                </a:rPr>
                <a:t>Alice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chooses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one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of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the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four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possible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photons</a:t>
              </a:r>
              <a:endParaRPr lang="es-ES" sz="1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7067A703-3193-7A9E-1949-0FBA5042FB27}"/>
                </a:ext>
              </a:extLst>
            </p:cNvPr>
            <p:cNvSpPr/>
            <p:nvPr/>
          </p:nvSpPr>
          <p:spPr>
            <a:xfrm>
              <a:off x="781471" y="361248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CC92EE86-A2C8-CDA2-372F-59F884298399}"/>
              </a:ext>
            </a:extLst>
          </p:cNvPr>
          <p:cNvGrpSpPr/>
          <p:nvPr/>
        </p:nvGrpSpPr>
        <p:grpSpPr>
          <a:xfrm>
            <a:off x="4640988" y="3068764"/>
            <a:ext cx="2696011" cy="569497"/>
            <a:chOff x="4642195" y="3512992"/>
            <a:chExt cx="2696713" cy="569645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CC684757-345B-7BB4-17AC-F7849770CA05}"/>
                </a:ext>
              </a:extLst>
            </p:cNvPr>
            <p:cNvSpPr/>
            <p:nvPr/>
          </p:nvSpPr>
          <p:spPr>
            <a:xfrm>
              <a:off x="4829708" y="3512992"/>
              <a:ext cx="2509200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The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photon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is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sent</a:t>
              </a:r>
              <a:endParaRPr lang="es-ES" sz="1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BA676022-94A1-19D3-0055-941206CEDBB5}"/>
                </a:ext>
              </a:extLst>
            </p:cNvPr>
            <p:cNvSpPr/>
            <p:nvPr/>
          </p:nvSpPr>
          <p:spPr>
            <a:xfrm>
              <a:off x="4642195" y="361248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6735AEF-9898-26ED-3375-CA965BE6B45A}"/>
              </a:ext>
            </a:extLst>
          </p:cNvPr>
          <p:cNvGrpSpPr/>
          <p:nvPr/>
        </p:nvGrpSpPr>
        <p:grpSpPr>
          <a:xfrm>
            <a:off x="8468431" y="3068764"/>
            <a:ext cx="2688447" cy="569497"/>
            <a:chOff x="8470635" y="3512992"/>
            <a:chExt cx="2689147" cy="569645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5C24AE89-2CF3-499A-21B0-27F98BB18B97}"/>
                </a:ext>
              </a:extLst>
            </p:cNvPr>
            <p:cNvSpPr/>
            <p:nvPr/>
          </p:nvSpPr>
          <p:spPr>
            <a:xfrm>
              <a:off x="8651995" y="3512992"/>
              <a:ext cx="2507787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1600" b="1" dirty="0">
                  <a:solidFill>
                    <a:srgbClr val="FF4F4F"/>
                  </a:solidFill>
                  <a:latin typeface="Calibri" panose="020F0502020204030204"/>
                </a:rPr>
                <a:t>Bob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measures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in a basis</a:t>
              </a: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0A0BA477-65E0-60FF-4C20-72E427ED9488}"/>
                </a:ext>
              </a:extLst>
            </p:cNvPr>
            <p:cNvSpPr/>
            <p:nvPr/>
          </p:nvSpPr>
          <p:spPr>
            <a:xfrm>
              <a:off x="8470635" y="361905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</p:grpSp>
      <p:pic>
        <p:nvPicPr>
          <p:cNvPr id="46" name="Gráfico 45" descr="Hombre con relleno sólido">
            <a:extLst>
              <a:ext uri="{FF2B5EF4-FFF2-40B4-BE49-F238E27FC236}">
                <a16:creationId xmlns:a16="http://schemas.microsoft.com/office/drawing/2014/main" id="{0E6119FE-0D42-F060-7B14-3A6E365EB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3656" y="1069917"/>
            <a:ext cx="914162" cy="914162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246AC944-64D2-0529-B6EA-B87EF9D4355D}"/>
              </a:ext>
            </a:extLst>
          </p:cNvPr>
          <p:cNvSpPr txBox="1"/>
          <p:nvPr/>
        </p:nvSpPr>
        <p:spPr>
          <a:xfrm>
            <a:off x="11358225" y="1343897"/>
            <a:ext cx="56122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6319009-D898-1FAB-FF2B-3AF1B4FF2A32}"/>
              </a:ext>
            </a:extLst>
          </p:cNvPr>
          <p:cNvGrpSpPr>
            <a:grpSpLocks noChangeAspect="1"/>
          </p:cNvGrpSpPr>
          <p:nvPr/>
        </p:nvGrpSpPr>
        <p:grpSpPr>
          <a:xfrm>
            <a:off x="3460491" y="4140408"/>
            <a:ext cx="341057" cy="668965"/>
            <a:chOff x="-648000" y="4097124"/>
            <a:chExt cx="648000" cy="1271016"/>
          </a:xfrm>
        </p:grpSpPr>
        <p:sp>
          <p:nvSpPr>
            <p:cNvPr id="16" name="Flecha arriba y abajo 15">
              <a:extLst>
                <a:ext uri="{FF2B5EF4-FFF2-40B4-BE49-F238E27FC236}">
                  <a16:creationId xmlns:a16="http://schemas.microsoft.com/office/drawing/2014/main" id="{23CA1BCA-4A5D-832E-3E34-1459796585D3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Estrella de 32 puntas 16">
              <a:extLst>
                <a:ext uri="{FF2B5EF4-FFF2-40B4-BE49-F238E27FC236}">
                  <a16:creationId xmlns:a16="http://schemas.microsoft.com/office/drawing/2014/main" id="{E588C55D-85FA-C316-F638-437C36EDC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47947F3-4C59-F512-F19F-A616DB44C78E}"/>
              </a:ext>
            </a:extLst>
          </p:cNvPr>
          <p:cNvGrpSpPr>
            <a:grpSpLocks noChangeAspect="1"/>
          </p:cNvGrpSpPr>
          <p:nvPr/>
        </p:nvGrpSpPr>
        <p:grpSpPr>
          <a:xfrm>
            <a:off x="3296536" y="5061932"/>
            <a:ext cx="668965" cy="668965"/>
            <a:chOff x="4357308" y="330502"/>
            <a:chExt cx="2880000" cy="2880000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0D8F336A-9427-AB0C-72F3-DD9F74CB38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Más 44">
              <a:extLst>
                <a:ext uri="{FF2B5EF4-FFF2-40B4-BE49-F238E27FC236}">
                  <a16:creationId xmlns:a16="http://schemas.microsoft.com/office/drawing/2014/main" id="{3659E625-B019-D3A4-6CEB-D1506B0AB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6" name="CuadroTexto 65">
            <a:extLst>
              <a:ext uri="{FF2B5EF4-FFF2-40B4-BE49-F238E27FC236}">
                <a16:creationId xmlns:a16="http://schemas.microsoft.com/office/drawing/2014/main" id="{94562EB9-0C5B-D1AE-6174-69E4B39A4CF1}"/>
              </a:ext>
            </a:extLst>
          </p:cNvPr>
          <p:cNvSpPr txBox="1"/>
          <p:nvPr/>
        </p:nvSpPr>
        <p:spPr>
          <a:xfrm>
            <a:off x="636898" y="3714268"/>
            <a:ext cx="1383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EAF1E7A6-BB3F-16BF-B7DC-7251E1CE14B6}"/>
              </a:ext>
            </a:extLst>
          </p:cNvPr>
          <p:cNvSpPr txBox="1"/>
          <p:nvPr/>
        </p:nvSpPr>
        <p:spPr>
          <a:xfrm>
            <a:off x="593398" y="6517584"/>
            <a:ext cx="159593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1EF4144B-B98F-242B-512F-348DFB2F3FB4}"/>
              </a:ext>
            </a:extLst>
          </p:cNvPr>
          <p:cNvSpPr txBox="1"/>
          <p:nvPr/>
        </p:nvSpPr>
        <p:spPr>
          <a:xfrm>
            <a:off x="593398" y="5195271"/>
            <a:ext cx="19659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Basis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used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F8C14CAB-5BB4-E202-36C8-A5EB2A5A2932}"/>
              </a:ext>
            </a:extLst>
          </p:cNvPr>
          <p:cNvSpPr txBox="1"/>
          <p:nvPr/>
        </p:nvSpPr>
        <p:spPr>
          <a:xfrm>
            <a:off x="595211" y="6015960"/>
            <a:ext cx="1755274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A08D8C9C-D38E-E714-4DC1-4ABB51A46F5B}"/>
              </a:ext>
            </a:extLst>
          </p:cNvPr>
          <p:cNvSpPr txBox="1"/>
          <p:nvPr/>
        </p:nvSpPr>
        <p:spPr>
          <a:xfrm>
            <a:off x="579224" y="4263505"/>
            <a:ext cx="159593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D2D55E4D-B131-7E0F-889B-8294E12D8460}"/>
              </a:ext>
            </a:extLst>
          </p:cNvPr>
          <p:cNvGrpSpPr>
            <a:grpSpLocks noChangeAspect="1"/>
          </p:cNvGrpSpPr>
          <p:nvPr/>
        </p:nvGrpSpPr>
        <p:grpSpPr>
          <a:xfrm>
            <a:off x="3462816" y="5870000"/>
            <a:ext cx="341057" cy="668965"/>
            <a:chOff x="-648000" y="4097124"/>
            <a:chExt cx="648000" cy="1271016"/>
          </a:xfrm>
        </p:grpSpPr>
        <p:sp>
          <p:nvSpPr>
            <p:cNvPr id="72" name="Flecha arriba y abajo 71">
              <a:extLst>
                <a:ext uri="{FF2B5EF4-FFF2-40B4-BE49-F238E27FC236}">
                  <a16:creationId xmlns:a16="http://schemas.microsoft.com/office/drawing/2014/main" id="{75FDA8E5-5A46-572C-8B4E-13DE61F7E151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3" name="Estrella de 32 puntas 72">
              <a:extLst>
                <a:ext uri="{FF2B5EF4-FFF2-40B4-BE49-F238E27FC236}">
                  <a16:creationId xmlns:a16="http://schemas.microsoft.com/office/drawing/2014/main" id="{7C7D07C9-CA7D-2349-B9B2-1BF5B2BEF5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3" name="CuadroTexto 82">
            <a:extLst>
              <a:ext uri="{FF2B5EF4-FFF2-40B4-BE49-F238E27FC236}">
                <a16:creationId xmlns:a16="http://schemas.microsoft.com/office/drawing/2014/main" id="{3E04C095-6C7A-8E1C-3A43-2B796573B1B2}"/>
              </a:ext>
            </a:extLst>
          </p:cNvPr>
          <p:cNvSpPr txBox="1"/>
          <p:nvPr/>
        </p:nvSpPr>
        <p:spPr>
          <a:xfrm>
            <a:off x="3478725" y="374248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EC9DC8AC-F2C5-E7F2-BACF-79D017780C57}"/>
              </a:ext>
            </a:extLst>
          </p:cNvPr>
          <p:cNvSpPr txBox="1"/>
          <p:nvPr/>
        </p:nvSpPr>
        <p:spPr>
          <a:xfrm>
            <a:off x="3478725" y="6534202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512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23 L 0.38594 0.00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06794EE-EF1E-B6E3-A53C-4FF90DC7C14A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C28889B-F744-E2AF-0969-C2BC9230AA6F}"/>
              </a:ext>
            </a:extLst>
          </p:cNvPr>
          <p:cNvCxnSpPr>
            <a:cxnSpLocks/>
          </p:cNvCxnSpPr>
          <p:nvPr/>
        </p:nvCxnSpPr>
        <p:spPr>
          <a:xfrm>
            <a:off x="2133467" y="1526998"/>
            <a:ext cx="6642064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 descr="Hombre con relleno sólido">
            <a:extLst>
              <a:ext uri="{FF2B5EF4-FFF2-40B4-BE49-F238E27FC236}">
                <a16:creationId xmlns:a16="http://schemas.microsoft.com/office/drawing/2014/main" id="{75808AD2-7D73-8FD7-6F09-9C24CB0B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3656" y="1069917"/>
            <a:ext cx="914162" cy="914162"/>
          </a:xfrm>
          <a:prstGeom prst="rect">
            <a:avLst/>
          </a:prstGeom>
        </p:spPr>
      </p:pic>
      <p:pic>
        <p:nvPicPr>
          <p:cNvPr id="6" name="Gráfico 5" descr="Mujer con relleno sólido">
            <a:extLst>
              <a:ext uri="{FF2B5EF4-FFF2-40B4-BE49-F238E27FC236}">
                <a16:creationId xmlns:a16="http://schemas.microsoft.com/office/drawing/2014/main" id="{FDA7CCDA-7EE7-8329-E150-040702C0F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304" y="1067063"/>
            <a:ext cx="914162" cy="9141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561C10-1AFB-EE07-6B92-5272EF5683B5}"/>
              </a:ext>
            </a:extLst>
          </p:cNvPr>
          <p:cNvSpPr txBox="1"/>
          <p:nvPr/>
        </p:nvSpPr>
        <p:spPr>
          <a:xfrm>
            <a:off x="817291" y="1341043"/>
            <a:ext cx="64776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A1310D-EE5D-510F-7BA4-35A050D0D6C6}"/>
              </a:ext>
            </a:extLst>
          </p:cNvPr>
          <p:cNvSpPr txBox="1"/>
          <p:nvPr/>
        </p:nvSpPr>
        <p:spPr>
          <a:xfrm>
            <a:off x="11358225" y="1343897"/>
            <a:ext cx="56122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91378CC-3E8D-C079-F41A-4A4858238388}"/>
              </a:ext>
            </a:extLst>
          </p:cNvPr>
          <p:cNvSpPr/>
          <p:nvPr/>
        </p:nvSpPr>
        <p:spPr>
          <a:xfrm>
            <a:off x="0" y="2986704"/>
            <a:ext cx="12188828" cy="744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8AACD6A-1DD2-F086-1968-A9D1745C09A2}"/>
              </a:ext>
            </a:extLst>
          </p:cNvPr>
          <p:cNvGrpSpPr/>
          <p:nvPr/>
        </p:nvGrpSpPr>
        <p:grpSpPr>
          <a:xfrm>
            <a:off x="2039058" y="1200229"/>
            <a:ext cx="1270685" cy="647831"/>
            <a:chOff x="-959508" y="4408632"/>
            <a:chExt cx="1271016" cy="648000"/>
          </a:xfrm>
        </p:grpSpPr>
        <p:sp>
          <p:nvSpPr>
            <p:cNvPr id="20" name="Flecha arriba y abajo 19">
              <a:extLst>
                <a:ext uri="{FF2B5EF4-FFF2-40B4-BE49-F238E27FC236}">
                  <a16:creationId xmlns:a16="http://schemas.microsoft.com/office/drawing/2014/main" id="{8872867D-20F3-B9E0-6134-8021BE13A013}"/>
                </a:ext>
              </a:extLst>
            </p:cNvPr>
            <p:cNvSpPr/>
            <p:nvPr/>
          </p:nvSpPr>
          <p:spPr>
            <a:xfrm rot="2700000"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Estrella de 32 puntas 20">
              <a:extLst>
                <a:ext uri="{FF2B5EF4-FFF2-40B4-BE49-F238E27FC236}">
                  <a16:creationId xmlns:a16="http://schemas.microsoft.com/office/drawing/2014/main" id="{AD3B296B-3316-EA41-99CC-7EC64BDD5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98CBEE0-2C27-001D-1D7D-628E0C161B4C}"/>
              </a:ext>
            </a:extLst>
          </p:cNvPr>
          <p:cNvGrpSpPr>
            <a:grpSpLocks noChangeAspect="1"/>
          </p:cNvGrpSpPr>
          <p:nvPr/>
        </p:nvGrpSpPr>
        <p:grpSpPr>
          <a:xfrm>
            <a:off x="7894422" y="990266"/>
            <a:ext cx="1073465" cy="1073465"/>
            <a:chOff x="4357308" y="330502"/>
            <a:chExt cx="2880000" cy="2880000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7309AAB6-49DB-BBC2-DB3E-E373D5E8A7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Más 22">
              <a:extLst>
                <a:ext uri="{FF2B5EF4-FFF2-40B4-BE49-F238E27FC236}">
                  <a16:creationId xmlns:a16="http://schemas.microsoft.com/office/drawing/2014/main" id="{528AFEDB-04E1-190E-9256-BB0E4350C7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5" name="Igual 24">
            <a:extLst>
              <a:ext uri="{FF2B5EF4-FFF2-40B4-BE49-F238E27FC236}">
                <a16:creationId xmlns:a16="http://schemas.microsoft.com/office/drawing/2014/main" id="{803D8624-7C1F-DEF2-C4CB-3FE66CCA40A7}"/>
              </a:ext>
            </a:extLst>
          </p:cNvPr>
          <p:cNvSpPr/>
          <p:nvPr/>
        </p:nvSpPr>
        <p:spPr>
          <a:xfrm>
            <a:off x="9000224" y="1400638"/>
            <a:ext cx="365665" cy="247013"/>
          </a:xfrm>
          <a:prstGeom prst="mathEqual">
            <a:avLst>
              <a:gd name="adj1" fmla="val 23520"/>
              <a:gd name="adj2" fmla="val 224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4C345240-B315-D6A9-9931-DE898B9DF9E8}"/>
              </a:ext>
            </a:extLst>
          </p:cNvPr>
          <p:cNvGrpSpPr/>
          <p:nvPr/>
        </p:nvGrpSpPr>
        <p:grpSpPr>
          <a:xfrm>
            <a:off x="9491796" y="1200228"/>
            <a:ext cx="1270685" cy="647831"/>
            <a:chOff x="-959508" y="4408632"/>
            <a:chExt cx="1271016" cy="648000"/>
          </a:xfrm>
        </p:grpSpPr>
        <p:sp>
          <p:nvSpPr>
            <p:cNvPr id="27" name="Flecha arriba y abajo 26">
              <a:extLst>
                <a:ext uri="{FF2B5EF4-FFF2-40B4-BE49-F238E27FC236}">
                  <a16:creationId xmlns:a16="http://schemas.microsoft.com/office/drawing/2014/main" id="{40E08966-D130-0838-D993-7E1668898CD5}"/>
                </a:ext>
              </a:extLst>
            </p:cNvPr>
            <p:cNvSpPr/>
            <p:nvPr/>
          </p:nvSpPr>
          <p:spPr>
            <a:xfrm rot="16200000"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Estrella de 32 puntas 27">
              <a:extLst>
                <a:ext uri="{FF2B5EF4-FFF2-40B4-BE49-F238E27FC236}">
                  <a16:creationId xmlns:a16="http://schemas.microsoft.com/office/drawing/2014/main" id="{D210AF6B-8865-91F6-29CA-6EB760AB77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57693AA7-C0F8-2542-AB9F-7362713C79B1}"/>
              </a:ext>
            </a:extLst>
          </p:cNvPr>
          <p:cNvGrpSpPr/>
          <p:nvPr/>
        </p:nvGrpSpPr>
        <p:grpSpPr>
          <a:xfrm>
            <a:off x="781270" y="3069948"/>
            <a:ext cx="2782450" cy="569497"/>
            <a:chOff x="781471" y="3514176"/>
            <a:chExt cx="2783175" cy="56964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35407E5-F6B5-42B4-613A-6C587CD1971F}"/>
                </a:ext>
              </a:extLst>
            </p:cNvPr>
            <p:cNvSpPr/>
            <p:nvPr/>
          </p:nvSpPr>
          <p:spPr>
            <a:xfrm>
              <a:off x="1056859" y="3514176"/>
              <a:ext cx="2507787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Times New Roman" charset="0"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Alice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chooses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possible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photons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7067A703-3193-7A9E-1949-0FBA5042FB27}"/>
                </a:ext>
              </a:extLst>
            </p:cNvPr>
            <p:cNvSpPr/>
            <p:nvPr/>
          </p:nvSpPr>
          <p:spPr>
            <a:xfrm>
              <a:off x="781471" y="361248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CC92EE86-A2C8-CDA2-372F-59F884298399}"/>
              </a:ext>
            </a:extLst>
          </p:cNvPr>
          <p:cNvGrpSpPr/>
          <p:nvPr/>
        </p:nvGrpSpPr>
        <p:grpSpPr>
          <a:xfrm>
            <a:off x="4640988" y="3068764"/>
            <a:ext cx="2696011" cy="569497"/>
            <a:chOff x="4642195" y="3512992"/>
            <a:chExt cx="2696713" cy="569645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CC684757-345B-7BB4-17AC-F7849770CA05}"/>
                </a:ext>
              </a:extLst>
            </p:cNvPr>
            <p:cNvSpPr/>
            <p:nvPr/>
          </p:nvSpPr>
          <p:spPr>
            <a:xfrm>
              <a:off x="4829708" y="3512992"/>
              <a:ext cx="2509200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Times New Roman" charset="0"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photon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sent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BA676022-94A1-19D3-0055-941206CEDBB5}"/>
                </a:ext>
              </a:extLst>
            </p:cNvPr>
            <p:cNvSpPr/>
            <p:nvPr/>
          </p:nvSpPr>
          <p:spPr>
            <a:xfrm>
              <a:off x="4642195" y="361248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6735AEF-9898-26ED-3375-CA965BE6B45A}"/>
              </a:ext>
            </a:extLst>
          </p:cNvPr>
          <p:cNvGrpSpPr/>
          <p:nvPr/>
        </p:nvGrpSpPr>
        <p:grpSpPr>
          <a:xfrm>
            <a:off x="8468431" y="3068764"/>
            <a:ext cx="2688447" cy="569497"/>
            <a:chOff x="8470635" y="3512992"/>
            <a:chExt cx="2689147" cy="569645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5C24AE89-2CF3-499A-21B0-27F98BB18B97}"/>
                </a:ext>
              </a:extLst>
            </p:cNvPr>
            <p:cNvSpPr/>
            <p:nvPr/>
          </p:nvSpPr>
          <p:spPr>
            <a:xfrm>
              <a:off x="8651995" y="3512992"/>
              <a:ext cx="2507787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1600" b="1" dirty="0">
                  <a:solidFill>
                    <a:srgbClr val="FF4F4F"/>
                  </a:solidFill>
                  <a:latin typeface="Calibri" panose="020F0502020204030204"/>
                </a:rPr>
                <a:t>Bob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measures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in a basis</a:t>
              </a: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0A0BA477-65E0-60FF-4C20-72E427ED9488}"/>
                </a:ext>
              </a:extLst>
            </p:cNvPr>
            <p:cNvSpPr/>
            <p:nvPr/>
          </p:nvSpPr>
          <p:spPr>
            <a:xfrm>
              <a:off x="8470635" y="361905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8D4D324A-F483-8CC6-D876-822A44948A76}"/>
              </a:ext>
            </a:extLst>
          </p:cNvPr>
          <p:cNvSpPr txBox="1"/>
          <p:nvPr/>
        </p:nvSpPr>
        <p:spPr>
          <a:xfrm>
            <a:off x="9186785" y="1922102"/>
            <a:ext cx="61002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50%</a:t>
            </a:r>
          </a:p>
        </p:txBody>
      </p:sp>
      <p:grpSp>
        <p:nvGrpSpPr>
          <p:cNvPr id="90" name="Grupo 89">
            <a:extLst>
              <a:ext uri="{FF2B5EF4-FFF2-40B4-BE49-F238E27FC236}">
                <a16:creationId xmlns:a16="http://schemas.microsoft.com/office/drawing/2014/main" id="{06761D14-9815-18BE-B7F5-FEEDE25FDE63}"/>
              </a:ext>
            </a:extLst>
          </p:cNvPr>
          <p:cNvGrpSpPr>
            <a:grpSpLocks noChangeAspect="1"/>
          </p:cNvGrpSpPr>
          <p:nvPr/>
        </p:nvGrpSpPr>
        <p:grpSpPr>
          <a:xfrm>
            <a:off x="3460491" y="4140408"/>
            <a:ext cx="341057" cy="668965"/>
            <a:chOff x="-648000" y="4097124"/>
            <a:chExt cx="648000" cy="1271016"/>
          </a:xfrm>
        </p:grpSpPr>
        <p:sp>
          <p:nvSpPr>
            <p:cNvPr id="91" name="Flecha arriba y abajo 90">
              <a:extLst>
                <a:ext uri="{FF2B5EF4-FFF2-40B4-BE49-F238E27FC236}">
                  <a16:creationId xmlns:a16="http://schemas.microsoft.com/office/drawing/2014/main" id="{5E5EDE4C-89D5-3552-D39D-71A2ED0B041A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Estrella de 32 puntas 91">
              <a:extLst>
                <a:ext uri="{FF2B5EF4-FFF2-40B4-BE49-F238E27FC236}">
                  <a16:creationId xmlns:a16="http://schemas.microsoft.com/office/drawing/2014/main" id="{B73BA520-AC7F-194F-43B6-0350759F92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id="{8955C36B-49B9-B232-83A8-90F19CC87F5B}"/>
              </a:ext>
            </a:extLst>
          </p:cNvPr>
          <p:cNvGrpSpPr>
            <a:grpSpLocks noChangeAspect="1"/>
          </p:cNvGrpSpPr>
          <p:nvPr/>
        </p:nvGrpSpPr>
        <p:grpSpPr>
          <a:xfrm>
            <a:off x="3296536" y="5061932"/>
            <a:ext cx="668965" cy="668965"/>
            <a:chOff x="4357308" y="330502"/>
            <a:chExt cx="2880000" cy="2880000"/>
          </a:xfrm>
        </p:grpSpPr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09D2006F-08AF-0C87-0E3C-482EFB3708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Más 94">
              <a:extLst>
                <a:ext uri="{FF2B5EF4-FFF2-40B4-BE49-F238E27FC236}">
                  <a16:creationId xmlns:a16="http://schemas.microsoft.com/office/drawing/2014/main" id="{DBE650D2-212F-BF47-A324-C2D0425AE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5A6D61D4-ECD1-BA68-3145-3E644DDA589B}"/>
              </a:ext>
            </a:extLst>
          </p:cNvPr>
          <p:cNvGrpSpPr>
            <a:grpSpLocks noChangeAspect="1"/>
          </p:cNvGrpSpPr>
          <p:nvPr/>
        </p:nvGrpSpPr>
        <p:grpSpPr>
          <a:xfrm>
            <a:off x="4364801" y="5061931"/>
            <a:ext cx="668965" cy="668965"/>
            <a:chOff x="4357308" y="330502"/>
            <a:chExt cx="2880000" cy="2880000"/>
          </a:xfrm>
        </p:grpSpPr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BBD20B28-E024-7CA4-55CC-CE606B6C19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8" name="Más 97">
              <a:extLst>
                <a:ext uri="{FF2B5EF4-FFF2-40B4-BE49-F238E27FC236}">
                  <a16:creationId xmlns:a16="http://schemas.microsoft.com/office/drawing/2014/main" id="{5C4C6562-1542-C965-8F2C-E610A762F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id="{32B9C4AF-72ED-B860-71D8-AFCAD3F938EE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6" y="4151323"/>
            <a:ext cx="341057" cy="668965"/>
            <a:chOff x="-648000" y="4097125"/>
            <a:chExt cx="648000" cy="1271016"/>
          </a:xfrm>
        </p:grpSpPr>
        <p:sp>
          <p:nvSpPr>
            <p:cNvPr id="100" name="Flecha arriba y abajo 99">
              <a:extLst>
                <a:ext uri="{FF2B5EF4-FFF2-40B4-BE49-F238E27FC236}">
                  <a16:creationId xmlns:a16="http://schemas.microsoft.com/office/drawing/2014/main" id="{14B074BC-7F72-8C55-849A-5D5A561EF358}"/>
                </a:ext>
              </a:extLst>
            </p:cNvPr>
            <p:cNvSpPr/>
            <p:nvPr/>
          </p:nvSpPr>
          <p:spPr>
            <a:xfrm rot="18900000">
              <a:off x="-397152" y="4097125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1" name="Estrella de 32 puntas 100">
              <a:extLst>
                <a:ext uri="{FF2B5EF4-FFF2-40B4-BE49-F238E27FC236}">
                  <a16:creationId xmlns:a16="http://schemas.microsoft.com/office/drawing/2014/main" id="{2AAE289F-CC62-F340-CFCC-B7D35185C0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B82B4C12-5A8C-2863-E72D-2E4FB923C7C3}"/>
              </a:ext>
            </a:extLst>
          </p:cNvPr>
          <p:cNvGrpSpPr>
            <a:grpSpLocks noChangeAspect="1"/>
          </p:cNvGrpSpPr>
          <p:nvPr/>
        </p:nvGrpSpPr>
        <p:grpSpPr>
          <a:xfrm>
            <a:off x="3462816" y="5870000"/>
            <a:ext cx="341057" cy="668965"/>
            <a:chOff x="-648000" y="4097124"/>
            <a:chExt cx="648000" cy="1271016"/>
          </a:xfrm>
        </p:grpSpPr>
        <p:sp>
          <p:nvSpPr>
            <p:cNvPr id="120" name="Flecha arriba y abajo 119">
              <a:extLst>
                <a:ext uri="{FF2B5EF4-FFF2-40B4-BE49-F238E27FC236}">
                  <a16:creationId xmlns:a16="http://schemas.microsoft.com/office/drawing/2014/main" id="{10249172-6646-C874-169F-179CA5939DFB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1" name="Estrella de 32 puntas 120">
              <a:extLst>
                <a:ext uri="{FF2B5EF4-FFF2-40B4-BE49-F238E27FC236}">
                  <a16:creationId xmlns:a16="http://schemas.microsoft.com/office/drawing/2014/main" id="{D3BF0934-198B-9058-9A24-5B1F3A4C6B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22" name="Grupo 121">
            <a:extLst>
              <a:ext uri="{FF2B5EF4-FFF2-40B4-BE49-F238E27FC236}">
                <a16:creationId xmlns:a16="http://schemas.microsoft.com/office/drawing/2014/main" id="{1A37C266-2B57-DB14-2223-1B2454EF301D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3" y="5870000"/>
            <a:ext cx="341057" cy="668965"/>
            <a:chOff x="-648000" y="4097126"/>
            <a:chExt cx="648000" cy="1271016"/>
          </a:xfrm>
        </p:grpSpPr>
        <p:sp>
          <p:nvSpPr>
            <p:cNvPr id="123" name="Flecha arriba y abajo 122">
              <a:extLst>
                <a:ext uri="{FF2B5EF4-FFF2-40B4-BE49-F238E27FC236}">
                  <a16:creationId xmlns:a16="http://schemas.microsoft.com/office/drawing/2014/main" id="{E833742C-A135-AE34-C085-44A7E1D9E892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4" name="Estrella de 32 puntas 123">
              <a:extLst>
                <a:ext uri="{FF2B5EF4-FFF2-40B4-BE49-F238E27FC236}">
                  <a16:creationId xmlns:a16="http://schemas.microsoft.com/office/drawing/2014/main" id="{198C25C8-96F7-BE9B-AD83-576F6E21C9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31" name="CuadroTexto 130">
            <a:extLst>
              <a:ext uri="{FF2B5EF4-FFF2-40B4-BE49-F238E27FC236}">
                <a16:creationId xmlns:a16="http://schemas.microsoft.com/office/drawing/2014/main" id="{717E370C-A181-8BC9-4C2F-BC4A7FA1A000}"/>
              </a:ext>
            </a:extLst>
          </p:cNvPr>
          <p:cNvSpPr txBox="1"/>
          <p:nvPr/>
        </p:nvSpPr>
        <p:spPr>
          <a:xfrm>
            <a:off x="3478725" y="374248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424082BF-2C71-308F-F9DC-072CC41F229E}"/>
              </a:ext>
            </a:extLst>
          </p:cNvPr>
          <p:cNvSpPr txBox="1"/>
          <p:nvPr/>
        </p:nvSpPr>
        <p:spPr>
          <a:xfrm>
            <a:off x="4546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35" name="CuadroTexto 134">
            <a:extLst>
              <a:ext uri="{FF2B5EF4-FFF2-40B4-BE49-F238E27FC236}">
                <a16:creationId xmlns:a16="http://schemas.microsoft.com/office/drawing/2014/main" id="{046D5180-17B6-9EF6-CCF1-CD2065E999C4}"/>
              </a:ext>
            </a:extLst>
          </p:cNvPr>
          <p:cNvSpPr txBox="1"/>
          <p:nvPr/>
        </p:nvSpPr>
        <p:spPr>
          <a:xfrm>
            <a:off x="3478725" y="6534202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5C10FF24-725D-72F6-EA03-00A3881408B4}"/>
              </a:ext>
            </a:extLst>
          </p:cNvPr>
          <p:cNvSpPr txBox="1"/>
          <p:nvPr/>
        </p:nvSpPr>
        <p:spPr>
          <a:xfrm>
            <a:off x="4565226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60C168-57E0-4B3A-6830-77E3711AC6C3}"/>
              </a:ext>
            </a:extLst>
          </p:cNvPr>
          <p:cNvSpPr txBox="1"/>
          <p:nvPr/>
        </p:nvSpPr>
        <p:spPr>
          <a:xfrm>
            <a:off x="636898" y="3714268"/>
            <a:ext cx="1383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40DA220-8A5B-E015-FE1A-346990A38495}"/>
              </a:ext>
            </a:extLst>
          </p:cNvPr>
          <p:cNvSpPr txBox="1"/>
          <p:nvPr/>
        </p:nvSpPr>
        <p:spPr>
          <a:xfrm>
            <a:off x="593398" y="6517584"/>
            <a:ext cx="159593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F7E132-7F32-2B9E-4ECD-68C3351F1DAC}"/>
              </a:ext>
            </a:extLst>
          </p:cNvPr>
          <p:cNvSpPr txBox="1"/>
          <p:nvPr/>
        </p:nvSpPr>
        <p:spPr>
          <a:xfrm>
            <a:off x="593398" y="5195271"/>
            <a:ext cx="19659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Basis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used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8BC8748-3E4F-7579-3B54-151D7B91C7A7}"/>
              </a:ext>
            </a:extLst>
          </p:cNvPr>
          <p:cNvSpPr txBox="1"/>
          <p:nvPr/>
        </p:nvSpPr>
        <p:spPr>
          <a:xfrm>
            <a:off x="595211" y="6015960"/>
            <a:ext cx="1755274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303F431-1B0A-00E3-861C-C022F873F047}"/>
              </a:ext>
            </a:extLst>
          </p:cNvPr>
          <p:cNvSpPr txBox="1"/>
          <p:nvPr/>
        </p:nvSpPr>
        <p:spPr>
          <a:xfrm>
            <a:off x="579224" y="4263505"/>
            <a:ext cx="159593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60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23 L 0.38594 0.00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2" grpId="0"/>
      <p:bldP spid="13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D36389F0-0D63-B709-6F45-C8F667F198E9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C28889B-F744-E2AF-0969-C2BC9230AA6F}"/>
              </a:ext>
            </a:extLst>
          </p:cNvPr>
          <p:cNvCxnSpPr>
            <a:cxnSpLocks/>
          </p:cNvCxnSpPr>
          <p:nvPr/>
        </p:nvCxnSpPr>
        <p:spPr>
          <a:xfrm>
            <a:off x="2133467" y="1526998"/>
            <a:ext cx="6642064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 descr="Hombre con relleno sólido">
            <a:extLst>
              <a:ext uri="{FF2B5EF4-FFF2-40B4-BE49-F238E27FC236}">
                <a16:creationId xmlns:a16="http://schemas.microsoft.com/office/drawing/2014/main" id="{75808AD2-7D73-8FD7-6F09-9C24CB0B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3656" y="1069917"/>
            <a:ext cx="914162" cy="914162"/>
          </a:xfrm>
          <a:prstGeom prst="rect">
            <a:avLst/>
          </a:prstGeom>
        </p:spPr>
      </p:pic>
      <p:pic>
        <p:nvPicPr>
          <p:cNvPr id="6" name="Gráfico 5" descr="Mujer con relleno sólido">
            <a:extLst>
              <a:ext uri="{FF2B5EF4-FFF2-40B4-BE49-F238E27FC236}">
                <a16:creationId xmlns:a16="http://schemas.microsoft.com/office/drawing/2014/main" id="{FDA7CCDA-7EE7-8329-E150-040702C0F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304" y="1067063"/>
            <a:ext cx="914162" cy="9141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561C10-1AFB-EE07-6B92-5272EF5683B5}"/>
              </a:ext>
            </a:extLst>
          </p:cNvPr>
          <p:cNvSpPr txBox="1"/>
          <p:nvPr/>
        </p:nvSpPr>
        <p:spPr>
          <a:xfrm>
            <a:off x="817291" y="1341043"/>
            <a:ext cx="64776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A1310D-EE5D-510F-7BA4-35A050D0D6C6}"/>
              </a:ext>
            </a:extLst>
          </p:cNvPr>
          <p:cNvSpPr txBox="1"/>
          <p:nvPr/>
        </p:nvSpPr>
        <p:spPr>
          <a:xfrm>
            <a:off x="11358225" y="1343897"/>
            <a:ext cx="56122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91378CC-3E8D-C079-F41A-4A4858238388}"/>
              </a:ext>
            </a:extLst>
          </p:cNvPr>
          <p:cNvSpPr/>
          <p:nvPr/>
        </p:nvSpPr>
        <p:spPr>
          <a:xfrm>
            <a:off x="0" y="2986704"/>
            <a:ext cx="12188828" cy="744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8AACD6A-1DD2-F086-1968-A9D1745C09A2}"/>
              </a:ext>
            </a:extLst>
          </p:cNvPr>
          <p:cNvGrpSpPr/>
          <p:nvPr/>
        </p:nvGrpSpPr>
        <p:grpSpPr>
          <a:xfrm>
            <a:off x="2350485" y="888802"/>
            <a:ext cx="647831" cy="1270685"/>
            <a:chOff x="-648000" y="4097124"/>
            <a:chExt cx="648000" cy="1271016"/>
          </a:xfrm>
        </p:grpSpPr>
        <p:sp>
          <p:nvSpPr>
            <p:cNvPr id="20" name="Flecha arriba y abajo 19">
              <a:extLst>
                <a:ext uri="{FF2B5EF4-FFF2-40B4-BE49-F238E27FC236}">
                  <a16:creationId xmlns:a16="http://schemas.microsoft.com/office/drawing/2014/main" id="{8872867D-20F3-B9E0-6134-8021BE13A013}"/>
                </a:ext>
              </a:extLst>
            </p:cNvPr>
            <p:cNvSpPr/>
            <p:nvPr/>
          </p:nvSpPr>
          <p:spPr>
            <a:xfrm rot="18900000"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Estrella de 32 puntas 20">
              <a:extLst>
                <a:ext uri="{FF2B5EF4-FFF2-40B4-BE49-F238E27FC236}">
                  <a16:creationId xmlns:a16="http://schemas.microsoft.com/office/drawing/2014/main" id="{AD3B296B-3316-EA41-99CC-7EC64BDD5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5" name="Igual 24">
            <a:extLst>
              <a:ext uri="{FF2B5EF4-FFF2-40B4-BE49-F238E27FC236}">
                <a16:creationId xmlns:a16="http://schemas.microsoft.com/office/drawing/2014/main" id="{803D8624-7C1F-DEF2-C4CB-3FE66CCA40A7}"/>
              </a:ext>
            </a:extLst>
          </p:cNvPr>
          <p:cNvSpPr/>
          <p:nvPr/>
        </p:nvSpPr>
        <p:spPr>
          <a:xfrm>
            <a:off x="9000224" y="1400638"/>
            <a:ext cx="365665" cy="247013"/>
          </a:xfrm>
          <a:prstGeom prst="mathEqual">
            <a:avLst>
              <a:gd name="adj1" fmla="val 23520"/>
              <a:gd name="adj2" fmla="val 224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4C345240-B315-D6A9-9931-DE898B9DF9E8}"/>
              </a:ext>
            </a:extLst>
          </p:cNvPr>
          <p:cNvGrpSpPr/>
          <p:nvPr/>
        </p:nvGrpSpPr>
        <p:grpSpPr>
          <a:xfrm>
            <a:off x="9803223" y="888801"/>
            <a:ext cx="647831" cy="1270685"/>
            <a:chOff x="-648000" y="4097124"/>
            <a:chExt cx="648000" cy="1271016"/>
          </a:xfrm>
        </p:grpSpPr>
        <p:sp>
          <p:nvSpPr>
            <p:cNvPr id="27" name="Flecha arriba y abajo 26">
              <a:extLst>
                <a:ext uri="{FF2B5EF4-FFF2-40B4-BE49-F238E27FC236}">
                  <a16:creationId xmlns:a16="http://schemas.microsoft.com/office/drawing/2014/main" id="{40E08966-D130-0838-D993-7E1668898CD5}"/>
                </a:ext>
              </a:extLst>
            </p:cNvPr>
            <p:cNvSpPr/>
            <p:nvPr/>
          </p:nvSpPr>
          <p:spPr>
            <a:xfrm rot="8100000"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Estrella de 32 puntas 27">
              <a:extLst>
                <a:ext uri="{FF2B5EF4-FFF2-40B4-BE49-F238E27FC236}">
                  <a16:creationId xmlns:a16="http://schemas.microsoft.com/office/drawing/2014/main" id="{D210AF6B-8865-91F6-29CA-6EB760AB77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57693AA7-C0F8-2542-AB9F-7362713C79B1}"/>
              </a:ext>
            </a:extLst>
          </p:cNvPr>
          <p:cNvGrpSpPr/>
          <p:nvPr/>
        </p:nvGrpSpPr>
        <p:grpSpPr>
          <a:xfrm>
            <a:off x="781270" y="3069948"/>
            <a:ext cx="2782450" cy="569497"/>
            <a:chOff x="781471" y="3514176"/>
            <a:chExt cx="2783175" cy="56964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35407E5-F6B5-42B4-613A-6C587CD1971F}"/>
                </a:ext>
              </a:extLst>
            </p:cNvPr>
            <p:cNvSpPr/>
            <p:nvPr/>
          </p:nvSpPr>
          <p:spPr>
            <a:xfrm>
              <a:off x="1056859" y="3514176"/>
              <a:ext cx="2507787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Times New Roman" charset="0"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Alice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chooses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possible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photons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7067A703-3193-7A9E-1949-0FBA5042FB27}"/>
                </a:ext>
              </a:extLst>
            </p:cNvPr>
            <p:cNvSpPr/>
            <p:nvPr/>
          </p:nvSpPr>
          <p:spPr>
            <a:xfrm>
              <a:off x="781471" y="361248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CC92EE86-A2C8-CDA2-372F-59F884298399}"/>
              </a:ext>
            </a:extLst>
          </p:cNvPr>
          <p:cNvGrpSpPr/>
          <p:nvPr/>
        </p:nvGrpSpPr>
        <p:grpSpPr>
          <a:xfrm>
            <a:off x="4640988" y="3068764"/>
            <a:ext cx="2696011" cy="569497"/>
            <a:chOff x="4642195" y="3512992"/>
            <a:chExt cx="2696713" cy="569645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CC684757-345B-7BB4-17AC-F7849770CA05}"/>
                </a:ext>
              </a:extLst>
            </p:cNvPr>
            <p:cNvSpPr/>
            <p:nvPr/>
          </p:nvSpPr>
          <p:spPr>
            <a:xfrm>
              <a:off x="4829708" y="3512992"/>
              <a:ext cx="2509200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Times New Roman" charset="0"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photon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sent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BA676022-94A1-19D3-0055-941206CEDBB5}"/>
                </a:ext>
              </a:extLst>
            </p:cNvPr>
            <p:cNvSpPr/>
            <p:nvPr/>
          </p:nvSpPr>
          <p:spPr>
            <a:xfrm>
              <a:off x="4642195" y="361248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6735AEF-9898-26ED-3375-CA965BE6B45A}"/>
              </a:ext>
            </a:extLst>
          </p:cNvPr>
          <p:cNvGrpSpPr/>
          <p:nvPr/>
        </p:nvGrpSpPr>
        <p:grpSpPr>
          <a:xfrm>
            <a:off x="8468431" y="3068764"/>
            <a:ext cx="2688447" cy="569497"/>
            <a:chOff x="8470635" y="3512992"/>
            <a:chExt cx="2689147" cy="569645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5C24AE89-2CF3-499A-21B0-27F98BB18B97}"/>
                </a:ext>
              </a:extLst>
            </p:cNvPr>
            <p:cNvSpPr/>
            <p:nvPr/>
          </p:nvSpPr>
          <p:spPr>
            <a:xfrm>
              <a:off x="8651995" y="3512992"/>
              <a:ext cx="2507787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1600" b="1" dirty="0">
                  <a:solidFill>
                    <a:srgbClr val="FF4F4F"/>
                  </a:solidFill>
                  <a:latin typeface="Calibri" panose="020F0502020204030204"/>
                </a:rPr>
                <a:t>Bob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measures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in a basis</a:t>
              </a: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0A0BA477-65E0-60FF-4C20-72E427ED9488}"/>
                </a:ext>
              </a:extLst>
            </p:cNvPr>
            <p:cNvSpPr/>
            <p:nvPr/>
          </p:nvSpPr>
          <p:spPr>
            <a:xfrm>
              <a:off x="8470635" y="361905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68EC8E45-A45A-6317-09DD-2B28C4594E38}"/>
              </a:ext>
            </a:extLst>
          </p:cNvPr>
          <p:cNvGrpSpPr>
            <a:grpSpLocks noChangeAspect="1"/>
          </p:cNvGrpSpPr>
          <p:nvPr/>
        </p:nvGrpSpPr>
        <p:grpSpPr>
          <a:xfrm>
            <a:off x="7880063" y="987883"/>
            <a:ext cx="1072521" cy="1072521"/>
            <a:chOff x="4219347" y="434312"/>
            <a:chExt cx="2880000" cy="2880000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DC48964-DB3A-1457-7388-3EBBEFF682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Más 44">
              <a:extLst>
                <a:ext uri="{FF2B5EF4-FFF2-40B4-BE49-F238E27FC236}">
                  <a16:creationId xmlns:a16="http://schemas.microsoft.com/office/drawing/2014/main" id="{DD8D5096-39C8-A456-FAF1-99964332578B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901499C6-E43A-9225-291E-B301F5518238}"/>
              </a:ext>
            </a:extLst>
          </p:cNvPr>
          <p:cNvGrpSpPr>
            <a:grpSpLocks noChangeAspect="1"/>
          </p:cNvGrpSpPr>
          <p:nvPr/>
        </p:nvGrpSpPr>
        <p:grpSpPr>
          <a:xfrm>
            <a:off x="3460491" y="4140408"/>
            <a:ext cx="341057" cy="668965"/>
            <a:chOff x="-648000" y="4097124"/>
            <a:chExt cx="648000" cy="1271016"/>
          </a:xfrm>
        </p:grpSpPr>
        <p:sp>
          <p:nvSpPr>
            <p:cNvPr id="3" name="Flecha arriba y abajo 2">
              <a:extLst>
                <a:ext uri="{FF2B5EF4-FFF2-40B4-BE49-F238E27FC236}">
                  <a16:creationId xmlns:a16="http://schemas.microsoft.com/office/drawing/2014/main" id="{4137881F-A43A-4608-9672-AC79DEAF4654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Estrella de 32 puntas 8">
              <a:extLst>
                <a:ext uri="{FF2B5EF4-FFF2-40B4-BE49-F238E27FC236}">
                  <a16:creationId xmlns:a16="http://schemas.microsoft.com/office/drawing/2014/main" id="{74867027-9875-F06D-17EE-FDED00DD43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DDBF3559-15E5-5B7A-8FC8-CEFF34683E9A}"/>
              </a:ext>
            </a:extLst>
          </p:cNvPr>
          <p:cNvGrpSpPr>
            <a:grpSpLocks noChangeAspect="1"/>
          </p:cNvGrpSpPr>
          <p:nvPr/>
        </p:nvGrpSpPr>
        <p:grpSpPr>
          <a:xfrm>
            <a:off x="3296536" y="5061932"/>
            <a:ext cx="668965" cy="668965"/>
            <a:chOff x="4357308" y="330502"/>
            <a:chExt cx="2880000" cy="2880000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7953987D-B029-D342-3AAD-5E91A35B17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Más 22">
              <a:extLst>
                <a:ext uri="{FF2B5EF4-FFF2-40B4-BE49-F238E27FC236}">
                  <a16:creationId xmlns:a16="http://schemas.microsoft.com/office/drawing/2014/main" id="{DF8A4794-60A3-9CD8-80D1-CB9D3DAD8C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5B5CA4C-8BA0-8C6E-E37B-70D63D28C981}"/>
              </a:ext>
            </a:extLst>
          </p:cNvPr>
          <p:cNvGrpSpPr>
            <a:grpSpLocks noChangeAspect="1"/>
          </p:cNvGrpSpPr>
          <p:nvPr/>
        </p:nvGrpSpPr>
        <p:grpSpPr>
          <a:xfrm>
            <a:off x="4364801" y="5061931"/>
            <a:ext cx="668965" cy="668965"/>
            <a:chOff x="4357308" y="330502"/>
            <a:chExt cx="2880000" cy="2880000"/>
          </a:xfrm>
        </p:grpSpPr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43C42BF4-5BD1-0160-F8B7-E63141BB03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Más 53">
              <a:extLst>
                <a:ext uri="{FF2B5EF4-FFF2-40B4-BE49-F238E27FC236}">
                  <a16:creationId xmlns:a16="http://schemas.microsoft.com/office/drawing/2014/main" id="{5849E862-A09F-498B-D0F8-EC4336D7EF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EA3E143E-388F-1601-DA37-1983B5CF6D8E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6" y="4151323"/>
            <a:ext cx="341057" cy="668965"/>
            <a:chOff x="-648000" y="4097125"/>
            <a:chExt cx="648000" cy="1271016"/>
          </a:xfrm>
        </p:grpSpPr>
        <p:sp>
          <p:nvSpPr>
            <p:cNvPr id="56" name="Flecha arriba y abajo 55">
              <a:extLst>
                <a:ext uri="{FF2B5EF4-FFF2-40B4-BE49-F238E27FC236}">
                  <a16:creationId xmlns:a16="http://schemas.microsoft.com/office/drawing/2014/main" id="{31831BE6-AF7D-DE1F-56D1-15A90568C4C6}"/>
                </a:ext>
              </a:extLst>
            </p:cNvPr>
            <p:cNvSpPr/>
            <p:nvPr/>
          </p:nvSpPr>
          <p:spPr>
            <a:xfrm rot="18900000">
              <a:off x="-397152" y="4097125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Estrella de 32 puntas 56">
              <a:extLst>
                <a:ext uri="{FF2B5EF4-FFF2-40B4-BE49-F238E27FC236}">
                  <a16:creationId xmlns:a16="http://schemas.microsoft.com/office/drawing/2014/main" id="{D1A2E078-54C1-5065-123C-320AA32BC7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174C48D7-4EB0-EB28-3F44-DF3D0E1E7EBD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40" y="4304362"/>
            <a:ext cx="668965" cy="341057"/>
            <a:chOff x="-959508" y="4408632"/>
            <a:chExt cx="1271016" cy="648000"/>
          </a:xfrm>
        </p:grpSpPr>
        <p:sp>
          <p:nvSpPr>
            <p:cNvPr id="59" name="Flecha arriba y abajo 58">
              <a:extLst>
                <a:ext uri="{FF2B5EF4-FFF2-40B4-BE49-F238E27FC236}">
                  <a16:creationId xmlns:a16="http://schemas.microsoft.com/office/drawing/2014/main" id="{EFCC3235-3B08-81A8-0306-EB343B456C86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Estrella de 32 puntas 59">
              <a:extLst>
                <a:ext uri="{FF2B5EF4-FFF2-40B4-BE49-F238E27FC236}">
                  <a16:creationId xmlns:a16="http://schemas.microsoft.com/office/drawing/2014/main" id="{ECE6B75D-8B69-7AA4-DA3E-2760406C82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0BF2721C-A103-7D65-CA22-CC162DACA6F5}"/>
              </a:ext>
            </a:extLst>
          </p:cNvPr>
          <p:cNvGrpSpPr>
            <a:grpSpLocks noChangeAspect="1"/>
          </p:cNvGrpSpPr>
          <p:nvPr/>
        </p:nvGrpSpPr>
        <p:grpSpPr>
          <a:xfrm>
            <a:off x="5383307" y="5061930"/>
            <a:ext cx="669426" cy="669426"/>
            <a:chOff x="4219347" y="434312"/>
            <a:chExt cx="2880000" cy="2880000"/>
          </a:xfrm>
        </p:grpSpPr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0ABCF373-0519-3049-0512-50D28717A9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Más 62">
              <a:extLst>
                <a:ext uri="{FF2B5EF4-FFF2-40B4-BE49-F238E27FC236}">
                  <a16:creationId xmlns:a16="http://schemas.microsoft.com/office/drawing/2014/main" id="{1B31907F-317C-22F5-5B86-D7D5DDC49538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81569780-A152-AC4E-ADCA-7D98C8D75E5B}"/>
              </a:ext>
            </a:extLst>
          </p:cNvPr>
          <p:cNvGrpSpPr>
            <a:grpSpLocks noChangeAspect="1"/>
          </p:cNvGrpSpPr>
          <p:nvPr/>
        </p:nvGrpSpPr>
        <p:grpSpPr>
          <a:xfrm>
            <a:off x="3462816" y="5870000"/>
            <a:ext cx="341057" cy="668965"/>
            <a:chOff x="-648000" y="4097124"/>
            <a:chExt cx="648000" cy="1271016"/>
          </a:xfrm>
        </p:grpSpPr>
        <p:sp>
          <p:nvSpPr>
            <p:cNvPr id="76" name="Flecha arriba y abajo 75">
              <a:extLst>
                <a:ext uri="{FF2B5EF4-FFF2-40B4-BE49-F238E27FC236}">
                  <a16:creationId xmlns:a16="http://schemas.microsoft.com/office/drawing/2014/main" id="{85E7756E-945D-3037-888A-7893E34AA7E7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7" name="Estrella de 32 puntas 76">
              <a:extLst>
                <a:ext uri="{FF2B5EF4-FFF2-40B4-BE49-F238E27FC236}">
                  <a16:creationId xmlns:a16="http://schemas.microsoft.com/office/drawing/2014/main" id="{465BB397-0230-11EF-4600-DF7BF58629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8" name="Grupo 77">
            <a:extLst>
              <a:ext uri="{FF2B5EF4-FFF2-40B4-BE49-F238E27FC236}">
                <a16:creationId xmlns:a16="http://schemas.microsoft.com/office/drawing/2014/main" id="{24362357-05B0-3ECF-4ADE-6E2DA71EF687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3" y="5870000"/>
            <a:ext cx="341057" cy="668965"/>
            <a:chOff x="-648000" y="4097126"/>
            <a:chExt cx="648000" cy="1271016"/>
          </a:xfrm>
        </p:grpSpPr>
        <p:sp>
          <p:nvSpPr>
            <p:cNvPr id="79" name="Flecha arriba y abajo 78">
              <a:extLst>
                <a:ext uri="{FF2B5EF4-FFF2-40B4-BE49-F238E27FC236}">
                  <a16:creationId xmlns:a16="http://schemas.microsoft.com/office/drawing/2014/main" id="{B098F3E9-8204-6E16-BD4C-D62439D0E3A6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Estrella de 32 puntas 79">
              <a:extLst>
                <a:ext uri="{FF2B5EF4-FFF2-40B4-BE49-F238E27FC236}">
                  <a16:creationId xmlns:a16="http://schemas.microsoft.com/office/drawing/2014/main" id="{C44357C9-C5D4-0424-42B4-DCDBAFF67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1" name="Grupo 80">
            <a:extLst>
              <a:ext uri="{FF2B5EF4-FFF2-40B4-BE49-F238E27FC236}">
                <a16:creationId xmlns:a16="http://schemas.microsoft.com/office/drawing/2014/main" id="{EC254CF8-0BF8-DCA8-B4E8-0A1D8853AD39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39" y="6033953"/>
            <a:ext cx="668965" cy="341057"/>
            <a:chOff x="-959508" y="4408632"/>
            <a:chExt cx="1271016" cy="648000"/>
          </a:xfrm>
        </p:grpSpPr>
        <p:sp>
          <p:nvSpPr>
            <p:cNvPr id="82" name="Flecha arriba y abajo 81">
              <a:extLst>
                <a:ext uri="{FF2B5EF4-FFF2-40B4-BE49-F238E27FC236}">
                  <a16:creationId xmlns:a16="http://schemas.microsoft.com/office/drawing/2014/main" id="{FE974D94-5A4C-C1E5-3B59-CD5EDBDA2A96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3" name="Estrella de 32 puntas 82">
              <a:extLst>
                <a:ext uri="{FF2B5EF4-FFF2-40B4-BE49-F238E27FC236}">
                  <a16:creationId xmlns:a16="http://schemas.microsoft.com/office/drawing/2014/main" id="{5B822CBE-3853-AD07-F208-7E46B37D71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7" name="CuadroTexto 86">
            <a:extLst>
              <a:ext uri="{FF2B5EF4-FFF2-40B4-BE49-F238E27FC236}">
                <a16:creationId xmlns:a16="http://schemas.microsoft.com/office/drawing/2014/main" id="{6A1748C3-3EB6-A51F-A90A-CFC18F3CBB72}"/>
              </a:ext>
            </a:extLst>
          </p:cNvPr>
          <p:cNvSpPr txBox="1"/>
          <p:nvPr/>
        </p:nvSpPr>
        <p:spPr>
          <a:xfrm>
            <a:off x="3478725" y="374248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B4019DA3-DD72-F799-3282-8021203D869E}"/>
              </a:ext>
            </a:extLst>
          </p:cNvPr>
          <p:cNvSpPr txBox="1"/>
          <p:nvPr/>
        </p:nvSpPr>
        <p:spPr>
          <a:xfrm>
            <a:off x="4546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id="{4AE7D48A-377B-B1B3-C329-BBD9B78958A8}"/>
              </a:ext>
            </a:extLst>
          </p:cNvPr>
          <p:cNvSpPr txBox="1"/>
          <p:nvPr/>
        </p:nvSpPr>
        <p:spPr>
          <a:xfrm>
            <a:off x="5565727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3C05A46A-7053-F6A6-043A-436C693A7FC1}"/>
              </a:ext>
            </a:extLst>
          </p:cNvPr>
          <p:cNvSpPr txBox="1"/>
          <p:nvPr/>
        </p:nvSpPr>
        <p:spPr>
          <a:xfrm>
            <a:off x="3478725" y="6534202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D04E453D-4F05-14B0-A654-A06337026C4C}"/>
              </a:ext>
            </a:extLst>
          </p:cNvPr>
          <p:cNvSpPr txBox="1"/>
          <p:nvPr/>
        </p:nvSpPr>
        <p:spPr>
          <a:xfrm>
            <a:off x="4565226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FE312B8C-0C3C-F506-9672-7C5E1FCE1BD0}"/>
              </a:ext>
            </a:extLst>
          </p:cNvPr>
          <p:cNvSpPr txBox="1"/>
          <p:nvPr/>
        </p:nvSpPr>
        <p:spPr>
          <a:xfrm>
            <a:off x="5565727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D3EDBA-22EF-D50F-9FB0-3F618E524EEF}"/>
              </a:ext>
            </a:extLst>
          </p:cNvPr>
          <p:cNvSpPr txBox="1"/>
          <p:nvPr/>
        </p:nvSpPr>
        <p:spPr>
          <a:xfrm>
            <a:off x="636898" y="3714268"/>
            <a:ext cx="1383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A5FCF1C-FB6D-C31A-B8BF-9881780FF120}"/>
              </a:ext>
            </a:extLst>
          </p:cNvPr>
          <p:cNvSpPr txBox="1"/>
          <p:nvPr/>
        </p:nvSpPr>
        <p:spPr>
          <a:xfrm>
            <a:off x="593398" y="6517584"/>
            <a:ext cx="159593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72540D5-6045-E963-F227-3BA17E48AF88}"/>
              </a:ext>
            </a:extLst>
          </p:cNvPr>
          <p:cNvSpPr txBox="1"/>
          <p:nvPr/>
        </p:nvSpPr>
        <p:spPr>
          <a:xfrm>
            <a:off x="593398" y="5195271"/>
            <a:ext cx="19659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Basis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used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2D0CB45-EF04-6AEA-5267-40E755B8D3BB}"/>
              </a:ext>
            </a:extLst>
          </p:cNvPr>
          <p:cNvSpPr txBox="1"/>
          <p:nvPr/>
        </p:nvSpPr>
        <p:spPr>
          <a:xfrm>
            <a:off x="595211" y="6015960"/>
            <a:ext cx="1755274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D919518-EAFD-AA84-8227-88EC1EAC7A46}"/>
              </a:ext>
            </a:extLst>
          </p:cNvPr>
          <p:cNvSpPr txBox="1"/>
          <p:nvPr/>
        </p:nvSpPr>
        <p:spPr>
          <a:xfrm>
            <a:off x="579224" y="4263505"/>
            <a:ext cx="159593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17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23 L 0.38594 0.00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D8F2A56-48C8-53E9-A30C-414235E1DB5A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C28889B-F744-E2AF-0969-C2BC9230AA6F}"/>
              </a:ext>
            </a:extLst>
          </p:cNvPr>
          <p:cNvCxnSpPr>
            <a:cxnSpLocks/>
          </p:cNvCxnSpPr>
          <p:nvPr/>
        </p:nvCxnSpPr>
        <p:spPr>
          <a:xfrm>
            <a:off x="2133467" y="1526998"/>
            <a:ext cx="6642064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 descr="Hombre con relleno sólido">
            <a:extLst>
              <a:ext uri="{FF2B5EF4-FFF2-40B4-BE49-F238E27FC236}">
                <a16:creationId xmlns:a16="http://schemas.microsoft.com/office/drawing/2014/main" id="{75808AD2-7D73-8FD7-6F09-9C24CB0B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3656" y="1069917"/>
            <a:ext cx="914162" cy="914162"/>
          </a:xfrm>
          <a:prstGeom prst="rect">
            <a:avLst/>
          </a:prstGeom>
        </p:spPr>
      </p:pic>
      <p:pic>
        <p:nvPicPr>
          <p:cNvPr id="6" name="Gráfico 5" descr="Mujer con relleno sólido">
            <a:extLst>
              <a:ext uri="{FF2B5EF4-FFF2-40B4-BE49-F238E27FC236}">
                <a16:creationId xmlns:a16="http://schemas.microsoft.com/office/drawing/2014/main" id="{FDA7CCDA-7EE7-8329-E150-040702C0F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304" y="1067063"/>
            <a:ext cx="914162" cy="9141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561C10-1AFB-EE07-6B92-5272EF5683B5}"/>
              </a:ext>
            </a:extLst>
          </p:cNvPr>
          <p:cNvSpPr txBox="1"/>
          <p:nvPr/>
        </p:nvSpPr>
        <p:spPr>
          <a:xfrm>
            <a:off x="817291" y="1341043"/>
            <a:ext cx="64776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A1310D-EE5D-510F-7BA4-35A050D0D6C6}"/>
              </a:ext>
            </a:extLst>
          </p:cNvPr>
          <p:cNvSpPr txBox="1"/>
          <p:nvPr/>
        </p:nvSpPr>
        <p:spPr>
          <a:xfrm>
            <a:off x="11358225" y="1343897"/>
            <a:ext cx="56122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91378CC-3E8D-C079-F41A-4A4858238388}"/>
              </a:ext>
            </a:extLst>
          </p:cNvPr>
          <p:cNvSpPr/>
          <p:nvPr/>
        </p:nvSpPr>
        <p:spPr>
          <a:xfrm>
            <a:off x="0" y="2986704"/>
            <a:ext cx="12188828" cy="744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8AACD6A-1DD2-F086-1968-A9D1745C09A2}"/>
              </a:ext>
            </a:extLst>
          </p:cNvPr>
          <p:cNvGrpSpPr/>
          <p:nvPr/>
        </p:nvGrpSpPr>
        <p:grpSpPr>
          <a:xfrm>
            <a:off x="2039058" y="1200229"/>
            <a:ext cx="1270685" cy="647831"/>
            <a:chOff x="-959508" y="4408632"/>
            <a:chExt cx="1271016" cy="648000"/>
          </a:xfrm>
        </p:grpSpPr>
        <p:sp>
          <p:nvSpPr>
            <p:cNvPr id="20" name="Flecha arriba y abajo 19">
              <a:extLst>
                <a:ext uri="{FF2B5EF4-FFF2-40B4-BE49-F238E27FC236}">
                  <a16:creationId xmlns:a16="http://schemas.microsoft.com/office/drawing/2014/main" id="{8872867D-20F3-B9E0-6134-8021BE13A013}"/>
                </a:ext>
              </a:extLst>
            </p:cNvPr>
            <p:cNvSpPr/>
            <p:nvPr/>
          </p:nvSpPr>
          <p:spPr>
            <a:xfrm rot="5400000"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Estrella de 32 puntas 20">
              <a:extLst>
                <a:ext uri="{FF2B5EF4-FFF2-40B4-BE49-F238E27FC236}">
                  <a16:creationId xmlns:a16="http://schemas.microsoft.com/office/drawing/2014/main" id="{AD3B296B-3316-EA41-99CC-7EC64BDD5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5" name="Igual 24">
            <a:extLst>
              <a:ext uri="{FF2B5EF4-FFF2-40B4-BE49-F238E27FC236}">
                <a16:creationId xmlns:a16="http://schemas.microsoft.com/office/drawing/2014/main" id="{803D8624-7C1F-DEF2-C4CB-3FE66CCA40A7}"/>
              </a:ext>
            </a:extLst>
          </p:cNvPr>
          <p:cNvSpPr/>
          <p:nvPr/>
        </p:nvSpPr>
        <p:spPr>
          <a:xfrm>
            <a:off x="9000224" y="1400638"/>
            <a:ext cx="365665" cy="247013"/>
          </a:xfrm>
          <a:prstGeom prst="mathEqual">
            <a:avLst>
              <a:gd name="adj1" fmla="val 23520"/>
              <a:gd name="adj2" fmla="val 2242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4C345240-B315-D6A9-9931-DE898B9DF9E8}"/>
              </a:ext>
            </a:extLst>
          </p:cNvPr>
          <p:cNvGrpSpPr/>
          <p:nvPr/>
        </p:nvGrpSpPr>
        <p:grpSpPr>
          <a:xfrm>
            <a:off x="9803223" y="888801"/>
            <a:ext cx="647831" cy="1270685"/>
            <a:chOff x="-648000" y="4097124"/>
            <a:chExt cx="648000" cy="1271016"/>
          </a:xfrm>
        </p:grpSpPr>
        <p:sp>
          <p:nvSpPr>
            <p:cNvPr id="27" name="Flecha arriba y abajo 26">
              <a:extLst>
                <a:ext uri="{FF2B5EF4-FFF2-40B4-BE49-F238E27FC236}">
                  <a16:creationId xmlns:a16="http://schemas.microsoft.com/office/drawing/2014/main" id="{40E08966-D130-0838-D993-7E1668898CD5}"/>
                </a:ext>
              </a:extLst>
            </p:cNvPr>
            <p:cNvSpPr/>
            <p:nvPr/>
          </p:nvSpPr>
          <p:spPr>
            <a:xfrm rot="8100000"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Estrella de 32 puntas 27">
              <a:extLst>
                <a:ext uri="{FF2B5EF4-FFF2-40B4-BE49-F238E27FC236}">
                  <a16:creationId xmlns:a16="http://schemas.microsoft.com/office/drawing/2014/main" id="{D210AF6B-8865-91F6-29CA-6EB760AB77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57693AA7-C0F8-2542-AB9F-7362713C79B1}"/>
              </a:ext>
            </a:extLst>
          </p:cNvPr>
          <p:cNvGrpSpPr/>
          <p:nvPr/>
        </p:nvGrpSpPr>
        <p:grpSpPr>
          <a:xfrm>
            <a:off x="781270" y="3069948"/>
            <a:ext cx="2782450" cy="569497"/>
            <a:chOff x="781471" y="3514176"/>
            <a:chExt cx="2783175" cy="56964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35407E5-F6B5-42B4-613A-6C587CD1971F}"/>
                </a:ext>
              </a:extLst>
            </p:cNvPr>
            <p:cNvSpPr/>
            <p:nvPr/>
          </p:nvSpPr>
          <p:spPr>
            <a:xfrm>
              <a:off x="1056859" y="3514176"/>
              <a:ext cx="2507787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Times New Roman" charset="0"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Alice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chooses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possible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photons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7067A703-3193-7A9E-1949-0FBA5042FB27}"/>
                </a:ext>
              </a:extLst>
            </p:cNvPr>
            <p:cNvSpPr/>
            <p:nvPr/>
          </p:nvSpPr>
          <p:spPr>
            <a:xfrm>
              <a:off x="781471" y="361248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CC92EE86-A2C8-CDA2-372F-59F884298399}"/>
              </a:ext>
            </a:extLst>
          </p:cNvPr>
          <p:cNvGrpSpPr/>
          <p:nvPr/>
        </p:nvGrpSpPr>
        <p:grpSpPr>
          <a:xfrm>
            <a:off x="4640988" y="3068764"/>
            <a:ext cx="2696011" cy="569497"/>
            <a:chOff x="4642195" y="3512992"/>
            <a:chExt cx="2696713" cy="569645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CC684757-345B-7BB4-17AC-F7849770CA05}"/>
                </a:ext>
              </a:extLst>
            </p:cNvPr>
            <p:cNvSpPr/>
            <p:nvPr/>
          </p:nvSpPr>
          <p:spPr>
            <a:xfrm>
              <a:off x="4829708" y="3512992"/>
              <a:ext cx="2509200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Times New Roman" charset="0"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photon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is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sent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BA676022-94A1-19D3-0055-941206CEDBB5}"/>
                </a:ext>
              </a:extLst>
            </p:cNvPr>
            <p:cNvSpPr/>
            <p:nvPr/>
          </p:nvSpPr>
          <p:spPr>
            <a:xfrm>
              <a:off x="4642195" y="361248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 dirty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76735AEF-9898-26ED-3375-CA965BE6B45A}"/>
              </a:ext>
            </a:extLst>
          </p:cNvPr>
          <p:cNvGrpSpPr/>
          <p:nvPr/>
        </p:nvGrpSpPr>
        <p:grpSpPr>
          <a:xfrm>
            <a:off x="8468431" y="3068764"/>
            <a:ext cx="2688447" cy="569497"/>
            <a:chOff x="8470635" y="3512992"/>
            <a:chExt cx="2689147" cy="569645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5C24AE89-2CF3-499A-21B0-27F98BB18B97}"/>
                </a:ext>
              </a:extLst>
            </p:cNvPr>
            <p:cNvSpPr/>
            <p:nvPr/>
          </p:nvSpPr>
          <p:spPr>
            <a:xfrm>
              <a:off x="8651995" y="3512992"/>
              <a:ext cx="2507787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1600" b="1" dirty="0">
                  <a:solidFill>
                    <a:srgbClr val="FF4F4F"/>
                  </a:solidFill>
                  <a:latin typeface="Calibri" panose="020F0502020204030204"/>
                </a:rPr>
                <a:t>Bob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600" dirty="0" err="1">
                  <a:solidFill>
                    <a:prstClr val="black"/>
                  </a:solidFill>
                  <a:latin typeface="Calibri" panose="020F0502020204030204"/>
                </a:rPr>
                <a:t>measures</a:t>
              </a:r>
              <a:r>
                <a:rPr lang="es-ES" sz="1600" dirty="0">
                  <a:solidFill>
                    <a:prstClr val="black"/>
                  </a:solidFill>
                  <a:latin typeface="Calibri" panose="020F0502020204030204"/>
                </a:rPr>
                <a:t> in a basis</a:t>
              </a: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0A0BA477-65E0-60FF-4C20-72E427ED9488}"/>
                </a:ext>
              </a:extLst>
            </p:cNvPr>
            <p:cNvSpPr/>
            <p:nvPr/>
          </p:nvSpPr>
          <p:spPr>
            <a:xfrm>
              <a:off x="8470635" y="361905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>
                  <a:solidFill>
                    <a:prstClr val="black"/>
                  </a:solidFill>
                  <a:latin typeface="Calibri" panose="020F0502020204030204"/>
                </a:rPr>
                <a:t>3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8D4D324A-F483-8CC6-D876-822A44948A76}"/>
              </a:ext>
            </a:extLst>
          </p:cNvPr>
          <p:cNvSpPr txBox="1"/>
          <p:nvPr/>
        </p:nvSpPr>
        <p:spPr>
          <a:xfrm>
            <a:off x="9186785" y="1922102"/>
            <a:ext cx="61002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50%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68EC8E45-A45A-6317-09DD-2B28C4594E38}"/>
              </a:ext>
            </a:extLst>
          </p:cNvPr>
          <p:cNvGrpSpPr>
            <a:grpSpLocks noChangeAspect="1"/>
          </p:cNvGrpSpPr>
          <p:nvPr/>
        </p:nvGrpSpPr>
        <p:grpSpPr>
          <a:xfrm>
            <a:off x="7880063" y="987883"/>
            <a:ext cx="1072521" cy="1072521"/>
            <a:chOff x="4219347" y="434312"/>
            <a:chExt cx="2880000" cy="2880000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DC48964-DB3A-1457-7388-3EBBEFF682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Más 44">
              <a:extLst>
                <a:ext uri="{FF2B5EF4-FFF2-40B4-BE49-F238E27FC236}">
                  <a16:creationId xmlns:a16="http://schemas.microsoft.com/office/drawing/2014/main" id="{DD8D5096-39C8-A456-FAF1-99964332578B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FA9FAA7C-2328-ADCB-7828-B3CBC32B039A}"/>
              </a:ext>
            </a:extLst>
          </p:cNvPr>
          <p:cNvGrpSpPr>
            <a:grpSpLocks noChangeAspect="1"/>
          </p:cNvGrpSpPr>
          <p:nvPr/>
        </p:nvGrpSpPr>
        <p:grpSpPr>
          <a:xfrm>
            <a:off x="3460491" y="4140408"/>
            <a:ext cx="341057" cy="668965"/>
            <a:chOff x="-648000" y="4097124"/>
            <a:chExt cx="648000" cy="1271016"/>
          </a:xfrm>
        </p:grpSpPr>
        <p:sp>
          <p:nvSpPr>
            <p:cNvPr id="54" name="Flecha arriba y abajo 53">
              <a:extLst>
                <a:ext uri="{FF2B5EF4-FFF2-40B4-BE49-F238E27FC236}">
                  <a16:creationId xmlns:a16="http://schemas.microsoft.com/office/drawing/2014/main" id="{1F42C007-3C77-51B7-CE92-A9C839618371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Estrella de 32 puntas 54">
              <a:extLst>
                <a:ext uri="{FF2B5EF4-FFF2-40B4-BE49-F238E27FC236}">
                  <a16:creationId xmlns:a16="http://schemas.microsoft.com/office/drawing/2014/main" id="{E0CCA889-7055-F04A-84AF-E80831688A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6E4D591A-CECA-4BBE-B1B5-ED9047E0873E}"/>
              </a:ext>
            </a:extLst>
          </p:cNvPr>
          <p:cNvGrpSpPr>
            <a:grpSpLocks noChangeAspect="1"/>
          </p:cNvGrpSpPr>
          <p:nvPr/>
        </p:nvGrpSpPr>
        <p:grpSpPr>
          <a:xfrm>
            <a:off x="3296536" y="5061932"/>
            <a:ext cx="668965" cy="668965"/>
            <a:chOff x="4357308" y="330502"/>
            <a:chExt cx="2880000" cy="2880000"/>
          </a:xfrm>
        </p:grpSpPr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AEF93A5C-6E0F-0B76-6BAB-710B9A3D8A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Más 57">
              <a:extLst>
                <a:ext uri="{FF2B5EF4-FFF2-40B4-BE49-F238E27FC236}">
                  <a16:creationId xmlns:a16="http://schemas.microsoft.com/office/drawing/2014/main" id="{5540C2DD-2C88-794D-8985-1AAB752BE6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2FFCACB6-C55B-BCFD-8276-56D55BA81128}"/>
              </a:ext>
            </a:extLst>
          </p:cNvPr>
          <p:cNvGrpSpPr>
            <a:grpSpLocks noChangeAspect="1"/>
          </p:cNvGrpSpPr>
          <p:nvPr/>
        </p:nvGrpSpPr>
        <p:grpSpPr>
          <a:xfrm>
            <a:off x="4364801" y="5061931"/>
            <a:ext cx="668965" cy="668965"/>
            <a:chOff x="4357308" y="330502"/>
            <a:chExt cx="2880000" cy="2880000"/>
          </a:xfrm>
        </p:grpSpPr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4D654264-7202-B5AE-0963-1C595439EC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Más 60">
              <a:extLst>
                <a:ext uri="{FF2B5EF4-FFF2-40B4-BE49-F238E27FC236}">
                  <a16:creationId xmlns:a16="http://schemas.microsoft.com/office/drawing/2014/main" id="{11D12C6F-DF07-0A74-76DF-56CE12EE3F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F87DCDC3-413C-2B00-D7B1-32F89F62DB9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6" y="4151323"/>
            <a:ext cx="341057" cy="668965"/>
            <a:chOff x="-648000" y="4097125"/>
            <a:chExt cx="648000" cy="1271016"/>
          </a:xfrm>
        </p:grpSpPr>
        <p:sp>
          <p:nvSpPr>
            <p:cNvPr id="63" name="Flecha arriba y abajo 62">
              <a:extLst>
                <a:ext uri="{FF2B5EF4-FFF2-40B4-BE49-F238E27FC236}">
                  <a16:creationId xmlns:a16="http://schemas.microsoft.com/office/drawing/2014/main" id="{2184B3F0-B46A-F992-A07F-8A6BC7765528}"/>
                </a:ext>
              </a:extLst>
            </p:cNvPr>
            <p:cNvSpPr/>
            <p:nvPr/>
          </p:nvSpPr>
          <p:spPr>
            <a:xfrm rot="18900000">
              <a:off x="-397152" y="4097125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Estrella de 32 puntas 63">
              <a:extLst>
                <a:ext uri="{FF2B5EF4-FFF2-40B4-BE49-F238E27FC236}">
                  <a16:creationId xmlns:a16="http://schemas.microsoft.com/office/drawing/2014/main" id="{A3E5EFD4-D50E-4890-552B-CDC9BDA940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78D93D9A-A953-8F7D-B57C-2830248BEA94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40" y="4304362"/>
            <a:ext cx="668965" cy="341057"/>
            <a:chOff x="-959508" y="4408632"/>
            <a:chExt cx="1271016" cy="648000"/>
          </a:xfrm>
        </p:grpSpPr>
        <p:sp>
          <p:nvSpPr>
            <p:cNvPr id="66" name="Flecha arriba y abajo 65">
              <a:extLst>
                <a:ext uri="{FF2B5EF4-FFF2-40B4-BE49-F238E27FC236}">
                  <a16:creationId xmlns:a16="http://schemas.microsoft.com/office/drawing/2014/main" id="{CA31EFB6-9CCB-4B96-3EA3-A5B2502D6B25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Estrella de 32 puntas 66">
              <a:extLst>
                <a:ext uri="{FF2B5EF4-FFF2-40B4-BE49-F238E27FC236}">
                  <a16:creationId xmlns:a16="http://schemas.microsoft.com/office/drawing/2014/main" id="{F2B8C45E-CEBB-6B14-25EF-3C97BB53DE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F965AD8D-7F16-E64D-3FBA-1346459404DF}"/>
              </a:ext>
            </a:extLst>
          </p:cNvPr>
          <p:cNvGrpSpPr>
            <a:grpSpLocks noChangeAspect="1"/>
          </p:cNvGrpSpPr>
          <p:nvPr/>
        </p:nvGrpSpPr>
        <p:grpSpPr>
          <a:xfrm>
            <a:off x="5383307" y="5061930"/>
            <a:ext cx="669426" cy="669426"/>
            <a:chOff x="4219347" y="434312"/>
            <a:chExt cx="2880000" cy="2880000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F1D9D14F-9E34-9685-FD5D-BF9929133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0" name="Más 69">
              <a:extLst>
                <a:ext uri="{FF2B5EF4-FFF2-40B4-BE49-F238E27FC236}">
                  <a16:creationId xmlns:a16="http://schemas.microsoft.com/office/drawing/2014/main" id="{883D548F-9329-EFC6-F010-10D2420D845D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1" name="Grupo 70">
            <a:extLst>
              <a:ext uri="{FF2B5EF4-FFF2-40B4-BE49-F238E27FC236}">
                <a16:creationId xmlns:a16="http://schemas.microsoft.com/office/drawing/2014/main" id="{6D3251B7-99DC-A3E0-0539-7A3D7F827EC5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638762" y="4079873"/>
            <a:ext cx="341057" cy="668965"/>
            <a:chOff x="-648000" y="4097126"/>
            <a:chExt cx="648000" cy="1271016"/>
          </a:xfrm>
        </p:grpSpPr>
        <p:sp>
          <p:nvSpPr>
            <p:cNvPr id="72" name="Flecha arriba y abajo 71">
              <a:extLst>
                <a:ext uri="{FF2B5EF4-FFF2-40B4-BE49-F238E27FC236}">
                  <a16:creationId xmlns:a16="http://schemas.microsoft.com/office/drawing/2014/main" id="{D0715A49-6453-83F0-41D0-B417A3F3C924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3" name="Estrella de 32 puntas 72">
              <a:extLst>
                <a:ext uri="{FF2B5EF4-FFF2-40B4-BE49-F238E27FC236}">
                  <a16:creationId xmlns:a16="http://schemas.microsoft.com/office/drawing/2014/main" id="{05B64E1A-8381-D0DD-6C99-B7B5AC670F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4" name="Grupo 73">
            <a:extLst>
              <a:ext uri="{FF2B5EF4-FFF2-40B4-BE49-F238E27FC236}">
                <a16:creationId xmlns:a16="http://schemas.microsoft.com/office/drawing/2014/main" id="{43DBD983-8F4F-30F0-3148-5DDA2FA47496}"/>
              </a:ext>
            </a:extLst>
          </p:cNvPr>
          <p:cNvGrpSpPr>
            <a:grpSpLocks noChangeAspect="1"/>
          </p:cNvGrpSpPr>
          <p:nvPr/>
        </p:nvGrpSpPr>
        <p:grpSpPr>
          <a:xfrm>
            <a:off x="6436938" y="5061930"/>
            <a:ext cx="669426" cy="669426"/>
            <a:chOff x="4219347" y="434312"/>
            <a:chExt cx="2880000" cy="2880000"/>
          </a:xfrm>
        </p:grpSpPr>
        <p:sp>
          <p:nvSpPr>
            <p:cNvPr id="75" name="Rectángulo 74">
              <a:extLst>
                <a:ext uri="{FF2B5EF4-FFF2-40B4-BE49-F238E27FC236}">
                  <a16:creationId xmlns:a16="http://schemas.microsoft.com/office/drawing/2014/main" id="{63631BBF-D214-10D4-1927-F10EFBCAB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6" name="Más 75">
              <a:extLst>
                <a:ext uri="{FF2B5EF4-FFF2-40B4-BE49-F238E27FC236}">
                  <a16:creationId xmlns:a16="http://schemas.microsoft.com/office/drawing/2014/main" id="{B7EBF431-5A9C-0659-F69A-27E824A8F28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upo 81">
            <a:extLst>
              <a:ext uri="{FF2B5EF4-FFF2-40B4-BE49-F238E27FC236}">
                <a16:creationId xmlns:a16="http://schemas.microsoft.com/office/drawing/2014/main" id="{81F01B2A-61F9-BAD0-2446-71F342C5BC2E}"/>
              </a:ext>
            </a:extLst>
          </p:cNvPr>
          <p:cNvGrpSpPr>
            <a:grpSpLocks noChangeAspect="1"/>
          </p:cNvGrpSpPr>
          <p:nvPr/>
        </p:nvGrpSpPr>
        <p:grpSpPr>
          <a:xfrm>
            <a:off x="3462816" y="5870000"/>
            <a:ext cx="341057" cy="668965"/>
            <a:chOff x="-648000" y="4097124"/>
            <a:chExt cx="648000" cy="1271016"/>
          </a:xfrm>
        </p:grpSpPr>
        <p:sp>
          <p:nvSpPr>
            <p:cNvPr id="83" name="Flecha arriba y abajo 82">
              <a:extLst>
                <a:ext uri="{FF2B5EF4-FFF2-40B4-BE49-F238E27FC236}">
                  <a16:creationId xmlns:a16="http://schemas.microsoft.com/office/drawing/2014/main" id="{D55E2C22-971F-2D29-F5EF-42A3114D9725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4" name="Estrella de 32 puntas 83">
              <a:extLst>
                <a:ext uri="{FF2B5EF4-FFF2-40B4-BE49-F238E27FC236}">
                  <a16:creationId xmlns:a16="http://schemas.microsoft.com/office/drawing/2014/main" id="{F7416F77-C952-DCB0-55CB-9A8C9699FC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upo 84">
            <a:extLst>
              <a:ext uri="{FF2B5EF4-FFF2-40B4-BE49-F238E27FC236}">
                <a16:creationId xmlns:a16="http://schemas.microsoft.com/office/drawing/2014/main" id="{5778ACE3-86E7-C64F-DEE9-17BB27AB07DB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3" y="5870000"/>
            <a:ext cx="341057" cy="668965"/>
            <a:chOff x="-648000" y="4097126"/>
            <a:chExt cx="648000" cy="1271016"/>
          </a:xfrm>
        </p:grpSpPr>
        <p:sp>
          <p:nvSpPr>
            <p:cNvPr id="86" name="Flecha arriba y abajo 85">
              <a:extLst>
                <a:ext uri="{FF2B5EF4-FFF2-40B4-BE49-F238E27FC236}">
                  <a16:creationId xmlns:a16="http://schemas.microsoft.com/office/drawing/2014/main" id="{BFA09EC7-1854-EB72-1A72-E14C7869B010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7" name="Estrella de 32 puntas 86">
              <a:extLst>
                <a:ext uri="{FF2B5EF4-FFF2-40B4-BE49-F238E27FC236}">
                  <a16:creationId xmlns:a16="http://schemas.microsoft.com/office/drawing/2014/main" id="{165C49ED-A3F6-0092-848C-14AB2F0BE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8" name="Grupo 87">
            <a:extLst>
              <a:ext uri="{FF2B5EF4-FFF2-40B4-BE49-F238E27FC236}">
                <a16:creationId xmlns:a16="http://schemas.microsoft.com/office/drawing/2014/main" id="{EB60E1BD-3139-7BE0-D578-4A5A59EAD624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39" y="6033953"/>
            <a:ext cx="668965" cy="341057"/>
            <a:chOff x="-959508" y="4408632"/>
            <a:chExt cx="1271016" cy="648000"/>
          </a:xfrm>
        </p:grpSpPr>
        <p:sp>
          <p:nvSpPr>
            <p:cNvPr id="89" name="Flecha arriba y abajo 88">
              <a:extLst>
                <a:ext uri="{FF2B5EF4-FFF2-40B4-BE49-F238E27FC236}">
                  <a16:creationId xmlns:a16="http://schemas.microsoft.com/office/drawing/2014/main" id="{25AF74A7-4650-5D01-C984-E1565F222341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0" name="Estrella de 32 puntas 89">
              <a:extLst>
                <a:ext uri="{FF2B5EF4-FFF2-40B4-BE49-F238E27FC236}">
                  <a16:creationId xmlns:a16="http://schemas.microsoft.com/office/drawing/2014/main" id="{3C4C9617-5706-F205-A61C-BACA2257CC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9FBF270E-C2D9-1E1B-443C-7C6E807C11E0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468800" y="6030050"/>
            <a:ext cx="668965" cy="341057"/>
            <a:chOff x="-959508" y="4408632"/>
            <a:chExt cx="1271016" cy="648000"/>
          </a:xfrm>
        </p:grpSpPr>
        <p:sp>
          <p:nvSpPr>
            <p:cNvPr id="92" name="Flecha arriba y abajo 91">
              <a:extLst>
                <a:ext uri="{FF2B5EF4-FFF2-40B4-BE49-F238E27FC236}">
                  <a16:creationId xmlns:a16="http://schemas.microsoft.com/office/drawing/2014/main" id="{D13621C2-49E8-FCBD-674B-E4FEDEDF5012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3" name="Estrella de 32 puntas 92">
              <a:extLst>
                <a:ext uri="{FF2B5EF4-FFF2-40B4-BE49-F238E27FC236}">
                  <a16:creationId xmlns:a16="http://schemas.microsoft.com/office/drawing/2014/main" id="{2D58C4F8-7DE7-6276-B36D-15FB144ADB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4" name="CuadroTexto 93">
            <a:extLst>
              <a:ext uri="{FF2B5EF4-FFF2-40B4-BE49-F238E27FC236}">
                <a16:creationId xmlns:a16="http://schemas.microsoft.com/office/drawing/2014/main" id="{F44528D9-FD77-423C-8652-D2310339F8D4}"/>
              </a:ext>
            </a:extLst>
          </p:cNvPr>
          <p:cNvSpPr txBox="1"/>
          <p:nvPr/>
        </p:nvSpPr>
        <p:spPr>
          <a:xfrm>
            <a:off x="3478725" y="374248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3157B6D0-F198-6289-3389-D224515E173E}"/>
              </a:ext>
            </a:extLst>
          </p:cNvPr>
          <p:cNvSpPr txBox="1"/>
          <p:nvPr/>
        </p:nvSpPr>
        <p:spPr>
          <a:xfrm>
            <a:off x="4546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49AB4216-D33E-D73C-2ACE-D9F6F099364F}"/>
              </a:ext>
            </a:extLst>
          </p:cNvPr>
          <p:cNvSpPr txBox="1"/>
          <p:nvPr/>
        </p:nvSpPr>
        <p:spPr>
          <a:xfrm>
            <a:off x="5565727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74B62B67-819C-DBB3-333D-890FC844E6A2}"/>
              </a:ext>
            </a:extLst>
          </p:cNvPr>
          <p:cNvSpPr txBox="1"/>
          <p:nvPr/>
        </p:nvSpPr>
        <p:spPr>
          <a:xfrm>
            <a:off x="6650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3408CA1A-954F-D76A-A4C7-3C97A451E05D}"/>
              </a:ext>
            </a:extLst>
          </p:cNvPr>
          <p:cNvSpPr txBox="1"/>
          <p:nvPr/>
        </p:nvSpPr>
        <p:spPr>
          <a:xfrm>
            <a:off x="3478725" y="6534202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B6468511-2E47-E1BF-6D5D-14D9943BBD3B}"/>
              </a:ext>
            </a:extLst>
          </p:cNvPr>
          <p:cNvSpPr txBox="1"/>
          <p:nvPr/>
        </p:nvSpPr>
        <p:spPr>
          <a:xfrm>
            <a:off x="4565226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6B2C8F91-5E56-B140-6467-EE1CB8781503}"/>
              </a:ext>
            </a:extLst>
          </p:cNvPr>
          <p:cNvSpPr txBox="1"/>
          <p:nvPr/>
        </p:nvSpPr>
        <p:spPr>
          <a:xfrm>
            <a:off x="5565727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CA8A8CCB-D7A6-3BAF-D289-4E24BB388EBD}"/>
              </a:ext>
            </a:extLst>
          </p:cNvPr>
          <p:cNvSpPr txBox="1"/>
          <p:nvPr/>
        </p:nvSpPr>
        <p:spPr>
          <a:xfrm>
            <a:off x="6649203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3342DDA-AD24-64B2-E515-5F1679F7E8CC}"/>
              </a:ext>
            </a:extLst>
          </p:cNvPr>
          <p:cNvSpPr txBox="1"/>
          <p:nvPr/>
        </p:nvSpPr>
        <p:spPr>
          <a:xfrm>
            <a:off x="636898" y="3714268"/>
            <a:ext cx="1383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EBF673C-6105-530F-8A11-D80C0C55D145}"/>
              </a:ext>
            </a:extLst>
          </p:cNvPr>
          <p:cNvSpPr txBox="1"/>
          <p:nvPr/>
        </p:nvSpPr>
        <p:spPr>
          <a:xfrm>
            <a:off x="593398" y="6517584"/>
            <a:ext cx="159593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D2C04A0-7368-EA11-9117-E5316F95B8F6}"/>
              </a:ext>
            </a:extLst>
          </p:cNvPr>
          <p:cNvSpPr txBox="1"/>
          <p:nvPr/>
        </p:nvSpPr>
        <p:spPr>
          <a:xfrm>
            <a:off x="593398" y="5195271"/>
            <a:ext cx="19659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Basis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used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632E13-9B57-B4A9-A503-176F221B554A}"/>
              </a:ext>
            </a:extLst>
          </p:cNvPr>
          <p:cNvSpPr txBox="1"/>
          <p:nvPr/>
        </p:nvSpPr>
        <p:spPr>
          <a:xfrm>
            <a:off x="595211" y="6015960"/>
            <a:ext cx="1755274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088ED7C-8288-A006-50ED-D67C1036F35C}"/>
              </a:ext>
            </a:extLst>
          </p:cNvPr>
          <p:cNvSpPr txBox="1"/>
          <p:nvPr/>
        </p:nvSpPr>
        <p:spPr>
          <a:xfrm>
            <a:off x="579224" y="4263505"/>
            <a:ext cx="159593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40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23 L 0.38594 0.00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7" grpId="0"/>
      <p:bldP spid="10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84BA29B6-C18E-B694-13DD-DD7A3EBC8B83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C28889B-F744-E2AF-0969-C2BC9230AA6F}"/>
              </a:ext>
            </a:extLst>
          </p:cNvPr>
          <p:cNvCxnSpPr>
            <a:cxnSpLocks/>
          </p:cNvCxnSpPr>
          <p:nvPr/>
        </p:nvCxnSpPr>
        <p:spPr>
          <a:xfrm>
            <a:off x="2133467" y="1526998"/>
            <a:ext cx="6642064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 descr="Hombre con relleno sólido">
            <a:extLst>
              <a:ext uri="{FF2B5EF4-FFF2-40B4-BE49-F238E27FC236}">
                <a16:creationId xmlns:a16="http://schemas.microsoft.com/office/drawing/2014/main" id="{75808AD2-7D73-8FD7-6F09-9C24CB0B7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83656" y="1069917"/>
            <a:ext cx="914162" cy="914162"/>
          </a:xfrm>
          <a:prstGeom prst="rect">
            <a:avLst/>
          </a:prstGeom>
        </p:spPr>
      </p:pic>
      <p:pic>
        <p:nvPicPr>
          <p:cNvPr id="6" name="Gráfico 5" descr="Mujer con relleno sólido">
            <a:extLst>
              <a:ext uri="{FF2B5EF4-FFF2-40B4-BE49-F238E27FC236}">
                <a16:creationId xmlns:a16="http://schemas.microsoft.com/office/drawing/2014/main" id="{FDA7CCDA-7EE7-8329-E150-040702C0F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9304" y="1067063"/>
            <a:ext cx="914162" cy="9141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561C10-1AFB-EE07-6B92-5272EF5683B5}"/>
              </a:ext>
            </a:extLst>
          </p:cNvPr>
          <p:cNvSpPr txBox="1"/>
          <p:nvPr/>
        </p:nvSpPr>
        <p:spPr>
          <a:xfrm>
            <a:off x="817291" y="1341043"/>
            <a:ext cx="64776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A1310D-EE5D-510F-7BA4-35A050D0D6C6}"/>
              </a:ext>
            </a:extLst>
          </p:cNvPr>
          <p:cNvSpPr txBox="1"/>
          <p:nvPr/>
        </p:nvSpPr>
        <p:spPr>
          <a:xfrm>
            <a:off x="11358225" y="1343897"/>
            <a:ext cx="56122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91378CC-3E8D-C079-F41A-4A4858238388}"/>
              </a:ext>
            </a:extLst>
          </p:cNvPr>
          <p:cNvSpPr/>
          <p:nvPr/>
        </p:nvSpPr>
        <p:spPr>
          <a:xfrm>
            <a:off x="0" y="2986704"/>
            <a:ext cx="12188828" cy="744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57693AA7-C0F8-2542-AB9F-7362713C79B1}"/>
              </a:ext>
            </a:extLst>
          </p:cNvPr>
          <p:cNvGrpSpPr/>
          <p:nvPr/>
        </p:nvGrpSpPr>
        <p:grpSpPr>
          <a:xfrm>
            <a:off x="781270" y="3069948"/>
            <a:ext cx="2782450" cy="569497"/>
            <a:chOff x="781471" y="3514176"/>
            <a:chExt cx="2783175" cy="56964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35407E5-F6B5-42B4-613A-6C587CD1971F}"/>
                </a:ext>
              </a:extLst>
            </p:cNvPr>
            <p:cNvSpPr/>
            <p:nvPr/>
          </p:nvSpPr>
          <p:spPr>
            <a:xfrm>
              <a:off x="1056859" y="3514176"/>
              <a:ext cx="2507787" cy="56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1799" b="1" dirty="0">
                  <a:solidFill>
                    <a:srgbClr val="FF0000"/>
                  </a:solidFill>
                  <a:latin typeface="Calibri" panose="020F0502020204030204"/>
                </a:rPr>
                <a:t>Bob</a:t>
              </a:r>
              <a:r>
                <a:rPr lang="es-ES" sz="1799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s-ES" sz="1799" dirty="0" err="1">
                  <a:solidFill>
                    <a:prstClr val="black"/>
                  </a:solidFill>
                  <a:latin typeface="Calibri" panose="020F0502020204030204"/>
                </a:rPr>
                <a:t>tells</a:t>
              </a:r>
              <a:r>
                <a:rPr lang="es-ES" sz="1799" dirty="0">
                  <a:solidFill>
                    <a:prstClr val="black"/>
                  </a:solidFill>
                  <a:latin typeface="Calibri" panose="020F0502020204030204"/>
                </a:rPr>
                <a:t> Bob </a:t>
              </a:r>
              <a:r>
                <a:rPr lang="es-ES" sz="1799" dirty="0" err="1">
                  <a:solidFill>
                    <a:prstClr val="black"/>
                  </a:solidFill>
                  <a:latin typeface="Calibri" panose="020F0502020204030204"/>
                </a:rPr>
                <a:t>which</a:t>
              </a:r>
              <a:r>
                <a:rPr lang="es-ES" sz="1799" dirty="0">
                  <a:solidFill>
                    <a:prstClr val="black"/>
                  </a:solidFill>
                  <a:latin typeface="Calibri" panose="020F0502020204030204"/>
                </a:rPr>
                <a:t> basis he </a:t>
              </a:r>
              <a:r>
                <a:rPr lang="es-ES" sz="1799" dirty="0" err="1">
                  <a:solidFill>
                    <a:prstClr val="black"/>
                  </a:solidFill>
                  <a:latin typeface="Calibri" panose="020F0502020204030204"/>
                </a:rPr>
                <a:t>used</a:t>
              </a:r>
              <a:endParaRPr lang="es-ES" sz="1799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7067A703-3193-7A9E-1949-0FBA5042FB27}"/>
                </a:ext>
              </a:extLst>
            </p:cNvPr>
            <p:cNvSpPr/>
            <p:nvPr/>
          </p:nvSpPr>
          <p:spPr>
            <a:xfrm>
              <a:off x="781471" y="3612487"/>
              <a:ext cx="360000" cy="360000"/>
            </a:xfrm>
            <a:prstGeom prst="ellipse">
              <a:avLst/>
            </a:prstGeom>
            <a:solidFill>
              <a:srgbClr val="FFE3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s-ES" sz="2399" b="1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6B73AEA5-874E-3AB7-4063-B7D1C75F61BC}"/>
              </a:ext>
            </a:extLst>
          </p:cNvPr>
          <p:cNvGrpSpPr>
            <a:grpSpLocks noChangeAspect="1"/>
          </p:cNvGrpSpPr>
          <p:nvPr/>
        </p:nvGrpSpPr>
        <p:grpSpPr>
          <a:xfrm>
            <a:off x="3460491" y="4140408"/>
            <a:ext cx="341057" cy="668965"/>
            <a:chOff x="-648000" y="4097124"/>
            <a:chExt cx="648000" cy="1271016"/>
          </a:xfrm>
        </p:grpSpPr>
        <p:sp>
          <p:nvSpPr>
            <p:cNvPr id="19" name="Flecha arriba y abajo 18">
              <a:extLst>
                <a:ext uri="{FF2B5EF4-FFF2-40B4-BE49-F238E27FC236}">
                  <a16:creationId xmlns:a16="http://schemas.microsoft.com/office/drawing/2014/main" id="{788ED9EF-0E02-F347-5D14-09DD3A47BEAB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Estrella de 32 puntas 19">
              <a:extLst>
                <a:ext uri="{FF2B5EF4-FFF2-40B4-BE49-F238E27FC236}">
                  <a16:creationId xmlns:a16="http://schemas.microsoft.com/office/drawing/2014/main" id="{1063658D-D4AF-6E1F-2A58-3992DD0FAB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61A2B3AF-AD80-507A-DB58-3EF74F77022C}"/>
              </a:ext>
            </a:extLst>
          </p:cNvPr>
          <p:cNvGrpSpPr>
            <a:grpSpLocks noChangeAspect="1"/>
          </p:cNvGrpSpPr>
          <p:nvPr/>
        </p:nvGrpSpPr>
        <p:grpSpPr>
          <a:xfrm>
            <a:off x="3296536" y="5061932"/>
            <a:ext cx="668965" cy="668965"/>
            <a:chOff x="4357308" y="330502"/>
            <a:chExt cx="2880000" cy="2880000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5209B7ED-A87F-A5D7-B7EE-F4391FC2E9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Más 25">
              <a:extLst>
                <a:ext uri="{FF2B5EF4-FFF2-40B4-BE49-F238E27FC236}">
                  <a16:creationId xmlns:a16="http://schemas.microsoft.com/office/drawing/2014/main" id="{A4FD4445-F045-C227-46B8-DAE8A9AF7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DF6D6D92-103E-E695-43CA-6E82EDD7C969}"/>
              </a:ext>
            </a:extLst>
          </p:cNvPr>
          <p:cNvGrpSpPr>
            <a:grpSpLocks noChangeAspect="1"/>
          </p:cNvGrpSpPr>
          <p:nvPr/>
        </p:nvGrpSpPr>
        <p:grpSpPr>
          <a:xfrm>
            <a:off x="4364801" y="5061931"/>
            <a:ext cx="668965" cy="668965"/>
            <a:chOff x="4357308" y="330502"/>
            <a:chExt cx="2880000" cy="2880000"/>
          </a:xfrm>
        </p:grpSpPr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BCA99FF4-8DB6-9488-9D0F-11D7C3E99C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Más 43">
              <a:extLst>
                <a:ext uri="{FF2B5EF4-FFF2-40B4-BE49-F238E27FC236}">
                  <a16:creationId xmlns:a16="http://schemas.microsoft.com/office/drawing/2014/main" id="{3C616DC0-F152-A018-A7C5-D265E0C7CF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CCF8F65B-CF32-4CF2-3A16-ED26D23DC1F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6" y="4151323"/>
            <a:ext cx="341057" cy="668965"/>
            <a:chOff x="-648000" y="4097125"/>
            <a:chExt cx="648000" cy="1271016"/>
          </a:xfrm>
        </p:grpSpPr>
        <p:sp>
          <p:nvSpPr>
            <p:cNvPr id="46" name="Flecha arriba y abajo 45">
              <a:extLst>
                <a:ext uri="{FF2B5EF4-FFF2-40B4-BE49-F238E27FC236}">
                  <a16:creationId xmlns:a16="http://schemas.microsoft.com/office/drawing/2014/main" id="{CFA3127D-3F17-272F-297E-44A79FB3D70E}"/>
                </a:ext>
              </a:extLst>
            </p:cNvPr>
            <p:cNvSpPr/>
            <p:nvPr/>
          </p:nvSpPr>
          <p:spPr>
            <a:xfrm rot="18900000">
              <a:off x="-397152" y="4097125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Estrella de 32 puntas 65">
              <a:extLst>
                <a:ext uri="{FF2B5EF4-FFF2-40B4-BE49-F238E27FC236}">
                  <a16:creationId xmlns:a16="http://schemas.microsoft.com/office/drawing/2014/main" id="{52073060-62A1-8069-6923-E403E023E9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275DCEA1-610F-7667-0888-BB9F5FC05854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40" y="4304362"/>
            <a:ext cx="668965" cy="341057"/>
            <a:chOff x="-959508" y="4408632"/>
            <a:chExt cx="1271016" cy="648000"/>
          </a:xfrm>
        </p:grpSpPr>
        <p:sp>
          <p:nvSpPr>
            <p:cNvPr id="68" name="Flecha arriba y abajo 67">
              <a:extLst>
                <a:ext uri="{FF2B5EF4-FFF2-40B4-BE49-F238E27FC236}">
                  <a16:creationId xmlns:a16="http://schemas.microsoft.com/office/drawing/2014/main" id="{D60C1138-0189-620A-2FD3-697E21811B16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9" name="Estrella de 32 puntas 68">
              <a:extLst>
                <a:ext uri="{FF2B5EF4-FFF2-40B4-BE49-F238E27FC236}">
                  <a16:creationId xmlns:a16="http://schemas.microsoft.com/office/drawing/2014/main" id="{40997673-D3FD-3F93-F40B-DB2B4C1EC0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3E30A4B6-E4EB-C4B1-3D62-D8B5A0C3B952}"/>
              </a:ext>
            </a:extLst>
          </p:cNvPr>
          <p:cNvGrpSpPr>
            <a:grpSpLocks noChangeAspect="1"/>
          </p:cNvGrpSpPr>
          <p:nvPr/>
        </p:nvGrpSpPr>
        <p:grpSpPr>
          <a:xfrm>
            <a:off x="5383307" y="5061930"/>
            <a:ext cx="669426" cy="669426"/>
            <a:chOff x="4219347" y="434312"/>
            <a:chExt cx="2880000" cy="2880000"/>
          </a:xfrm>
        </p:grpSpPr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id="{889B4B35-EA7D-F5EB-BE5E-9229AE7E49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Más 71">
              <a:extLst>
                <a:ext uri="{FF2B5EF4-FFF2-40B4-BE49-F238E27FC236}">
                  <a16:creationId xmlns:a16="http://schemas.microsoft.com/office/drawing/2014/main" id="{E076DB12-455A-B683-450A-ED970197B5A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3" name="Grupo 72">
            <a:extLst>
              <a:ext uri="{FF2B5EF4-FFF2-40B4-BE49-F238E27FC236}">
                <a16:creationId xmlns:a16="http://schemas.microsoft.com/office/drawing/2014/main" id="{D3F17416-AA8A-1359-1266-BAA24E33D83E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638762" y="4079873"/>
            <a:ext cx="341057" cy="668965"/>
            <a:chOff x="-648000" y="4097126"/>
            <a:chExt cx="648000" cy="1271016"/>
          </a:xfrm>
        </p:grpSpPr>
        <p:sp>
          <p:nvSpPr>
            <p:cNvPr id="74" name="Flecha arriba y abajo 73">
              <a:extLst>
                <a:ext uri="{FF2B5EF4-FFF2-40B4-BE49-F238E27FC236}">
                  <a16:creationId xmlns:a16="http://schemas.microsoft.com/office/drawing/2014/main" id="{D0DE21E6-3695-36D9-3450-85B3DC5C897C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Estrella de 32 puntas 74">
              <a:extLst>
                <a:ext uri="{FF2B5EF4-FFF2-40B4-BE49-F238E27FC236}">
                  <a16:creationId xmlns:a16="http://schemas.microsoft.com/office/drawing/2014/main" id="{0110D7D4-675D-3F7D-A94B-F11B9C62EF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upo 75">
            <a:extLst>
              <a:ext uri="{FF2B5EF4-FFF2-40B4-BE49-F238E27FC236}">
                <a16:creationId xmlns:a16="http://schemas.microsoft.com/office/drawing/2014/main" id="{BD5CC2B5-5E20-D32A-E993-8C56A43F7302}"/>
              </a:ext>
            </a:extLst>
          </p:cNvPr>
          <p:cNvGrpSpPr>
            <a:grpSpLocks noChangeAspect="1"/>
          </p:cNvGrpSpPr>
          <p:nvPr/>
        </p:nvGrpSpPr>
        <p:grpSpPr>
          <a:xfrm>
            <a:off x="6436938" y="5061930"/>
            <a:ext cx="669426" cy="669426"/>
            <a:chOff x="4219347" y="434312"/>
            <a:chExt cx="2880000" cy="2880000"/>
          </a:xfrm>
        </p:grpSpPr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04C89505-B4D5-0236-960F-3A8ED9488D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8" name="Más 77">
              <a:extLst>
                <a:ext uri="{FF2B5EF4-FFF2-40B4-BE49-F238E27FC236}">
                  <a16:creationId xmlns:a16="http://schemas.microsoft.com/office/drawing/2014/main" id="{9B0B046C-1CC1-118E-1F42-9E8309DD5B0A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4" name="Grupo 83">
            <a:extLst>
              <a:ext uri="{FF2B5EF4-FFF2-40B4-BE49-F238E27FC236}">
                <a16:creationId xmlns:a16="http://schemas.microsoft.com/office/drawing/2014/main" id="{6E1F601F-2C2E-6048-FD2C-4189679F508D}"/>
              </a:ext>
            </a:extLst>
          </p:cNvPr>
          <p:cNvGrpSpPr>
            <a:grpSpLocks noChangeAspect="1"/>
          </p:cNvGrpSpPr>
          <p:nvPr/>
        </p:nvGrpSpPr>
        <p:grpSpPr>
          <a:xfrm>
            <a:off x="3462816" y="5870000"/>
            <a:ext cx="341057" cy="668965"/>
            <a:chOff x="-648000" y="4097124"/>
            <a:chExt cx="648000" cy="1271016"/>
          </a:xfrm>
        </p:grpSpPr>
        <p:sp>
          <p:nvSpPr>
            <p:cNvPr id="85" name="Flecha arriba y abajo 84">
              <a:extLst>
                <a:ext uri="{FF2B5EF4-FFF2-40B4-BE49-F238E27FC236}">
                  <a16:creationId xmlns:a16="http://schemas.microsoft.com/office/drawing/2014/main" id="{4B8381A9-5064-AF11-D03E-F01899FDC42E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Estrella de 32 puntas 85">
              <a:extLst>
                <a:ext uri="{FF2B5EF4-FFF2-40B4-BE49-F238E27FC236}">
                  <a16:creationId xmlns:a16="http://schemas.microsoft.com/office/drawing/2014/main" id="{5B2F5306-D199-9B39-478B-5E7E918BA8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7" name="Grupo 86">
            <a:extLst>
              <a:ext uri="{FF2B5EF4-FFF2-40B4-BE49-F238E27FC236}">
                <a16:creationId xmlns:a16="http://schemas.microsoft.com/office/drawing/2014/main" id="{A48B0791-94D8-3341-3A83-DE2DF26577E8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3" y="5870000"/>
            <a:ext cx="341057" cy="668965"/>
            <a:chOff x="-648000" y="4097126"/>
            <a:chExt cx="648000" cy="1271016"/>
          </a:xfrm>
        </p:grpSpPr>
        <p:sp>
          <p:nvSpPr>
            <p:cNvPr id="88" name="Flecha arriba y abajo 87">
              <a:extLst>
                <a:ext uri="{FF2B5EF4-FFF2-40B4-BE49-F238E27FC236}">
                  <a16:creationId xmlns:a16="http://schemas.microsoft.com/office/drawing/2014/main" id="{A8C4C0B7-4A1B-A77A-967B-CFD3A30C9823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Estrella de 32 puntas 88">
              <a:extLst>
                <a:ext uri="{FF2B5EF4-FFF2-40B4-BE49-F238E27FC236}">
                  <a16:creationId xmlns:a16="http://schemas.microsoft.com/office/drawing/2014/main" id="{3D39B3D9-2761-3101-B099-AF4248826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0" name="Grupo 89">
            <a:extLst>
              <a:ext uri="{FF2B5EF4-FFF2-40B4-BE49-F238E27FC236}">
                <a16:creationId xmlns:a16="http://schemas.microsoft.com/office/drawing/2014/main" id="{540BF038-BD07-F2B3-6EB8-23EFE5994A6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39" y="6033953"/>
            <a:ext cx="668965" cy="341057"/>
            <a:chOff x="-959508" y="4408632"/>
            <a:chExt cx="1271016" cy="648000"/>
          </a:xfrm>
        </p:grpSpPr>
        <p:sp>
          <p:nvSpPr>
            <p:cNvPr id="91" name="Flecha arriba y abajo 90">
              <a:extLst>
                <a:ext uri="{FF2B5EF4-FFF2-40B4-BE49-F238E27FC236}">
                  <a16:creationId xmlns:a16="http://schemas.microsoft.com/office/drawing/2014/main" id="{4916D871-A1B5-3501-D3F7-421197A6BB03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Estrella de 32 puntas 91">
              <a:extLst>
                <a:ext uri="{FF2B5EF4-FFF2-40B4-BE49-F238E27FC236}">
                  <a16:creationId xmlns:a16="http://schemas.microsoft.com/office/drawing/2014/main" id="{D0B1F102-E4DB-4289-D5AD-F2B70BDD00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id="{1F204E1F-60ED-46B3-C89E-F4C10A6A11F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468800" y="6030050"/>
            <a:ext cx="668965" cy="341057"/>
            <a:chOff x="-959508" y="4408632"/>
            <a:chExt cx="1271016" cy="648000"/>
          </a:xfrm>
        </p:grpSpPr>
        <p:sp>
          <p:nvSpPr>
            <p:cNvPr id="94" name="Flecha arriba y abajo 93">
              <a:extLst>
                <a:ext uri="{FF2B5EF4-FFF2-40B4-BE49-F238E27FC236}">
                  <a16:creationId xmlns:a16="http://schemas.microsoft.com/office/drawing/2014/main" id="{927B7C7D-2D62-164A-5407-96EA0077E6C7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Estrella de 32 puntas 94">
              <a:extLst>
                <a:ext uri="{FF2B5EF4-FFF2-40B4-BE49-F238E27FC236}">
                  <a16:creationId xmlns:a16="http://schemas.microsoft.com/office/drawing/2014/main" id="{A25C86F6-6128-7D5F-320A-C039A750D8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6" name="CuadroTexto 95">
            <a:extLst>
              <a:ext uri="{FF2B5EF4-FFF2-40B4-BE49-F238E27FC236}">
                <a16:creationId xmlns:a16="http://schemas.microsoft.com/office/drawing/2014/main" id="{1D74B1F2-E05E-A83B-08DC-764FC2624FDB}"/>
              </a:ext>
            </a:extLst>
          </p:cNvPr>
          <p:cNvSpPr txBox="1"/>
          <p:nvPr/>
        </p:nvSpPr>
        <p:spPr>
          <a:xfrm>
            <a:off x="3478725" y="374248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id="{ED308882-8B9A-6373-F86F-46287DC0C976}"/>
              </a:ext>
            </a:extLst>
          </p:cNvPr>
          <p:cNvSpPr txBox="1"/>
          <p:nvPr/>
        </p:nvSpPr>
        <p:spPr>
          <a:xfrm>
            <a:off x="4546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7246B161-C7F4-7AF3-7728-B58D1760B12B}"/>
              </a:ext>
            </a:extLst>
          </p:cNvPr>
          <p:cNvSpPr txBox="1"/>
          <p:nvPr/>
        </p:nvSpPr>
        <p:spPr>
          <a:xfrm>
            <a:off x="5565727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B13C2BCC-734E-7420-7640-3663AC720AC1}"/>
              </a:ext>
            </a:extLst>
          </p:cNvPr>
          <p:cNvSpPr txBox="1"/>
          <p:nvPr/>
        </p:nvSpPr>
        <p:spPr>
          <a:xfrm>
            <a:off x="6650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228E2139-9C12-A3A3-9952-5F2E273B8400}"/>
              </a:ext>
            </a:extLst>
          </p:cNvPr>
          <p:cNvSpPr txBox="1"/>
          <p:nvPr/>
        </p:nvSpPr>
        <p:spPr>
          <a:xfrm>
            <a:off x="3478725" y="6534202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6969C773-521D-547C-9AC3-9626F102606D}"/>
              </a:ext>
            </a:extLst>
          </p:cNvPr>
          <p:cNvSpPr txBox="1"/>
          <p:nvPr/>
        </p:nvSpPr>
        <p:spPr>
          <a:xfrm>
            <a:off x="4565226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17E24F94-D9BF-758C-BBC2-5316BC866D36}"/>
              </a:ext>
            </a:extLst>
          </p:cNvPr>
          <p:cNvSpPr txBox="1"/>
          <p:nvPr/>
        </p:nvSpPr>
        <p:spPr>
          <a:xfrm>
            <a:off x="5565727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36551A3C-52FE-0746-A5A9-0E2C608838C0}"/>
              </a:ext>
            </a:extLst>
          </p:cNvPr>
          <p:cNvSpPr txBox="1"/>
          <p:nvPr/>
        </p:nvSpPr>
        <p:spPr>
          <a:xfrm>
            <a:off x="6649203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grpSp>
        <p:nvGrpSpPr>
          <p:cNvPr id="106" name="Grupo 105">
            <a:extLst>
              <a:ext uri="{FF2B5EF4-FFF2-40B4-BE49-F238E27FC236}">
                <a16:creationId xmlns:a16="http://schemas.microsoft.com/office/drawing/2014/main" id="{7C20457A-276B-B09F-60F1-2392C06D2ADA}"/>
              </a:ext>
            </a:extLst>
          </p:cNvPr>
          <p:cNvGrpSpPr/>
          <p:nvPr/>
        </p:nvGrpSpPr>
        <p:grpSpPr>
          <a:xfrm>
            <a:off x="7345909" y="759768"/>
            <a:ext cx="2859245" cy="611136"/>
            <a:chOff x="1924358" y="606349"/>
            <a:chExt cx="2859990" cy="611295"/>
          </a:xfrm>
        </p:grpSpPr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id="{FBE01477-F985-B8AD-4509-86FB7D4C1D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4358" y="612082"/>
              <a:ext cx="2816315" cy="605562"/>
              <a:chOff x="7671380" y="588135"/>
              <a:chExt cx="3179074" cy="683562"/>
            </a:xfrm>
          </p:grpSpPr>
          <p:grpSp>
            <p:nvGrpSpPr>
              <p:cNvPr id="53" name="Grupo 52">
                <a:extLst>
                  <a:ext uri="{FF2B5EF4-FFF2-40B4-BE49-F238E27FC236}">
                    <a16:creationId xmlns:a16="http://schemas.microsoft.com/office/drawing/2014/main" id="{1FE4F793-75BD-C040-F41C-E40870D1838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71380" y="588135"/>
                <a:ext cx="669139" cy="669139"/>
                <a:chOff x="4357308" y="330502"/>
                <a:chExt cx="2880000" cy="2880000"/>
              </a:xfrm>
            </p:grpSpPr>
            <p:sp>
              <p:nvSpPr>
                <p:cNvPr id="54" name="Rectángulo 53">
                  <a:extLst>
                    <a:ext uri="{FF2B5EF4-FFF2-40B4-BE49-F238E27FC236}">
                      <a16:creationId xmlns:a16="http://schemas.microsoft.com/office/drawing/2014/main" id="{1656E688-6CF3-44AD-D352-FD33A81B28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69352" y="54254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5" name="Más 54">
                  <a:extLst>
                    <a:ext uri="{FF2B5EF4-FFF2-40B4-BE49-F238E27FC236}">
                      <a16:creationId xmlns:a16="http://schemas.microsoft.com/office/drawing/2014/main" id="{E95B8F93-8C17-2CBD-1E04-B62DC8FF9C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57308" y="330502"/>
                  <a:ext cx="2880000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57" name="Rectángulo 56">
                <a:extLst>
                  <a:ext uri="{FF2B5EF4-FFF2-40B4-BE49-F238E27FC236}">
                    <a16:creationId xmlns:a16="http://schemas.microsoft.com/office/drawing/2014/main" id="{CF3234D4-4244-42E7-3911-5A09E8E0E7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82488" y="637401"/>
                <a:ext cx="570605" cy="57060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s-ES" sz="1799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9" name="Grupo 58">
                <a:extLst>
                  <a:ext uri="{FF2B5EF4-FFF2-40B4-BE49-F238E27FC236}">
                    <a16:creationId xmlns:a16="http://schemas.microsoft.com/office/drawing/2014/main" id="{391AEC3D-C39F-2463-6D11-9E6D097906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535709" y="602097"/>
                <a:ext cx="1467523" cy="669600"/>
                <a:chOff x="575371" y="494369"/>
                <a:chExt cx="6311929" cy="2880000"/>
              </a:xfrm>
            </p:grpSpPr>
            <p:sp>
              <p:nvSpPr>
                <p:cNvPr id="60" name="Rectángulo 59">
                  <a:extLst>
                    <a:ext uri="{FF2B5EF4-FFF2-40B4-BE49-F238E27FC236}">
                      <a16:creationId xmlns:a16="http://schemas.microsoft.com/office/drawing/2014/main" id="{4C356D7D-61A3-1D20-9B6F-32EAA1462A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1391" y="64635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1" name="Más 60">
                  <a:extLst>
                    <a:ext uri="{FF2B5EF4-FFF2-40B4-BE49-F238E27FC236}">
                      <a16:creationId xmlns:a16="http://schemas.microsoft.com/office/drawing/2014/main" id="{2FAA2A99-44C5-9E3D-D979-18FDC0255B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575371" y="494369"/>
                  <a:ext cx="2880000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2" name="Grupo 61">
                <a:extLst>
                  <a:ext uri="{FF2B5EF4-FFF2-40B4-BE49-F238E27FC236}">
                    <a16:creationId xmlns:a16="http://schemas.microsoft.com/office/drawing/2014/main" id="{8905344D-814C-0AB0-5AEB-0B9BE459E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82931" y="595303"/>
                <a:ext cx="1467523" cy="669600"/>
                <a:chOff x="575361" y="465147"/>
                <a:chExt cx="6311924" cy="2880000"/>
              </a:xfrm>
            </p:grpSpPr>
            <p:sp>
              <p:nvSpPr>
                <p:cNvPr id="63" name="Rectángulo 62">
                  <a:extLst>
                    <a:ext uri="{FF2B5EF4-FFF2-40B4-BE49-F238E27FC236}">
                      <a16:creationId xmlns:a16="http://schemas.microsoft.com/office/drawing/2014/main" id="{4B1D356B-24D2-3E4A-0EDF-39C3104A02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1377" y="618529"/>
                  <a:ext cx="2455908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4" name="Más 63">
                  <a:extLst>
                    <a:ext uri="{FF2B5EF4-FFF2-40B4-BE49-F238E27FC236}">
                      <a16:creationId xmlns:a16="http://schemas.microsoft.com/office/drawing/2014/main" id="{00F0F0A2-2368-3150-DDC5-CBA2AF742B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575361" y="465147"/>
                  <a:ext cx="2880000" cy="2879999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105" name="Más 104">
              <a:extLst>
                <a:ext uri="{FF2B5EF4-FFF2-40B4-BE49-F238E27FC236}">
                  <a16:creationId xmlns:a16="http://schemas.microsoft.com/office/drawing/2014/main" id="{3232C3C9-8416-DD64-75E2-A55848CF9C0F}"/>
                </a:ext>
              </a:extLst>
            </p:cNvPr>
            <p:cNvSpPr>
              <a:spLocks noChangeAspect="1"/>
            </p:cNvSpPr>
            <p:nvPr/>
          </p:nvSpPr>
          <p:spPr>
            <a:xfrm rot="2726657">
              <a:off x="4191155" y="606348"/>
              <a:ext cx="593192" cy="593194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BAC10930-87B6-5C08-2937-5FB8B0360F5A}"/>
              </a:ext>
            </a:extLst>
          </p:cNvPr>
          <p:cNvSpPr txBox="1"/>
          <p:nvPr/>
        </p:nvSpPr>
        <p:spPr>
          <a:xfrm>
            <a:off x="636898" y="3714268"/>
            <a:ext cx="1383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839E184-870E-7C43-C22E-0330D1020EEA}"/>
              </a:ext>
            </a:extLst>
          </p:cNvPr>
          <p:cNvSpPr txBox="1"/>
          <p:nvPr/>
        </p:nvSpPr>
        <p:spPr>
          <a:xfrm>
            <a:off x="593398" y="6517584"/>
            <a:ext cx="159593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561682-A79E-8395-D92F-BB5329D7A25C}"/>
              </a:ext>
            </a:extLst>
          </p:cNvPr>
          <p:cNvSpPr txBox="1"/>
          <p:nvPr/>
        </p:nvSpPr>
        <p:spPr>
          <a:xfrm>
            <a:off x="593398" y="5195271"/>
            <a:ext cx="19659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Basis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used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8746F0E-3EE9-5FFF-C881-1C88AA3CEB09}"/>
              </a:ext>
            </a:extLst>
          </p:cNvPr>
          <p:cNvSpPr txBox="1"/>
          <p:nvPr/>
        </p:nvSpPr>
        <p:spPr>
          <a:xfrm>
            <a:off x="595211" y="6015960"/>
            <a:ext cx="1755274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F91A6D6-182E-C8A0-D2A4-83387C9C1BF8}"/>
              </a:ext>
            </a:extLst>
          </p:cNvPr>
          <p:cNvSpPr txBox="1"/>
          <p:nvPr/>
        </p:nvSpPr>
        <p:spPr>
          <a:xfrm>
            <a:off x="579224" y="4263505"/>
            <a:ext cx="159593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18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101E-6 -4.07407E-6 L -0.43683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7068C241-519F-42BA-7C49-404795D5CD97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C28889B-F744-E2AF-0969-C2BC9230AA6F}"/>
              </a:ext>
            </a:extLst>
          </p:cNvPr>
          <p:cNvCxnSpPr>
            <a:cxnSpLocks/>
          </p:cNvCxnSpPr>
          <p:nvPr/>
        </p:nvCxnSpPr>
        <p:spPr>
          <a:xfrm>
            <a:off x="2133467" y="1526998"/>
            <a:ext cx="6642064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 descr="Hombre con relleno sólido">
            <a:extLst>
              <a:ext uri="{FF2B5EF4-FFF2-40B4-BE49-F238E27FC236}">
                <a16:creationId xmlns:a16="http://schemas.microsoft.com/office/drawing/2014/main" id="{75808AD2-7D73-8FD7-6F09-9C24CB0B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3656" y="1069917"/>
            <a:ext cx="914162" cy="914162"/>
          </a:xfrm>
          <a:prstGeom prst="rect">
            <a:avLst/>
          </a:prstGeom>
        </p:spPr>
      </p:pic>
      <p:pic>
        <p:nvPicPr>
          <p:cNvPr id="6" name="Gráfico 5" descr="Mujer con relleno sólido">
            <a:extLst>
              <a:ext uri="{FF2B5EF4-FFF2-40B4-BE49-F238E27FC236}">
                <a16:creationId xmlns:a16="http://schemas.microsoft.com/office/drawing/2014/main" id="{FDA7CCDA-7EE7-8329-E150-040702C0F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304" y="1067063"/>
            <a:ext cx="914162" cy="9141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561C10-1AFB-EE07-6B92-5272EF5683B5}"/>
              </a:ext>
            </a:extLst>
          </p:cNvPr>
          <p:cNvSpPr txBox="1"/>
          <p:nvPr/>
        </p:nvSpPr>
        <p:spPr>
          <a:xfrm>
            <a:off x="817291" y="1341043"/>
            <a:ext cx="64776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A1310D-EE5D-510F-7BA4-35A050D0D6C6}"/>
              </a:ext>
            </a:extLst>
          </p:cNvPr>
          <p:cNvSpPr txBox="1"/>
          <p:nvPr/>
        </p:nvSpPr>
        <p:spPr>
          <a:xfrm>
            <a:off x="11358225" y="1343897"/>
            <a:ext cx="56122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91378CC-3E8D-C079-F41A-4A4858238388}"/>
              </a:ext>
            </a:extLst>
          </p:cNvPr>
          <p:cNvSpPr/>
          <p:nvPr/>
        </p:nvSpPr>
        <p:spPr>
          <a:xfrm>
            <a:off x="0" y="2986704"/>
            <a:ext cx="12188828" cy="744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EBEA154E-076C-ED7D-5DAF-651F87EA7EE5}"/>
              </a:ext>
            </a:extLst>
          </p:cNvPr>
          <p:cNvGrpSpPr>
            <a:grpSpLocks noChangeAspect="1"/>
          </p:cNvGrpSpPr>
          <p:nvPr/>
        </p:nvGrpSpPr>
        <p:grpSpPr>
          <a:xfrm>
            <a:off x="3460491" y="4140408"/>
            <a:ext cx="341057" cy="668965"/>
            <a:chOff x="-648000" y="4097124"/>
            <a:chExt cx="648000" cy="1271016"/>
          </a:xfrm>
        </p:grpSpPr>
        <p:sp>
          <p:nvSpPr>
            <p:cNvPr id="39" name="Flecha arriba y abajo 38">
              <a:extLst>
                <a:ext uri="{FF2B5EF4-FFF2-40B4-BE49-F238E27FC236}">
                  <a16:creationId xmlns:a16="http://schemas.microsoft.com/office/drawing/2014/main" id="{196BB0E3-C538-ED9B-A8AE-45817DA63867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Estrella de 32 puntas 39">
              <a:extLst>
                <a:ext uri="{FF2B5EF4-FFF2-40B4-BE49-F238E27FC236}">
                  <a16:creationId xmlns:a16="http://schemas.microsoft.com/office/drawing/2014/main" id="{29CC2CDF-EC69-C114-18DC-8CF0D96EFB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10D67605-0D1D-976E-722C-BDA259515C69}"/>
              </a:ext>
            </a:extLst>
          </p:cNvPr>
          <p:cNvGrpSpPr>
            <a:grpSpLocks noChangeAspect="1"/>
          </p:cNvGrpSpPr>
          <p:nvPr/>
        </p:nvGrpSpPr>
        <p:grpSpPr>
          <a:xfrm>
            <a:off x="3296536" y="5061932"/>
            <a:ext cx="668965" cy="668965"/>
            <a:chOff x="4357308" y="330502"/>
            <a:chExt cx="2880000" cy="2880000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08CE8445-2672-8A84-6CE0-FA15CD8BF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Más 42">
              <a:extLst>
                <a:ext uri="{FF2B5EF4-FFF2-40B4-BE49-F238E27FC236}">
                  <a16:creationId xmlns:a16="http://schemas.microsoft.com/office/drawing/2014/main" id="{F8D6949B-D590-32F1-822F-FFA6A3DEFC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37DA222-EB54-B3E6-EFA4-A05F0F7D7CED}"/>
              </a:ext>
            </a:extLst>
          </p:cNvPr>
          <p:cNvGrpSpPr>
            <a:grpSpLocks noChangeAspect="1"/>
          </p:cNvGrpSpPr>
          <p:nvPr/>
        </p:nvGrpSpPr>
        <p:grpSpPr>
          <a:xfrm>
            <a:off x="4364801" y="5061931"/>
            <a:ext cx="668965" cy="668965"/>
            <a:chOff x="4357308" y="330502"/>
            <a:chExt cx="2880000" cy="2880000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A704BBF-800A-6515-6FEE-896CD707D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Más 12">
              <a:extLst>
                <a:ext uri="{FF2B5EF4-FFF2-40B4-BE49-F238E27FC236}">
                  <a16:creationId xmlns:a16="http://schemas.microsoft.com/office/drawing/2014/main" id="{59B64682-DC68-C75B-4475-78486D7BC7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8F9E86-8796-1E87-55C2-88528B434AAC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6" y="4151323"/>
            <a:ext cx="341057" cy="668965"/>
            <a:chOff x="-648000" y="4097125"/>
            <a:chExt cx="648000" cy="1271016"/>
          </a:xfrm>
        </p:grpSpPr>
        <p:sp>
          <p:nvSpPr>
            <p:cNvPr id="17" name="Flecha arriba y abajo 16">
              <a:extLst>
                <a:ext uri="{FF2B5EF4-FFF2-40B4-BE49-F238E27FC236}">
                  <a16:creationId xmlns:a16="http://schemas.microsoft.com/office/drawing/2014/main" id="{47128F12-3DFB-8BD4-13D9-3D7A2AB3C8A2}"/>
                </a:ext>
              </a:extLst>
            </p:cNvPr>
            <p:cNvSpPr/>
            <p:nvPr/>
          </p:nvSpPr>
          <p:spPr>
            <a:xfrm rot="18900000">
              <a:off x="-397152" y="4097125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Estrella de 32 puntas 17">
              <a:extLst>
                <a:ext uri="{FF2B5EF4-FFF2-40B4-BE49-F238E27FC236}">
                  <a16:creationId xmlns:a16="http://schemas.microsoft.com/office/drawing/2014/main" id="{528F8A47-49E1-2806-C03C-23336A3E52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C2F40360-5477-B267-5331-DCB6EB41715B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40" y="4304362"/>
            <a:ext cx="668965" cy="341057"/>
            <a:chOff x="-959508" y="4408632"/>
            <a:chExt cx="1271016" cy="648000"/>
          </a:xfrm>
        </p:grpSpPr>
        <p:sp>
          <p:nvSpPr>
            <p:cNvPr id="48" name="Flecha arriba y abajo 47">
              <a:extLst>
                <a:ext uri="{FF2B5EF4-FFF2-40B4-BE49-F238E27FC236}">
                  <a16:creationId xmlns:a16="http://schemas.microsoft.com/office/drawing/2014/main" id="{D9A2F409-BA15-2E9E-BA6E-EB0150AF9761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Estrella de 32 puntas 48">
              <a:extLst>
                <a:ext uri="{FF2B5EF4-FFF2-40B4-BE49-F238E27FC236}">
                  <a16:creationId xmlns:a16="http://schemas.microsoft.com/office/drawing/2014/main" id="{3E4AE456-DB60-14BC-E249-FAB6CFD13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9841377-26D6-D04D-2C1B-F36F2F6169E1}"/>
              </a:ext>
            </a:extLst>
          </p:cNvPr>
          <p:cNvGrpSpPr>
            <a:grpSpLocks noChangeAspect="1"/>
          </p:cNvGrpSpPr>
          <p:nvPr/>
        </p:nvGrpSpPr>
        <p:grpSpPr>
          <a:xfrm>
            <a:off x="5383307" y="5061930"/>
            <a:ext cx="669426" cy="669426"/>
            <a:chOff x="4219347" y="434312"/>
            <a:chExt cx="2880000" cy="2880000"/>
          </a:xfrm>
        </p:grpSpPr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AFFE6912-9A09-B021-B2E1-80AD5DED0C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Más 51">
              <a:extLst>
                <a:ext uri="{FF2B5EF4-FFF2-40B4-BE49-F238E27FC236}">
                  <a16:creationId xmlns:a16="http://schemas.microsoft.com/office/drawing/2014/main" id="{442E8BFE-63E6-87A4-7E84-F3DBDDAF4F86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C4985482-8FAE-CD01-142D-12892B612B15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638762" y="4079873"/>
            <a:ext cx="341057" cy="668965"/>
            <a:chOff x="-648000" y="4097126"/>
            <a:chExt cx="648000" cy="1271016"/>
          </a:xfrm>
        </p:grpSpPr>
        <p:sp>
          <p:nvSpPr>
            <p:cNvPr id="9" name="Flecha arriba y abajo 8">
              <a:extLst>
                <a:ext uri="{FF2B5EF4-FFF2-40B4-BE49-F238E27FC236}">
                  <a16:creationId xmlns:a16="http://schemas.microsoft.com/office/drawing/2014/main" id="{E3917B89-54A4-0FFA-E1F7-E39C6CD2F939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Estrella de 32 puntas 9">
              <a:extLst>
                <a:ext uri="{FF2B5EF4-FFF2-40B4-BE49-F238E27FC236}">
                  <a16:creationId xmlns:a16="http://schemas.microsoft.com/office/drawing/2014/main" id="{6A86ED97-5BD5-7993-F91A-CE7C1E05C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898091D-9B34-5CF0-EE59-EF0FD184DF32}"/>
              </a:ext>
            </a:extLst>
          </p:cNvPr>
          <p:cNvGrpSpPr>
            <a:grpSpLocks noChangeAspect="1"/>
          </p:cNvGrpSpPr>
          <p:nvPr/>
        </p:nvGrpSpPr>
        <p:grpSpPr>
          <a:xfrm>
            <a:off x="6436938" y="5061930"/>
            <a:ext cx="669426" cy="669426"/>
            <a:chOff x="4219347" y="434312"/>
            <a:chExt cx="2880000" cy="2880000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BDDAD3A-7BF7-5521-EC26-6DA1FED44C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Más 23">
              <a:extLst>
                <a:ext uri="{FF2B5EF4-FFF2-40B4-BE49-F238E27FC236}">
                  <a16:creationId xmlns:a16="http://schemas.microsoft.com/office/drawing/2014/main" id="{993ACCF8-AB7E-8E8C-C583-4DC429B928FA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id="{DA29BDF9-16DE-5BEF-94F8-CC6DD193D05A}"/>
              </a:ext>
            </a:extLst>
          </p:cNvPr>
          <p:cNvGrpSpPr/>
          <p:nvPr/>
        </p:nvGrpSpPr>
        <p:grpSpPr>
          <a:xfrm>
            <a:off x="2118235" y="546691"/>
            <a:ext cx="3102571" cy="1091078"/>
            <a:chOff x="1962205" y="1878929"/>
            <a:chExt cx="3103379" cy="1091362"/>
          </a:xfrm>
        </p:grpSpPr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5F5E91EB-7D84-EB70-8D81-15F2B85B5A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62205" y="1878929"/>
              <a:ext cx="2859992" cy="1080000"/>
              <a:chOff x="7671381" y="316813"/>
              <a:chExt cx="3228377" cy="1219111"/>
            </a:xfrm>
          </p:grpSpPr>
          <p:grpSp>
            <p:nvGrpSpPr>
              <p:cNvPr id="67" name="Grupo 66">
                <a:extLst>
                  <a:ext uri="{FF2B5EF4-FFF2-40B4-BE49-F238E27FC236}">
                    <a16:creationId xmlns:a16="http://schemas.microsoft.com/office/drawing/2014/main" id="{53433261-502E-D738-A622-77921791A5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71381" y="588134"/>
                <a:ext cx="669140" cy="669139"/>
                <a:chOff x="4357300" y="330500"/>
                <a:chExt cx="2880000" cy="2880001"/>
              </a:xfrm>
            </p:grpSpPr>
            <p:sp>
              <p:nvSpPr>
                <p:cNvPr id="77" name="Rectángulo 76">
                  <a:extLst>
                    <a:ext uri="{FF2B5EF4-FFF2-40B4-BE49-F238E27FC236}">
                      <a16:creationId xmlns:a16="http://schemas.microsoft.com/office/drawing/2014/main" id="{561F5674-1EEA-635A-2040-F06C5637BA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69352" y="54254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8" name="Más 77">
                  <a:extLst>
                    <a:ext uri="{FF2B5EF4-FFF2-40B4-BE49-F238E27FC236}">
                      <a16:creationId xmlns:a16="http://schemas.microsoft.com/office/drawing/2014/main" id="{0F3C3082-4881-C36F-9C73-FBEC476214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57301" y="330502"/>
                  <a:ext cx="2880002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8" name="Grupo 67">
                <a:extLst>
                  <a:ext uri="{FF2B5EF4-FFF2-40B4-BE49-F238E27FC236}">
                    <a16:creationId xmlns:a16="http://schemas.microsoft.com/office/drawing/2014/main" id="{20B86685-951A-38E4-323E-B5943584303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264286" y="316813"/>
                <a:ext cx="1219111" cy="1219111"/>
                <a:chOff x="3199802" y="-837275"/>
                <a:chExt cx="5247101" cy="5247101"/>
              </a:xfrm>
            </p:grpSpPr>
            <p:sp>
              <p:nvSpPr>
                <p:cNvPr id="75" name="Rectángulo 74">
                  <a:extLst>
                    <a:ext uri="{FF2B5EF4-FFF2-40B4-BE49-F238E27FC236}">
                      <a16:creationId xmlns:a16="http://schemas.microsoft.com/office/drawing/2014/main" id="{BC206976-0A24-076E-7195-371F54FF04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69352" y="54254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6" name="Más 75">
                  <a:extLst>
                    <a:ext uri="{FF2B5EF4-FFF2-40B4-BE49-F238E27FC236}">
                      <a16:creationId xmlns:a16="http://schemas.microsoft.com/office/drawing/2014/main" id="{BC964FE9-840D-0160-970A-B0D5780C46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3199802" y="-837275"/>
                  <a:ext cx="5247101" cy="5247101"/>
                </a:xfrm>
                <a:prstGeom prst="mathPlus">
                  <a:avLst>
                    <a:gd name="adj1" fmla="val 4065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9" name="Grupo 68">
                <a:extLst>
                  <a:ext uri="{FF2B5EF4-FFF2-40B4-BE49-F238E27FC236}">
                    <a16:creationId xmlns:a16="http://schemas.microsoft.com/office/drawing/2014/main" id="{AE60E3AF-626A-B616-86CE-E5549956B9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82933" y="588134"/>
                <a:ext cx="669600" cy="669600"/>
                <a:chOff x="4219347" y="434312"/>
                <a:chExt cx="2880000" cy="2880000"/>
              </a:xfrm>
            </p:grpSpPr>
            <p:sp>
              <p:nvSpPr>
                <p:cNvPr id="73" name="Rectángulo 72">
                  <a:extLst>
                    <a:ext uri="{FF2B5EF4-FFF2-40B4-BE49-F238E27FC236}">
                      <a16:creationId xmlns:a16="http://schemas.microsoft.com/office/drawing/2014/main" id="{5A6B46E2-1668-8961-B838-51792C0AC8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1391" y="64635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4" name="Más 73">
                  <a:extLst>
                    <a:ext uri="{FF2B5EF4-FFF2-40B4-BE49-F238E27FC236}">
                      <a16:creationId xmlns:a16="http://schemas.microsoft.com/office/drawing/2014/main" id="{D24AD4E2-EBC0-0181-5DA5-E495AE184E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4219347" y="434312"/>
                  <a:ext cx="2880000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70" name="Grupo 69">
                <a:extLst>
                  <a:ext uri="{FF2B5EF4-FFF2-40B4-BE49-F238E27FC236}">
                    <a16:creationId xmlns:a16="http://schemas.microsoft.com/office/drawing/2014/main" id="{1659A5B4-F840-6A6B-2031-D493D9F9601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30158" y="588134"/>
                <a:ext cx="669600" cy="669600"/>
                <a:chOff x="4219347" y="434312"/>
                <a:chExt cx="2880000" cy="2880000"/>
              </a:xfrm>
            </p:grpSpPr>
            <p:sp>
              <p:nvSpPr>
                <p:cNvPr id="71" name="Rectángulo 70">
                  <a:extLst>
                    <a:ext uri="{FF2B5EF4-FFF2-40B4-BE49-F238E27FC236}">
                      <a16:creationId xmlns:a16="http://schemas.microsoft.com/office/drawing/2014/main" id="{7D029151-A957-ED53-7561-F72ACF730A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1391" y="64635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2" name="Más 71">
                  <a:extLst>
                    <a:ext uri="{FF2B5EF4-FFF2-40B4-BE49-F238E27FC236}">
                      <a16:creationId xmlns:a16="http://schemas.microsoft.com/office/drawing/2014/main" id="{C8AEA3B0-A69D-DDAB-2F7C-A4A884DE29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4219347" y="434312"/>
                  <a:ext cx="2880000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79" name="Más 78">
              <a:extLst>
                <a:ext uri="{FF2B5EF4-FFF2-40B4-BE49-F238E27FC236}">
                  <a16:creationId xmlns:a16="http://schemas.microsoft.com/office/drawing/2014/main" id="{592F89DA-1F37-1771-932A-80835416D563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985584" y="1890291"/>
              <a:ext cx="1080000" cy="1080000"/>
            </a:xfrm>
            <a:prstGeom prst="mathPlus">
              <a:avLst>
                <a:gd name="adj1" fmla="val 4065"/>
              </a:avLst>
            </a:prstGeom>
            <a:solidFill>
              <a:srgbClr val="FF0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81" name="Gráfico 80" descr="Marca de insignia1 con relleno sólido">
              <a:extLst>
                <a:ext uri="{FF2B5EF4-FFF2-40B4-BE49-F238E27FC236}">
                  <a16:creationId xmlns:a16="http://schemas.microsoft.com/office/drawing/2014/main" id="{93894C0C-0BB3-2CE4-3F93-8932EB667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8892" y="2489824"/>
              <a:ext cx="432390" cy="432390"/>
            </a:xfrm>
            <a:prstGeom prst="rect">
              <a:avLst/>
            </a:prstGeom>
          </p:spPr>
        </p:pic>
        <p:pic>
          <p:nvPicPr>
            <p:cNvPr id="82" name="Gráfico 81" descr="Marca de insignia1 con relleno sólido">
              <a:extLst>
                <a:ext uri="{FF2B5EF4-FFF2-40B4-BE49-F238E27FC236}">
                  <a16:creationId xmlns:a16="http://schemas.microsoft.com/office/drawing/2014/main" id="{F5AD5A1E-3F09-8D05-747F-122FD9C7E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11778" y="2516987"/>
              <a:ext cx="432390" cy="432390"/>
            </a:xfrm>
            <a:prstGeom prst="rect">
              <a:avLst/>
            </a:prstGeom>
          </p:spPr>
        </p:pic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6C89369E-793D-5B00-FD0F-5963F347A35E}"/>
              </a:ext>
            </a:extLst>
          </p:cNvPr>
          <p:cNvGrpSpPr>
            <a:grpSpLocks noChangeAspect="1"/>
          </p:cNvGrpSpPr>
          <p:nvPr/>
        </p:nvGrpSpPr>
        <p:grpSpPr>
          <a:xfrm>
            <a:off x="3462816" y="5870000"/>
            <a:ext cx="341057" cy="668965"/>
            <a:chOff x="-648000" y="4097124"/>
            <a:chExt cx="648000" cy="1271016"/>
          </a:xfrm>
        </p:grpSpPr>
        <p:sp>
          <p:nvSpPr>
            <p:cNvPr id="45" name="Flecha arriba y abajo 44">
              <a:extLst>
                <a:ext uri="{FF2B5EF4-FFF2-40B4-BE49-F238E27FC236}">
                  <a16:creationId xmlns:a16="http://schemas.microsoft.com/office/drawing/2014/main" id="{8098DFB7-991D-95B4-5B49-D6580C898E54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Estrella de 32 puntas 45">
              <a:extLst>
                <a:ext uri="{FF2B5EF4-FFF2-40B4-BE49-F238E27FC236}">
                  <a16:creationId xmlns:a16="http://schemas.microsoft.com/office/drawing/2014/main" id="{42FAE0A6-5BD4-D3DD-01D4-3273F9F778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5030A6D-1236-F514-894A-A24E858ADE3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3" y="5870000"/>
            <a:ext cx="341057" cy="668965"/>
            <a:chOff x="-648000" y="4097126"/>
            <a:chExt cx="648000" cy="1271016"/>
          </a:xfrm>
        </p:grpSpPr>
        <p:sp>
          <p:nvSpPr>
            <p:cNvPr id="54" name="Flecha arriba y abajo 53">
              <a:extLst>
                <a:ext uri="{FF2B5EF4-FFF2-40B4-BE49-F238E27FC236}">
                  <a16:creationId xmlns:a16="http://schemas.microsoft.com/office/drawing/2014/main" id="{1C1CD645-FA2D-A7D1-0A18-72C73EEA44C5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Estrella de 32 puntas 54">
              <a:extLst>
                <a:ext uri="{FF2B5EF4-FFF2-40B4-BE49-F238E27FC236}">
                  <a16:creationId xmlns:a16="http://schemas.microsoft.com/office/drawing/2014/main" id="{220A69D4-18DC-0ACD-EBE3-9A3F903373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30DDFAF4-B424-D4B4-AE2A-AD8F0B67B49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39" y="6033953"/>
            <a:ext cx="668965" cy="341057"/>
            <a:chOff x="-959508" y="4408632"/>
            <a:chExt cx="1271016" cy="648000"/>
          </a:xfrm>
        </p:grpSpPr>
        <p:sp>
          <p:nvSpPr>
            <p:cNvPr id="57" name="Flecha arriba y abajo 56">
              <a:extLst>
                <a:ext uri="{FF2B5EF4-FFF2-40B4-BE49-F238E27FC236}">
                  <a16:creationId xmlns:a16="http://schemas.microsoft.com/office/drawing/2014/main" id="{610D9EB6-C692-644E-A6C8-B03B2DCC0DD4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Estrella de 32 puntas 57">
              <a:extLst>
                <a:ext uri="{FF2B5EF4-FFF2-40B4-BE49-F238E27FC236}">
                  <a16:creationId xmlns:a16="http://schemas.microsoft.com/office/drawing/2014/main" id="{4D336559-7A1F-CC52-27C9-BADA74EB3E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BCA71083-5B8F-AAE9-0EE1-105836FC6F54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468800" y="6030050"/>
            <a:ext cx="668965" cy="341057"/>
            <a:chOff x="-959508" y="4408632"/>
            <a:chExt cx="1271016" cy="648000"/>
          </a:xfrm>
        </p:grpSpPr>
        <p:sp>
          <p:nvSpPr>
            <p:cNvPr id="60" name="Flecha arriba y abajo 59">
              <a:extLst>
                <a:ext uri="{FF2B5EF4-FFF2-40B4-BE49-F238E27FC236}">
                  <a16:creationId xmlns:a16="http://schemas.microsoft.com/office/drawing/2014/main" id="{474C50C2-47E5-A762-2AE1-B57ABF6F549E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Estrella de 32 puntas 60">
              <a:extLst>
                <a:ext uri="{FF2B5EF4-FFF2-40B4-BE49-F238E27FC236}">
                  <a16:creationId xmlns:a16="http://schemas.microsoft.com/office/drawing/2014/main" id="{0B19FAD4-0675-B4EC-CF2E-E0351F081F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5A7F95B-5911-C596-89F9-4145385D4CE2}"/>
              </a:ext>
            </a:extLst>
          </p:cNvPr>
          <p:cNvSpPr txBox="1"/>
          <p:nvPr/>
        </p:nvSpPr>
        <p:spPr>
          <a:xfrm>
            <a:off x="3478725" y="374248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C8FC8A4-0661-FE6C-3E8B-5535EC912623}"/>
              </a:ext>
            </a:extLst>
          </p:cNvPr>
          <p:cNvSpPr txBox="1"/>
          <p:nvPr/>
        </p:nvSpPr>
        <p:spPr>
          <a:xfrm>
            <a:off x="4546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4E372C5-79B4-73AE-8D74-7B4FDE3DBF67}"/>
              </a:ext>
            </a:extLst>
          </p:cNvPr>
          <p:cNvSpPr txBox="1"/>
          <p:nvPr/>
        </p:nvSpPr>
        <p:spPr>
          <a:xfrm>
            <a:off x="5565727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F75CCABF-5268-52C0-54B6-07317D3725FB}"/>
              </a:ext>
            </a:extLst>
          </p:cNvPr>
          <p:cNvSpPr txBox="1"/>
          <p:nvPr/>
        </p:nvSpPr>
        <p:spPr>
          <a:xfrm>
            <a:off x="6650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7A17CA22-55B0-A727-ED4A-B9901B6AB0B4}"/>
              </a:ext>
            </a:extLst>
          </p:cNvPr>
          <p:cNvSpPr txBox="1"/>
          <p:nvPr/>
        </p:nvSpPr>
        <p:spPr>
          <a:xfrm>
            <a:off x="3478725" y="6534202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0C0E3B55-EA5A-4097-F6E6-0C03E10D06B1}"/>
              </a:ext>
            </a:extLst>
          </p:cNvPr>
          <p:cNvSpPr txBox="1"/>
          <p:nvPr/>
        </p:nvSpPr>
        <p:spPr>
          <a:xfrm>
            <a:off x="4565226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0AAD8BC9-39B2-02E4-6A59-3181CD527573}"/>
              </a:ext>
            </a:extLst>
          </p:cNvPr>
          <p:cNvSpPr txBox="1"/>
          <p:nvPr/>
        </p:nvSpPr>
        <p:spPr>
          <a:xfrm>
            <a:off x="5565727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E641081D-AB1C-81F9-BF57-57D1D3D28B6E}"/>
              </a:ext>
            </a:extLst>
          </p:cNvPr>
          <p:cNvSpPr txBox="1"/>
          <p:nvPr/>
        </p:nvSpPr>
        <p:spPr>
          <a:xfrm>
            <a:off x="6649203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626D80F9-5555-DEDE-12CB-CCD4E145A77A}"/>
              </a:ext>
            </a:extLst>
          </p:cNvPr>
          <p:cNvSpPr/>
          <p:nvPr/>
        </p:nvSpPr>
        <p:spPr>
          <a:xfrm>
            <a:off x="1056586" y="3069948"/>
            <a:ext cx="2507134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srgbClr val="FF0000"/>
                </a:solidFill>
                <a:latin typeface="Calibri" panose="020F0502020204030204"/>
              </a:rPr>
              <a:t>Bob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tells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Bob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which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basis he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used</a:t>
            </a:r>
            <a:endParaRPr lang="es-E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0" name="Elipse 89">
            <a:extLst>
              <a:ext uri="{FF2B5EF4-FFF2-40B4-BE49-F238E27FC236}">
                <a16:creationId xmlns:a16="http://schemas.microsoft.com/office/drawing/2014/main" id="{384903C5-819B-FF0C-3ED4-0087351FA5D7}"/>
              </a:ext>
            </a:extLst>
          </p:cNvPr>
          <p:cNvSpPr/>
          <p:nvPr/>
        </p:nvSpPr>
        <p:spPr>
          <a:xfrm>
            <a:off x="781269" y="3168233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233124D2-AA11-9CC1-6CA3-38F6F191A931}"/>
              </a:ext>
            </a:extLst>
          </p:cNvPr>
          <p:cNvSpPr/>
          <p:nvPr/>
        </p:nvSpPr>
        <p:spPr>
          <a:xfrm>
            <a:off x="4828452" y="3068764"/>
            <a:ext cx="2508547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600" b="1" dirty="0">
                <a:solidFill>
                  <a:schemeClr val="accent1"/>
                </a:solidFill>
                <a:latin typeface="Calibri" panose="020F0502020204030204"/>
              </a:rPr>
              <a:t>Alice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 panose="020F0502020204030204"/>
              </a:rPr>
              <a:t>checks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 panose="020F0502020204030204"/>
              </a:rPr>
              <a:t>which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600" dirty="0" err="1">
                <a:solidFill>
                  <a:prstClr val="black"/>
                </a:solidFill>
                <a:latin typeface="Calibri" panose="020F0502020204030204"/>
              </a:rPr>
              <a:t>ones</a:t>
            </a:r>
            <a:r>
              <a:rPr lang="es-ES" sz="1600" dirty="0">
                <a:solidFill>
                  <a:prstClr val="black"/>
                </a:solidFill>
                <a:latin typeface="Calibri" panose="020F0502020204030204"/>
              </a:rPr>
              <a:t> coindice</a:t>
            </a:r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8DDCAD7F-E2FE-4B29-2A06-3306B2F6D743}"/>
              </a:ext>
            </a:extLst>
          </p:cNvPr>
          <p:cNvSpPr/>
          <p:nvPr/>
        </p:nvSpPr>
        <p:spPr>
          <a:xfrm>
            <a:off x="4640988" y="3168233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0540E2C-D96F-03F5-D5AA-E648080DD1EC}"/>
              </a:ext>
            </a:extLst>
          </p:cNvPr>
          <p:cNvSpPr txBox="1"/>
          <p:nvPr/>
        </p:nvSpPr>
        <p:spPr>
          <a:xfrm>
            <a:off x="636898" y="3714268"/>
            <a:ext cx="1383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3965AE2-ACA0-10DA-01AA-454A1C45DFBF}"/>
              </a:ext>
            </a:extLst>
          </p:cNvPr>
          <p:cNvSpPr txBox="1"/>
          <p:nvPr/>
        </p:nvSpPr>
        <p:spPr>
          <a:xfrm>
            <a:off x="593398" y="6517584"/>
            <a:ext cx="159593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607BB2F-1B28-CBE6-32D5-3A8A8D10C7C9}"/>
              </a:ext>
            </a:extLst>
          </p:cNvPr>
          <p:cNvSpPr txBox="1"/>
          <p:nvPr/>
        </p:nvSpPr>
        <p:spPr>
          <a:xfrm>
            <a:off x="593398" y="5195271"/>
            <a:ext cx="19659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Basis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used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7BC6160-0DEA-5CEE-156F-B31F5F1D633B}"/>
              </a:ext>
            </a:extLst>
          </p:cNvPr>
          <p:cNvSpPr txBox="1"/>
          <p:nvPr/>
        </p:nvSpPr>
        <p:spPr>
          <a:xfrm>
            <a:off x="595211" y="6015960"/>
            <a:ext cx="1755274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8DB6CDB-B9DA-5E28-6733-64BD3D8F06AA}"/>
              </a:ext>
            </a:extLst>
          </p:cNvPr>
          <p:cNvSpPr txBox="1"/>
          <p:nvPr/>
        </p:nvSpPr>
        <p:spPr>
          <a:xfrm>
            <a:off x="579224" y="4263505"/>
            <a:ext cx="159593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14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093 L 0.44126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2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CA4F2A1E-C048-6E18-F928-66000632B031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C28889B-F744-E2AF-0969-C2BC9230AA6F}"/>
              </a:ext>
            </a:extLst>
          </p:cNvPr>
          <p:cNvCxnSpPr>
            <a:cxnSpLocks/>
          </p:cNvCxnSpPr>
          <p:nvPr/>
        </p:nvCxnSpPr>
        <p:spPr>
          <a:xfrm>
            <a:off x="2133467" y="1526998"/>
            <a:ext cx="6642064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 descr="Hombre con relleno sólido">
            <a:extLst>
              <a:ext uri="{FF2B5EF4-FFF2-40B4-BE49-F238E27FC236}">
                <a16:creationId xmlns:a16="http://schemas.microsoft.com/office/drawing/2014/main" id="{75808AD2-7D73-8FD7-6F09-9C24CB0B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3656" y="1069917"/>
            <a:ext cx="914162" cy="914162"/>
          </a:xfrm>
          <a:prstGeom prst="rect">
            <a:avLst/>
          </a:prstGeom>
        </p:spPr>
      </p:pic>
      <p:pic>
        <p:nvPicPr>
          <p:cNvPr id="6" name="Gráfico 5" descr="Mujer con relleno sólido">
            <a:extLst>
              <a:ext uri="{FF2B5EF4-FFF2-40B4-BE49-F238E27FC236}">
                <a16:creationId xmlns:a16="http://schemas.microsoft.com/office/drawing/2014/main" id="{FDA7CCDA-7EE7-8329-E150-040702C0F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304" y="1067063"/>
            <a:ext cx="914162" cy="9141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561C10-1AFB-EE07-6B92-5272EF5683B5}"/>
              </a:ext>
            </a:extLst>
          </p:cNvPr>
          <p:cNvSpPr txBox="1"/>
          <p:nvPr/>
        </p:nvSpPr>
        <p:spPr>
          <a:xfrm>
            <a:off x="817291" y="1341043"/>
            <a:ext cx="64776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A1310D-EE5D-510F-7BA4-35A050D0D6C6}"/>
              </a:ext>
            </a:extLst>
          </p:cNvPr>
          <p:cNvSpPr txBox="1"/>
          <p:nvPr/>
        </p:nvSpPr>
        <p:spPr>
          <a:xfrm>
            <a:off x="11358225" y="1343897"/>
            <a:ext cx="56122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91378CC-3E8D-C079-F41A-4A4858238388}"/>
              </a:ext>
            </a:extLst>
          </p:cNvPr>
          <p:cNvSpPr/>
          <p:nvPr/>
        </p:nvSpPr>
        <p:spPr>
          <a:xfrm>
            <a:off x="0" y="2986704"/>
            <a:ext cx="12188828" cy="744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EBEA154E-076C-ED7D-5DAF-651F87EA7EE5}"/>
              </a:ext>
            </a:extLst>
          </p:cNvPr>
          <p:cNvGrpSpPr>
            <a:grpSpLocks noChangeAspect="1"/>
          </p:cNvGrpSpPr>
          <p:nvPr/>
        </p:nvGrpSpPr>
        <p:grpSpPr>
          <a:xfrm>
            <a:off x="3460491" y="4140408"/>
            <a:ext cx="341057" cy="668965"/>
            <a:chOff x="-648000" y="4097124"/>
            <a:chExt cx="648000" cy="1271016"/>
          </a:xfrm>
        </p:grpSpPr>
        <p:sp>
          <p:nvSpPr>
            <p:cNvPr id="39" name="Flecha arriba y abajo 38">
              <a:extLst>
                <a:ext uri="{FF2B5EF4-FFF2-40B4-BE49-F238E27FC236}">
                  <a16:creationId xmlns:a16="http://schemas.microsoft.com/office/drawing/2014/main" id="{196BB0E3-C538-ED9B-A8AE-45817DA63867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Estrella de 32 puntas 39">
              <a:extLst>
                <a:ext uri="{FF2B5EF4-FFF2-40B4-BE49-F238E27FC236}">
                  <a16:creationId xmlns:a16="http://schemas.microsoft.com/office/drawing/2014/main" id="{29CC2CDF-EC69-C114-18DC-8CF0D96EFB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10D67605-0D1D-976E-722C-BDA259515C69}"/>
              </a:ext>
            </a:extLst>
          </p:cNvPr>
          <p:cNvGrpSpPr>
            <a:grpSpLocks noChangeAspect="1"/>
          </p:cNvGrpSpPr>
          <p:nvPr/>
        </p:nvGrpSpPr>
        <p:grpSpPr>
          <a:xfrm>
            <a:off x="3296536" y="5061932"/>
            <a:ext cx="668965" cy="668965"/>
            <a:chOff x="4357308" y="330502"/>
            <a:chExt cx="2880000" cy="2880000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08CE8445-2672-8A84-6CE0-FA15CD8BF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Más 42">
              <a:extLst>
                <a:ext uri="{FF2B5EF4-FFF2-40B4-BE49-F238E27FC236}">
                  <a16:creationId xmlns:a16="http://schemas.microsoft.com/office/drawing/2014/main" id="{F8D6949B-D590-32F1-822F-FFA6A3DEFC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37DA222-EB54-B3E6-EFA4-A05F0F7D7CED}"/>
              </a:ext>
            </a:extLst>
          </p:cNvPr>
          <p:cNvGrpSpPr>
            <a:grpSpLocks noChangeAspect="1"/>
          </p:cNvGrpSpPr>
          <p:nvPr/>
        </p:nvGrpSpPr>
        <p:grpSpPr>
          <a:xfrm>
            <a:off x="4364801" y="5061931"/>
            <a:ext cx="668965" cy="668965"/>
            <a:chOff x="4357308" y="330502"/>
            <a:chExt cx="2880000" cy="2880000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A704BBF-800A-6515-6FEE-896CD707D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Más 12">
              <a:extLst>
                <a:ext uri="{FF2B5EF4-FFF2-40B4-BE49-F238E27FC236}">
                  <a16:creationId xmlns:a16="http://schemas.microsoft.com/office/drawing/2014/main" id="{59B64682-DC68-C75B-4475-78486D7BC7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8F9E86-8796-1E87-55C2-88528B434AAC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6" y="4151323"/>
            <a:ext cx="341057" cy="668965"/>
            <a:chOff x="-648000" y="4097125"/>
            <a:chExt cx="648000" cy="1271016"/>
          </a:xfrm>
        </p:grpSpPr>
        <p:sp>
          <p:nvSpPr>
            <p:cNvPr id="17" name="Flecha arriba y abajo 16">
              <a:extLst>
                <a:ext uri="{FF2B5EF4-FFF2-40B4-BE49-F238E27FC236}">
                  <a16:creationId xmlns:a16="http://schemas.microsoft.com/office/drawing/2014/main" id="{47128F12-3DFB-8BD4-13D9-3D7A2AB3C8A2}"/>
                </a:ext>
              </a:extLst>
            </p:cNvPr>
            <p:cNvSpPr/>
            <p:nvPr/>
          </p:nvSpPr>
          <p:spPr>
            <a:xfrm rot="18900000">
              <a:off x="-397152" y="4097125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Estrella de 32 puntas 17">
              <a:extLst>
                <a:ext uri="{FF2B5EF4-FFF2-40B4-BE49-F238E27FC236}">
                  <a16:creationId xmlns:a16="http://schemas.microsoft.com/office/drawing/2014/main" id="{528F8A47-49E1-2806-C03C-23336A3E52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C2F40360-5477-B267-5331-DCB6EB41715B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40" y="4304362"/>
            <a:ext cx="668965" cy="341057"/>
            <a:chOff x="-959508" y="4408632"/>
            <a:chExt cx="1271016" cy="648000"/>
          </a:xfrm>
        </p:grpSpPr>
        <p:sp>
          <p:nvSpPr>
            <p:cNvPr id="48" name="Flecha arriba y abajo 47">
              <a:extLst>
                <a:ext uri="{FF2B5EF4-FFF2-40B4-BE49-F238E27FC236}">
                  <a16:creationId xmlns:a16="http://schemas.microsoft.com/office/drawing/2014/main" id="{D9A2F409-BA15-2E9E-BA6E-EB0150AF9761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Estrella de 32 puntas 48">
              <a:extLst>
                <a:ext uri="{FF2B5EF4-FFF2-40B4-BE49-F238E27FC236}">
                  <a16:creationId xmlns:a16="http://schemas.microsoft.com/office/drawing/2014/main" id="{3E4AE456-DB60-14BC-E249-FAB6CFD13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9841377-26D6-D04D-2C1B-F36F2F6169E1}"/>
              </a:ext>
            </a:extLst>
          </p:cNvPr>
          <p:cNvGrpSpPr>
            <a:grpSpLocks noChangeAspect="1"/>
          </p:cNvGrpSpPr>
          <p:nvPr/>
        </p:nvGrpSpPr>
        <p:grpSpPr>
          <a:xfrm>
            <a:off x="5383307" y="5061930"/>
            <a:ext cx="669426" cy="669426"/>
            <a:chOff x="4219347" y="434312"/>
            <a:chExt cx="2880000" cy="2880000"/>
          </a:xfrm>
        </p:grpSpPr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AFFE6912-9A09-B021-B2E1-80AD5DED0C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Más 51">
              <a:extLst>
                <a:ext uri="{FF2B5EF4-FFF2-40B4-BE49-F238E27FC236}">
                  <a16:creationId xmlns:a16="http://schemas.microsoft.com/office/drawing/2014/main" id="{442E8BFE-63E6-87A4-7E84-F3DBDDAF4F86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C4985482-8FAE-CD01-142D-12892B612B15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638762" y="4079873"/>
            <a:ext cx="341057" cy="668965"/>
            <a:chOff x="-648000" y="4097126"/>
            <a:chExt cx="648000" cy="1271016"/>
          </a:xfrm>
        </p:grpSpPr>
        <p:sp>
          <p:nvSpPr>
            <p:cNvPr id="9" name="Flecha arriba y abajo 8">
              <a:extLst>
                <a:ext uri="{FF2B5EF4-FFF2-40B4-BE49-F238E27FC236}">
                  <a16:creationId xmlns:a16="http://schemas.microsoft.com/office/drawing/2014/main" id="{E3917B89-54A4-0FFA-E1F7-E39C6CD2F939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Estrella de 32 puntas 9">
              <a:extLst>
                <a:ext uri="{FF2B5EF4-FFF2-40B4-BE49-F238E27FC236}">
                  <a16:creationId xmlns:a16="http://schemas.microsoft.com/office/drawing/2014/main" id="{6A86ED97-5BD5-7993-F91A-CE7C1E05C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898091D-9B34-5CF0-EE59-EF0FD184DF32}"/>
              </a:ext>
            </a:extLst>
          </p:cNvPr>
          <p:cNvGrpSpPr>
            <a:grpSpLocks noChangeAspect="1"/>
          </p:cNvGrpSpPr>
          <p:nvPr/>
        </p:nvGrpSpPr>
        <p:grpSpPr>
          <a:xfrm>
            <a:off x="6436938" y="5061930"/>
            <a:ext cx="669426" cy="669426"/>
            <a:chOff x="4219347" y="434312"/>
            <a:chExt cx="2880000" cy="2880000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BDDAD3A-7BF7-5521-EC26-6DA1FED44C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Más 23">
              <a:extLst>
                <a:ext uri="{FF2B5EF4-FFF2-40B4-BE49-F238E27FC236}">
                  <a16:creationId xmlns:a16="http://schemas.microsoft.com/office/drawing/2014/main" id="{993ACCF8-AB7E-8E8C-C583-4DC429B928FA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6C89369E-793D-5B00-FD0F-5963F347A35E}"/>
              </a:ext>
            </a:extLst>
          </p:cNvPr>
          <p:cNvGrpSpPr>
            <a:grpSpLocks noChangeAspect="1"/>
          </p:cNvGrpSpPr>
          <p:nvPr/>
        </p:nvGrpSpPr>
        <p:grpSpPr>
          <a:xfrm>
            <a:off x="3462816" y="5870000"/>
            <a:ext cx="341057" cy="668965"/>
            <a:chOff x="-648000" y="4097124"/>
            <a:chExt cx="648000" cy="1271016"/>
          </a:xfrm>
        </p:grpSpPr>
        <p:sp>
          <p:nvSpPr>
            <p:cNvPr id="45" name="Flecha arriba y abajo 44">
              <a:extLst>
                <a:ext uri="{FF2B5EF4-FFF2-40B4-BE49-F238E27FC236}">
                  <a16:creationId xmlns:a16="http://schemas.microsoft.com/office/drawing/2014/main" id="{8098DFB7-991D-95B4-5B49-D6580C898E54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Estrella de 32 puntas 45">
              <a:extLst>
                <a:ext uri="{FF2B5EF4-FFF2-40B4-BE49-F238E27FC236}">
                  <a16:creationId xmlns:a16="http://schemas.microsoft.com/office/drawing/2014/main" id="{42FAE0A6-5BD4-D3DD-01D4-3273F9F778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5030A6D-1236-F514-894A-A24E858ADE3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3" y="5870000"/>
            <a:ext cx="341057" cy="668965"/>
            <a:chOff x="-648000" y="4097126"/>
            <a:chExt cx="648000" cy="1271016"/>
          </a:xfrm>
        </p:grpSpPr>
        <p:sp>
          <p:nvSpPr>
            <p:cNvPr id="54" name="Flecha arriba y abajo 53">
              <a:extLst>
                <a:ext uri="{FF2B5EF4-FFF2-40B4-BE49-F238E27FC236}">
                  <a16:creationId xmlns:a16="http://schemas.microsoft.com/office/drawing/2014/main" id="{1C1CD645-FA2D-A7D1-0A18-72C73EEA44C5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Estrella de 32 puntas 54">
              <a:extLst>
                <a:ext uri="{FF2B5EF4-FFF2-40B4-BE49-F238E27FC236}">
                  <a16:creationId xmlns:a16="http://schemas.microsoft.com/office/drawing/2014/main" id="{220A69D4-18DC-0ACD-EBE3-9A3F903373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30DDFAF4-B424-D4B4-AE2A-AD8F0B67B49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39" y="6033953"/>
            <a:ext cx="668965" cy="341057"/>
            <a:chOff x="-959508" y="4408632"/>
            <a:chExt cx="1271016" cy="648000"/>
          </a:xfrm>
        </p:grpSpPr>
        <p:sp>
          <p:nvSpPr>
            <p:cNvPr id="57" name="Flecha arriba y abajo 56">
              <a:extLst>
                <a:ext uri="{FF2B5EF4-FFF2-40B4-BE49-F238E27FC236}">
                  <a16:creationId xmlns:a16="http://schemas.microsoft.com/office/drawing/2014/main" id="{610D9EB6-C692-644E-A6C8-B03B2DCC0DD4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Estrella de 32 puntas 57">
              <a:extLst>
                <a:ext uri="{FF2B5EF4-FFF2-40B4-BE49-F238E27FC236}">
                  <a16:creationId xmlns:a16="http://schemas.microsoft.com/office/drawing/2014/main" id="{4D336559-7A1F-CC52-27C9-BADA74EB3E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BCA71083-5B8F-AAE9-0EE1-105836FC6F54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468800" y="6030050"/>
            <a:ext cx="668965" cy="341057"/>
            <a:chOff x="-959508" y="4408632"/>
            <a:chExt cx="1271016" cy="648000"/>
          </a:xfrm>
        </p:grpSpPr>
        <p:sp>
          <p:nvSpPr>
            <p:cNvPr id="60" name="Flecha arriba y abajo 59">
              <a:extLst>
                <a:ext uri="{FF2B5EF4-FFF2-40B4-BE49-F238E27FC236}">
                  <a16:creationId xmlns:a16="http://schemas.microsoft.com/office/drawing/2014/main" id="{474C50C2-47E5-A762-2AE1-B57ABF6F549E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Estrella de 32 puntas 60">
              <a:extLst>
                <a:ext uri="{FF2B5EF4-FFF2-40B4-BE49-F238E27FC236}">
                  <a16:creationId xmlns:a16="http://schemas.microsoft.com/office/drawing/2014/main" id="{0B19FAD4-0675-B4EC-CF2E-E0351F081F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5A7F95B-5911-C596-89F9-4145385D4CE2}"/>
              </a:ext>
            </a:extLst>
          </p:cNvPr>
          <p:cNvSpPr txBox="1"/>
          <p:nvPr/>
        </p:nvSpPr>
        <p:spPr>
          <a:xfrm>
            <a:off x="3478725" y="374248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C8FC8A4-0661-FE6C-3E8B-5535EC912623}"/>
              </a:ext>
            </a:extLst>
          </p:cNvPr>
          <p:cNvSpPr txBox="1"/>
          <p:nvPr/>
        </p:nvSpPr>
        <p:spPr>
          <a:xfrm>
            <a:off x="4546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4E372C5-79B4-73AE-8D74-7B4FDE3DBF67}"/>
              </a:ext>
            </a:extLst>
          </p:cNvPr>
          <p:cNvSpPr txBox="1"/>
          <p:nvPr/>
        </p:nvSpPr>
        <p:spPr>
          <a:xfrm>
            <a:off x="5565727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F75CCABF-5268-52C0-54B6-07317D3725FB}"/>
              </a:ext>
            </a:extLst>
          </p:cNvPr>
          <p:cNvSpPr txBox="1"/>
          <p:nvPr/>
        </p:nvSpPr>
        <p:spPr>
          <a:xfrm>
            <a:off x="6650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7A17CA22-55B0-A727-ED4A-B9901B6AB0B4}"/>
              </a:ext>
            </a:extLst>
          </p:cNvPr>
          <p:cNvSpPr txBox="1"/>
          <p:nvPr/>
        </p:nvSpPr>
        <p:spPr>
          <a:xfrm>
            <a:off x="3478725" y="6534202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0C0E3B55-EA5A-4097-F6E6-0C03E10D06B1}"/>
              </a:ext>
            </a:extLst>
          </p:cNvPr>
          <p:cNvSpPr txBox="1"/>
          <p:nvPr/>
        </p:nvSpPr>
        <p:spPr>
          <a:xfrm>
            <a:off x="4565226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0AAD8BC9-39B2-02E4-6A59-3181CD527573}"/>
              </a:ext>
            </a:extLst>
          </p:cNvPr>
          <p:cNvSpPr txBox="1"/>
          <p:nvPr/>
        </p:nvSpPr>
        <p:spPr>
          <a:xfrm>
            <a:off x="5565727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E641081D-AB1C-81F9-BF57-57D1D3D28B6E}"/>
              </a:ext>
            </a:extLst>
          </p:cNvPr>
          <p:cNvSpPr txBox="1"/>
          <p:nvPr/>
        </p:nvSpPr>
        <p:spPr>
          <a:xfrm>
            <a:off x="6649203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7" name="Rectángulo redondeado 86">
            <a:extLst>
              <a:ext uri="{FF2B5EF4-FFF2-40B4-BE49-F238E27FC236}">
                <a16:creationId xmlns:a16="http://schemas.microsoft.com/office/drawing/2014/main" id="{A0DDBDA0-7344-AFC9-E781-81DF09DC5B02}"/>
              </a:ext>
            </a:extLst>
          </p:cNvPr>
          <p:cNvSpPr/>
          <p:nvPr/>
        </p:nvSpPr>
        <p:spPr>
          <a:xfrm>
            <a:off x="3117162" y="3742485"/>
            <a:ext cx="1058981" cy="3075741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ángulo redondeado 87">
            <a:extLst>
              <a:ext uri="{FF2B5EF4-FFF2-40B4-BE49-F238E27FC236}">
                <a16:creationId xmlns:a16="http://schemas.microsoft.com/office/drawing/2014/main" id="{E11D6F27-0D43-9139-4789-5F6C25AE74CE}"/>
              </a:ext>
            </a:extLst>
          </p:cNvPr>
          <p:cNvSpPr/>
          <p:nvPr/>
        </p:nvSpPr>
        <p:spPr>
          <a:xfrm>
            <a:off x="5197719" y="3742485"/>
            <a:ext cx="1058981" cy="3075741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EE59BE8-FAE9-C393-2AE7-D5C295DB257C}"/>
              </a:ext>
            </a:extLst>
          </p:cNvPr>
          <p:cNvGrpSpPr/>
          <p:nvPr/>
        </p:nvGrpSpPr>
        <p:grpSpPr>
          <a:xfrm>
            <a:off x="7378783" y="521524"/>
            <a:ext cx="3102571" cy="1091078"/>
            <a:chOff x="1962205" y="1878929"/>
            <a:chExt cx="3103379" cy="1091362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C6A7E516-481A-8B16-8646-A00673619A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62205" y="1878929"/>
              <a:ext cx="2859992" cy="1080000"/>
              <a:chOff x="7671381" y="316813"/>
              <a:chExt cx="3228377" cy="1219111"/>
            </a:xfrm>
          </p:grpSpPr>
          <p:grpSp>
            <p:nvGrpSpPr>
              <p:cNvPr id="90" name="Grupo 89">
                <a:extLst>
                  <a:ext uri="{FF2B5EF4-FFF2-40B4-BE49-F238E27FC236}">
                    <a16:creationId xmlns:a16="http://schemas.microsoft.com/office/drawing/2014/main" id="{E2F561EC-494C-A194-1E5B-5E7B0992892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71381" y="588134"/>
                <a:ext cx="669140" cy="669139"/>
                <a:chOff x="4357300" y="330500"/>
                <a:chExt cx="2880000" cy="2880001"/>
              </a:xfrm>
            </p:grpSpPr>
            <p:sp>
              <p:nvSpPr>
                <p:cNvPr id="100" name="Rectángulo 99">
                  <a:extLst>
                    <a:ext uri="{FF2B5EF4-FFF2-40B4-BE49-F238E27FC236}">
                      <a16:creationId xmlns:a16="http://schemas.microsoft.com/office/drawing/2014/main" id="{E8B9A53C-2B7E-9184-23F9-153CB9BD10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69352" y="54254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1" name="Más 100">
                  <a:extLst>
                    <a:ext uri="{FF2B5EF4-FFF2-40B4-BE49-F238E27FC236}">
                      <a16:creationId xmlns:a16="http://schemas.microsoft.com/office/drawing/2014/main" id="{B0CC1EE1-58ED-3BB4-9F74-92F1443B54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57301" y="330502"/>
                  <a:ext cx="2880002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1" name="Grupo 90">
                <a:extLst>
                  <a:ext uri="{FF2B5EF4-FFF2-40B4-BE49-F238E27FC236}">
                    <a16:creationId xmlns:a16="http://schemas.microsoft.com/office/drawing/2014/main" id="{1BC8903D-7257-4CAD-16FD-4D8C5913E7C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264286" y="316813"/>
                <a:ext cx="1219111" cy="1219111"/>
                <a:chOff x="3199802" y="-837275"/>
                <a:chExt cx="5247101" cy="5247101"/>
              </a:xfrm>
            </p:grpSpPr>
            <p:sp>
              <p:nvSpPr>
                <p:cNvPr id="98" name="Rectángulo 97">
                  <a:extLst>
                    <a:ext uri="{FF2B5EF4-FFF2-40B4-BE49-F238E27FC236}">
                      <a16:creationId xmlns:a16="http://schemas.microsoft.com/office/drawing/2014/main" id="{0745159A-F961-CF5F-9256-F141022A16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69352" y="54254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9" name="Más 98">
                  <a:extLst>
                    <a:ext uri="{FF2B5EF4-FFF2-40B4-BE49-F238E27FC236}">
                      <a16:creationId xmlns:a16="http://schemas.microsoft.com/office/drawing/2014/main" id="{25115982-EA74-38F2-CB16-FBC255059A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3199802" y="-837275"/>
                  <a:ext cx="5247101" cy="5247101"/>
                </a:xfrm>
                <a:prstGeom prst="mathPlus">
                  <a:avLst>
                    <a:gd name="adj1" fmla="val 4065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2" name="Grupo 91">
                <a:extLst>
                  <a:ext uri="{FF2B5EF4-FFF2-40B4-BE49-F238E27FC236}">
                    <a16:creationId xmlns:a16="http://schemas.microsoft.com/office/drawing/2014/main" id="{55CBB6C5-BB0D-159B-48F4-E0D09501A9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82933" y="588134"/>
                <a:ext cx="669600" cy="669600"/>
                <a:chOff x="4219347" y="434312"/>
                <a:chExt cx="2880000" cy="2880000"/>
              </a:xfrm>
            </p:grpSpPr>
            <p:sp>
              <p:nvSpPr>
                <p:cNvPr id="96" name="Rectángulo 95">
                  <a:extLst>
                    <a:ext uri="{FF2B5EF4-FFF2-40B4-BE49-F238E27FC236}">
                      <a16:creationId xmlns:a16="http://schemas.microsoft.com/office/drawing/2014/main" id="{462669C7-C2F8-5866-36C4-58D3234E87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1391" y="64635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7" name="Más 96">
                  <a:extLst>
                    <a:ext uri="{FF2B5EF4-FFF2-40B4-BE49-F238E27FC236}">
                      <a16:creationId xmlns:a16="http://schemas.microsoft.com/office/drawing/2014/main" id="{099F1762-293E-AF54-6530-7147C70359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4219347" y="434312"/>
                  <a:ext cx="2880000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93" name="Grupo 92">
                <a:extLst>
                  <a:ext uri="{FF2B5EF4-FFF2-40B4-BE49-F238E27FC236}">
                    <a16:creationId xmlns:a16="http://schemas.microsoft.com/office/drawing/2014/main" id="{500F0E5E-F7BA-3707-7EA2-6E20BE3E227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30158" y="588134"/>
                <a:ext cx="669600" cy="669600"/>
                <a:chOff x="4219347" y="434312"/>
                <a:chExt cx="2880000" cy="2880000"/>
              </a:xfrm>
            </p:grpSpPr>
            <p:sp>
              <p:nvSpPr>
                <p:cNvPr id="94" name="Rectángulo 93">
                  <a:extLst>
                    <a:ext uri="{FF2B5EF4-FFF2-40B4-BE49-F238E27FC236}">
                      <a16:creationId xmlns:a16="http://schemas.microsoft.com/office/drawing/2014/main" id="{842CF4CB-9537-9EA8-6F4C-F09BB346EB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1391" y="64635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5" name="Más 94">
                  <a:extLst>
                    <a:ext uri="{FF2B5EF4-FFF2-40B4-BE49-F238E27FC236}">
                      <a16:creationId xmlns:a16="http://schemas.microsoft.com/office/drawing/2014/main" id="{B5FD29BB-B18E-DBF3-D8C4-9DED89ECB8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4219347" y="434312"/>
                  <a:ext cx="2880000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27" name="Más 26">
              <a:extLst>
                <a:ext uri="{FF2B5EF4-FFF2-40B4-BE49-F238E27FC236}">
                  <a16:creationId xmlns:a16="http://schemas.microsoft.com/office/drawing/2014/main" id="{542EDAA5-861A-41C5-9C1A-BCFCA34F02B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985584" y="1890291"/>
              <a:ext cx="1080000" cy="1080000"/>
            </a:xfrm>
            <a:prstGeom prst="mathPlus">
              <a:avLst>
                <a:gd name="adj1" fmla="val 4065"/>
              </a:avLst>
            </a:prstGeom>
            <a:solidFill>
              <a:srgbClr val="FF0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8" name="Gráfico 27" descr="Marca de insignia1 con relleno sólido">
              <a:extLst>
                <a:ext uri="{FF2B5EF4-FFF2-40B4-BE49-F238E27FC236}">
                  <a16:creationId xmlns:a16="http://schemas.microsoft.com/office/drawing/2014/main" id="{98649B73-AB1A-40A3-7EDF-9B350511D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8892" y="2489824"/>
              <a:ext cx="432390" cy="432390"/>
            </a:xfrm>
            <a:prstGeom prst="rect">
              <a:avLst/>
            </a:prstGeom>
          </p:spPr>
        </p:pic>
        <p:pic>
          <p:nvPicPr>
            <p:cNvPr id="89" name="Gráfico 88" descr="Marca de insignia1 con relleno sólido">
              <a:extLst>
                <a:ext uri="{FF2B5EF4-FFF2-40B4-BE49-F238E27FC236}">
                  <a16:creationId xmlns:a16="http://schemas.microsoft.com/office/drawing/2014/main" id="{E53CD81F-0EF9-423D-66AC-D4ADB54C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11778" y="2516987"/>
              <a:ext cx="432390" cy="432390"/>
            </a:xfrm>
            <a:prstGeom prst="rect">
              <a:avLst/>
            </a:prstGeom>
          </p:spPr>
        </p:pic>
      </p:grp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FF8A64BB-BC3B-35B7-47A7-3597659A59AE}"/>
              </a:ext>
            </a:extLst>
          </p:cNvPr>
          <p:cNvSpPr/>
          <p:nvPr/>
        </p:nvSpPr>
        <p:spPr>
          <a:xfrm>
            <a:off x="1056586" y="3069948"/>
            <a:ext cx="2507134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srgbClr val="FF0000"/>
                </a:solidFill>
                <a:latin typeface="Calibri" panose="020F0502020204030204"/>
              </a:rPr>
              <a:t>Bob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tells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Bob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which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basis he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used</a:t>
            </a:r>
            <a:endParaRPr lang="es-E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0" name="Elipse 119">
            <a:extLst>
              <a:ext uri="{FF2B5EF4-FFF2-40B4-BE49-F238E27FC236}">
                <a16:creationId xmlns:a16="http://schemas.microsoft.com/office/drawing/2014/main" id="{D9D86B01-C502-05F3-33F7-CB3A0F911BD3}"/>
              </a:ext>
            </a:extLst>
          </p:cNvPr>
          <p:cNvSpPr/>
          <p:nvPr/>
        </p:nvSpPr>
        <p:spPr>
          <a:xfrm>
            <a:off x="781269" y="3168233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DE78529B-106D-3B9B-5C34-FB02CB3DD126}"/>
              </a:ext>
            </a:extLst>
          </p:cNvPr>
          <p:cNvSpPr/>
          <p:nvPr/>
        </p:nvSpPr>
        <p:spPr>
          <a:xfrm>
            <a:off x="4828452" y="3068764"/>
            <a:ext cx="2508547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coindice</a:t>
            </a:r>
          </a:p>
        </p:txBody>
      </p:sp>
      <p:sp>
        <p:nvSpPr>
          <p:cNvPr id="122" name="Elipse 121">
            <a:extLst>
              <a:ext uri="{FF2B5EF4-FFF2-40B4-BE49-F238E27FC236}">
                <a16:creationId xmlns:a16="http://schemas.microsoft.com/office/drawing/2014/main" id="{7ADF7860-653B-DFC7-5B98-91F2FBD30B4B}"/>
              </a:ext>
            </a:extLst>
          </p:cNvPr>
          <p:cNvSpPr/>
          <p:nvPr/>
        </p:nvSpPr>
        <p:spPr>
          <a:xfrm>
            <a:off x="4640988" y="3168233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23" name="Rectángulo 122">
            <a:extLst>
              <a:ext uri="{FF2B5EF4-FFF2-40B4-BE49-F238E27FC236}">
                <a16:creationId xmlns:a16="http://schemas.microsoft.com/office/drawing/2014/main" id="{CB357DC5-4598-76EF-3F7D-B3AF652979E8}"/>
              </a:ext>
            </a:extLst>
          </p:cNvPr>
          <p:cNvSpPr/>
          <p:nvPr/>
        </p:nvSpPr>
        <p:spPr>
          <a:xfrm>
            <a:off x="8649744" y="3068764"/>
            <a:ext cx="2507134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Both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discard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‘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bad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’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photons</a:t>
            </a:r>
            <a:endParaRPr lang="es-E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4" name="Elipse 123">
            <a:extLst>
              <a:ext uri="{FF2B5EF4-FFF2-40B4-BE49-F238E27FC236}">
                <a16:creationId xmlns:a16="http://schemas.microsoft.com/office/drawing/2014/main" id="{22FA59A1-F596-04C6-554B-98CDC74F82C9}"/>
              </a:ext>
            </a:extLst>
          </p:cNvPr>
          <p:cNvSpPr/>
          <p:nvPr/>
        </p:nvSpPr>
        <p:spPr>
          <a:xfrm>
            <a:off x="8468431" y="3174801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571E5F2-DD50-9B20-2678-F1D9D47DDE7E}"/>
              </a:ext>
            </a:extLst>
          </p:cNvPr>
          <p:cNvSpPr txBox="1"/>
          <p:nvPr/>
        </p:nvSpPr>
        <p:spPr>
          <a:xfrm>
            <a:off x="636898" y="3714268"/>
            <a:ext cx="1383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DB7E4-AE42-10B3-45E9-8EF6A7D2C762}"/>
              </a:ext>
            </a:extLst>
          </p:cNvPr>
          <p:cNvSpPr txBox="1"/>
          <p:nvPr/>
        </p:nvSpPr>
        <p:spPr>
          <a:xfrm>
            <a:off x="593398" y="6517584"/>
            <a:ext cx="159593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F30C5D5-41D2-8CCE-1142-0085C80A7D99}"/>
              </a:ext>
            </a:extLst>
          </p:cNvPr>
          <p:cNvSpPr txBox="1"/>
          <p:nvPr/>
        </p:nvSpPr>
        <p:spPr>
          <a:xfrm>
            <a:off x="593398" y="5195271"/>
            <a:ext cx="19659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Basis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used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62B12D9-DE36-285D-781D-7489385250C9}"/>
              </a:ext>
            </a:extLst>
          </p:cNvPr>
          <p:cNvSpPr txBox="1"/>
          <p:nvPr/>
        </p:nvSpPr>
        <p:spPr>
          <a:xfrm>
            <a:off x="595211" y="6015960"/>
            <a:ext cx="1755274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6365829-24B2-FB58-3C6F-F5ED8E72DBFA}"/>
              </a:ext>
            </a:extLst>
          </p:cNvPr>
          <p:cNvSpPr txBox="1"/>
          <p:nvPr/>
        </p:nvSpPr>
        <p:spPr>
          <a:xfrm>
            <a:off x="579224" y="4263505"/>
            <a:ext cx="159593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36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774D6-533D-AB49-8FD4-058EBCDFA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1721" y="6356350"/>
            <a:ext cx="511323" cy="313010"/>
          </a:xfrm>
        </p:spPr>
        <p:txBody>
          <a:bodyPr/>
          <a:lstStyle/>
          <a:p>
            <a:fld id="{7684620F-E654-9C43-920D-77548AB03F7B}" type="slidenum">
              <a:rPr lang="en-US" altLang="es-ES" smtClean="0"/>
              <a:pPr/>
              <a:t>5</a:t>
            </a:fld>
            <a:endParaRPr lang="en-US" alt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60D80C-66F5-CD4F-A708-6022BFEF9F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31900" y="273218"/>
            <a:ext cx="8959850" cy="1004888"/>
          </a:xfrm>
        </p:spPr>
        <p:txBody>
          <a:bodyPr wrap="square" lIns="90000" tIns="45000" rIns="90000" bIns="45000">
            <a:noAutofit/>
          </a:bodyPr>
          <a:lstStyle/>
          <a:p>
            <a:pPr marL="274320" lvl="0" algn="ctr"/>
            <a:r>
              <a:rPr lang="es-ES" sz="4000" dirty="0" err="1">
                <a:solidFill>
                  <a:srgbClr val="000000"/>
                </a:solidFill>
              </a:rPr>
              <a:t>The</a:t>
            </a:r>
            <a:r>
              <a:rPr lang="es-ES" sz="4000" dirty="0">
                <a:solidFill>
                  <a:srgbClr val="000000"/>
                </a:solidFill>
              </a:rPr>
              <a:t> </a:t>
            </a:r>
            <a:r>
              <a:rPr lang="es-ES" sz="4000" dirty="0" err="1">
                <a:solidFill>
                  <a:srgbClr val="000000"/>
                </a:solidFill>
              </a:rPr>
              <a:t>Qubit</a:t>
            </a:r>
            <a:r>
              <a:rPr lang="es-E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DF32D-9113-014B-BC38-BA61B84116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9394" y="1484784"/>
            <a:ext cx="11423650" cy="5316840"/>
          </a:xfrm>
        </p:spPr>
        <p:txBody>
          <a:bodyPr>
            <a:spAutoFit/>
          </a:bodyPr>
          <a:lstStyle/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dirty="0"/>
              <a:t>Define </a:t>
            </a:r>
            <a:r>
              <a:rPr lang="es-ES" b="1" dirty="0" err="1">
                <a:solidFill>
                  <a:srgbClr val="000000"/>
                </a:solidFill>
              </a:rPr>
              <a:t>two</a:t>
            </a:r>
            <a:r>
              <a:rPr lang="es-ES" b="1" dirty="0">
                <a:solidFill>
                  <a:srgbClr val="000000"/>
                </a:solidFill>
              </a:rPr>
              <a:t>  quantum </a:t>
            </a:r>
            <a:r>
              <a:rPr lang="es-ES" b="1" dirty="0" err="1">
                <a:solidFill>
                  <a:srgbClr val="000000"/>
                </a:solidFill>
              </a:rPr>
              <a:t>states</a:t>
            </a:r>
            <a:r>
              <a:rPr lang="es-ES" b="1" dirty="0">
                <a:solidFill>
                  <a:srgbClr val="000000"/>
                </a:solidFill>
              </a:rPr>
              <a:t> as 0 y 1: |0&gt; y |1&gt;</a:t>
            </a:r>
          </a:p>
          <a:p>
            <a:pPr marL="674370" lvl="1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|0&gt; </a:t>
            </a:r>
            <a:r>
              <a:rPr lang="es-ES" sz="2400" dirty="0" err="1">
                <a:latin typeface="Calibri" pitchFamily="18"/>
                <a:ea typeface="SimSun" pitchFamily="2"/>
              </a:rPr>
              <a:t>means</a:t>
            </a:r>
            <a:r>
              <a:rPr lang="es-ES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“</a:t>
            </a:r>
            <a:r>
              <a:rPr lang="es-ES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the</a:t>
            </a:r>
            <a:r>
              <a:rPr lang="es-ES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quantum </a:t>
            </a:r>
            <a:r>
              <a:rPr lang="es-ES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state</a:t>
            </a:r>
            <a:r>
              <a:rPr lang="es-ES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representing</a:t>
            </a:r>
            <a:r>
              <a:rPr lang="es-ES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the</a:t>
            </a:r>
            <a:r>
              <a:rPr lang="es-ES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value</a:t>
            </a:r>
            <a:r>
              <a:rPr lang="es-ES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0 of </a:t>
            </a:r>
            <a:r>
              <a:rPr lang="es-ES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the</a:t>
            </a:r>
            <a:r>
              <a:rPr lang="es-ES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</a:t>
            </a:r>
            <a:r>
              <a:rPr lang="es-ES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qubit</a:t>
            </a:r>
            <a:r>
              <a:rPr lang="es-ES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”</a:t>
            </a:r>
            <a:r>
              <a:rPr lang="es-ES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... </a:t>
            </a:r>
            <a:r>
              <a:rPr lang="es-ES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Whatever</a:t>
            </a:r>
            <a:r>
              <a:rPr lang="es-ES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</a:t>
            </a:r>
            <a:r>
              <a:rPr lang="es-ES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the</a:t>
            </a:r>
            <a:r>
              <a:rPr lang="es-ES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</a:t>
            </a:r>
            <a:r>
              <a:rPr lang="es-ES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physical</a:t>
            </a:r>
            <a:r>
              <a:rPr lang="es-ES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</a:t>
            </a:r>
            <a:r>
              <a:rPr lang="es-ES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implementation</a:t>
            </a:r>
            <a:r>
              <a:rPr lang="es-ES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: </a:t>
            </a:r>
            <a:r>
              <a:rPr lang="es-ES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photon</a:t>
            </a:r>
            <a:r>
              <a:rPr lang="es-ES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</a:t>
            </a:r>
            <a:r>
              <a:rPr lang="es-ES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polarization</a:t>
            </a:r>
            <a:r>
              <a:rPr lang="es-ES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, spin </a:t>
            </a:r>
            <a:r>
              <a:rPr lang="es-ES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states</a:t>
            </a:r>
            <a:r>
              <a:rPr lang="es-ES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…</a:t>
            </a:r>
          </a:p>
          <a:p>
            <a:pPr marL="674370" lvl="1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sz="2400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Often</a:t>
            </a:r>
            <a:r>
              <a:rPr lang="es-ES" sz="2400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</a:t>
            </a:r>
            <a:r>
              <a:rPr lang="es-ES" sz="2400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regarded</a:t>
            </a:r>
            <a:r>
              <a:rPr lang="es-ES" sz="2400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as </a:t>
            </a:r>
            <a:r>
              <a:rPr lang="es-ES" sz="2400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the</a:t>
            </a:r>
            <a:r>
              <a:rPr lang="es-ES" sz="2400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“</a:t>
            </a:r>
            <a:r>
              <a:rPr lang="es-ES" sz="2400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computational</a:t>
            </a:r>
            <a:r>
              <a:rPr lang="es-ES" sz="2400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</a:t>
            </a:r>
            <a:r>
              <a:rPr lang="es-ES" sz="2400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basis</a:t>
            </a:r>
            <a:r>
              <a:rPr lang="es-ES" sz="2400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”</a:t>
            </a:r>
          </a:p>
          <a:p>
            <a:pPr marL="674370" lvl="1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sz="2400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Technically</a:t>
            </a:r>
            <a:r>
              <a:rPr lang="es-ES" sz="2400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: </a:t>
            </a:r>
            <a:r>
              <a:rPr lang="es-ES" sz="2400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an</a:t>
            </a:r>
            <a:r>
              <a:rPr lang="es-ES" sz="2400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</a:t>
            </a:r>
            <a:r>
              <a:rPr lang="es-ES" sz="2400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element</a:t>
            </a:r>
            <a:r>
              <a:rPr lang="es-ES" sz="2400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in a Hilbert </a:t>
            </a:r>
            <a:r>
              <a:rPr lang="es-ES" sz="2400" dirty="0" err="1">
                <a:solidFill>
                  <a:srgbClr val="3B3F41"/>
                </a:solidFill>
                <a:latin typeface="Calibri" pitchFamily="18"/>
                <a:ea typeface="SimSun" pitchFamily="2"/>
              </a:rPr>
              <a:t>space</a:t>
            </a:r>
            <a:r>
              <a:rPr lang="es-ES" sz="2400" dirty="0">
                <a:solidFill>
                  <a:srgbClr val="3B3F41"/>
                </a:solidFill>
                <a:latin typeface="Calibri" pitchFamily="18"/>
                <a:ea typeface="SimSun" pitchFamily="2"/>
              </a:rPr>
              <a:t> of dimensión 2.</a:t>
            </a:r>
            <a:endParaRPr lang="es-ES" sz="2400" dirty="0">
              <a:latin typeface="Calibri" pitchFamily="18"/>
              <a:ea typeface="SimSun" pitchFamily="2"/>
            </a:endParaRPr>
          </a:p>
          <a:p>
            <a:pPr marL="274320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dirty="0"/>
              <a:t>A quantum </a:t>
            </a:r>
            <a:r>
              <a:rPr lang="es-ES" dirty="0" err="1"/>
              <a:t>state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solution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Schrödinger </a:t>
            </a:r>
            <a:r>
              <a:rPr lang="es-ES" dirty="0" err="1"/>
              <a:t>equation</a:t>
            </a:r>
            <a:endParaRPr lang="es-ES" dirty="0"/>
          </a:p>
          <a:p>
            <a:pPr marL="274320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dirty="0" err="1"/>
              <a:t>The</a:t>
            </a:r>
            <a:r>
              <a:rPr lang="es-ES" dirty="0"/>
              <a:t> Schrödinger </a:t>
            </a:r>
            <a:r>
              <a:rPr lang="es-ES" dirty="0" err="1"/>
              <a:t>equation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linear, </a:t>
            </a:r>
            <a:r>
              <a:rPr lang="es-ES" dirty="0" err="1"/>
              <a:t>then</a:t>
            </a:r>
            <a:r>
              <a:rPr lang="es-ES" dirty="0"/>
              <a:t> a </a:t>
            </a:r>
            <a:r>
              <a:rPr lang="es-ES" dirty="0" err="1"/>
              <a:t>generic</a:t>
            </a:r>
            <a:r>
              <a:rPr lang="es-ES" dirty="0"/>
              <a:t> </a:t>
            </a:r>
            <a:r>
              <a:rPr lang="es-ES" dirty="0" err="1"/>
              <a:t>state</a:t>
            </a:r>
            <a:r>
              <a:rPr lang="es-ES" dirty="0"/>
              <a:t> of a </a:t>
            </a:r>
            <a:r>
              <a:rPr lang="es-ES" b="1" dirty="0"/>
              <a:t>single </a:t>
            </a:r>
            <a:r>
              <a:rPr lang="es-ES" b="1" dirty="0" err="1"/>
              <a:t>qubit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: </a:t>
            </a:r>
          </a:p>
          <a:p>
            <a:pPr marL="18732" indent="0">
              <a:lnSpc>
                <a:spcPct val="100000"/>
              </a:lnSpc>
              <a:buSzPct val="45000"/>
              <a:buNone/>
            </a:pPr>
            <a:r>
              <a:rPr lang="es-ES" b="1" dirty="0"/>
              <a:t>				|</a:t>
            </a:r>
            <a:r>
              <a:rPr lang="es-ES" b="1" dirty="0" err="1"/>
              <a:t>φ</a:t>
            </a:r>
            <a:r>
              <a:rPr lang="es-ES" b="1" dirty="0"/>
              <a:t>&gt; = α|0&gt; + β|1&gt;</a:t>
            </a:r>
          </a:p>
          <a:p>
            <a:pPr marL="274320">
              <a:buSzPct val="45000"/>
              <a:buFont typeface="StarSymbol"/>
              <a:buChar char="●"/>
            </a:pPr>
            <a:r>
              <a:rPr lang="es-ES" sz="2800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No-</a:t>
            </a:r>
            <a:r>
              <a:rPr lang="es-ES" sz="2800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cloning</a:t>
            </a:r>
            <a:r>
              <a:rPr lang="es-ES" sz="2800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: </a:t>
            </a:r>
            <a:r>
              <a:rPr lang="es-ES" sz="2800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an</a:t>
            </a:r>
            <a:r>
              <a:rPr lang="es-ES" sz="2800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 </a:t>
            </a:r>
            <a:r>
              <a:rPr lang="es-ES" sz="2800" b="1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unknown</a:t>
            </a:r>
            <a:r>
              <a:rPr lang="es-ES" sz="2800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 </a:t>
            </a:r>
            <a:r>
              <a:rPr lang="es-ES" sz="2800" b="1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quantum </a:t>
            </a:r>
            <a:r>
              <a:rPr lang="es-ES" sz="2800" b="1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state</a:t>
            </a:r>
            <a:r>
              <a:rPr lang="es-ES" sz="2800" b="1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 </a:t>
            </a:r>
            <a:r>
              <a:rPr lang="es-ES" sz="2800" b="1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cannot</a:t>
            </a:r>
            <a:r>
              <a:rPr lang="es-ES" sz="2800" b="1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 be </a:t>
            </a:r>
            <a:r>
              <a:rPr lang="es-ES" sz="2800" b="1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copied</a:t>
            </a:r>
            <a:r>
              <a:rPr lang="es-ES" sz="2800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. </a:t>
            </a:r>
            <a:endParaRPr lang="es-ES" sz="2800" b="1" dirty="0">
              <a:solidFill>
                <a:srgbClr val="000000"/>
              </a:solidFill>
              <a:latin typeface="Calibri" pitchFamily="18"/>
              <a:ea typeface="SimSun" pitchFamily="2"/>
            </a:endParaRPr>
          </a:p>
          <a:p>
            <a:pPr marL="274320">
              <a:lnSpc>
                <a:spcPct val="100000"/>
              </a:lnSpc>
              <a:buSzPct val="45000"/>
              <a:buFont typeface="StarSymbol"/>
              <a:buChar char="●"/>
            </a:pPr>
            <a:endParaRPr lang="es-ES" b="1" dirty="0"/>
          </a:p>
          <a:p>
            <a:pPr lvl="0"/>
            <a:endParaRPr lang="es-E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767339-2128-E143-A05A-17C9198F9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8" r="20040"/>
          <a:stretch/>
        </p:blipFill>
        <p:spPr>
          <a:xfrm>
            <a:off x="8974732" y="324218"/>
            <a:ext cx="576064" cy="1308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05E27F-1C67-A44A-8A03-DD602A701E93}"/>
              </a:ext>
            </a:extLst>
          </p:cNvPr>
          <p:cNvSpPr txBox="1"/>
          <p:nvPr/>
        </p:nvSpPr>
        <p:spPr>
          <a:xfrm>
            <a:off x="9838828" y="4725144"/>
            <a:ext cx="2033736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(</a:t>
            </a:r>
            <a:r>
              <a:rPr lang="es-ES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Wooters</a:t>
            </a:r>
            <a:r>
              <a:rPr lang="es-ES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, </a:t>
            </a:r>
            <a:r>
              <a:rPr lang="es-ES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Zurek</a:t>
            </a:r>
            <a:r>
              <a:rPr lang="es-ES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 1982. </a:t>
            </a:r>
            <a:r>
              <a:rPr lang="es-ES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Why</a:t>
            </a:r>
            <a:r>
              <a:rPr lang="es-ES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 </a:t>
            </a:r>
            <a:r>
              <a:rPr lang="es-ES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took</a:t>
            </a:r>
            <a:r>
              <a:rPr lang="es-ES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 more tan 50 </a:t>
            </a:r>
            <a:r>
              <a:rPr lang="es-ES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years</a:t>
            </a:r>
            <a:r>
              <a:rPr lang="es-ES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 to </a:t>
            </a:r>
            <a:r>
              <a:rPr lang="es-ES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realize</a:t>
            </a:r>
            <a:r>
              <a:rPr lang="es-ES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 </a:t>
            </a:r>
            <a:r>
              <a:rPr lang="es-ES" dirty="0" err="1">
                <a:solidFill>
                  <a:srgbClr val="333333"/>
                </a:solidFill>
                <a:latin typeface="Calibri" pitchFamily="18"/>
                <a:ea typeface="SimSun" pitchFamily="2"/>
              </a:rPr>
              <a:t>this</a:t>
            </a:r>
            <a:r>
              <a:rPr lang="es-ES" dirty="0">
                <a:solidFill>
                  <a:srgbClr val="333333"/>
                </a:solidFill>
                <a:latin typeface="Calibri" pitchFamily="18"/>
                <a:ea typeface="SimSun" pitchFamily="2"/>
              </a:rPr>
              <a:t>?)</a:t>
            </a:r>
            <a:endParaRPr lang="es-ES" dirty="0"/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E4264EDC-4B5B-0B44-989C-BD992CE5241F}"/>
              </a:ext>
            </a:extLst>
          </p:cNvPr>
          <p:cNvSpPr/>
          <p:nvPr/>
        </p:nvSpPr>
        <p:spPr>
          <a:xfrm rot="10800000">
            <a:off x="9408842" y="4828239"/>
            <a:ext cx="342528" cy="91668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85C75-186C-9E4C-A12B-B75A7CCA5094}"/>
              </a:ext>
            </a:extLst>
          </p:cNvPr>
          <p:cNvSpPr txBox="1"/>
          <p:nvPr/>
        </p:nvSpPr>
        <p:spPr>
          <a:xfrm>
            <a:off x="7611759" y="4695093"/>
            <a:ext cx="1457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" indent="0">
              <a:lnSpc>
                <a:spcPct val="100000"/>
              </a:lnSpc>
              <a:buSzPct val="45000"/>
              <a:buNone/>
            </a:pPr>
            <a:r>
              <a:rPr lang="es-ES" dirty="0"/>
              <a:t>α,β </a:t>
            </a:r>
            <a:r>
              <a:rPr lang="es-ES" dirty="0" err="1"/>
              <a:t>complex</a:t>
            </a:r>
            <a:r>
              <a:rPr lang="es-ES" dirty="0"/>
              <a:t> </a:t>
            </a:r>
            <a:r>
              <a:rPr lang="es-ES" dirty="0" err="1"/>
              <a:t>numbers</a:t>
            </a: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7340187-D8A0-4923-AC50-3D49E1E783D1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7823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CE540AEB-3178-C2B7-6BF0-C5F710BED813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C28889B-F744-E2AF-0969-C2BC9230AA6F}"/>
              </a:ext>
            </a:extLst>
          </p:cNvPr>
          <p:cNvCxnSpPr>
            <a:cxnSpLocks/>
          </p:cNvCxnSpPr>
          <p:nvPr/>
        </p:nvCxnSpPr>
        <p:spPr>
          <a:xfrm>
            <a:off x="2133467" y="1526998"/>
            <a:ext cx="6642064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 descr="Hombre con relleno sólido">
            <a:extLst>
              <a:ext uri="{FF2B5EF4-FFF2-40B4-BE49-F238E27FC236}">
                <a16:creationId xmlns:a16="http://schemas.microsoft.com/office/drawing/2014/main" id="{75808AD2-7D73-8FD7-6F09-9C24CB0B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3656" y="1069917"/>
            <a:ext cx="914162" cy="914162"/>
          </a:xfrm>
          <a:prstGeom prst="rect">
            <a:avLst/>
          </a:prstGeom>
        </p:spPr>
      </p:pic>
      <p:pic>
        <p:nvPicPr>
          <p:cNvPr id="6" name="Gráfico 5" descr="Mujer con relleno sólido">
            <a:extLst>
              <a:ext uri="{FF2B5EF4-FFF2-40B4-BE49-F238E27FC236}">
                <a16:creationId xmlns:a16="http://schemas.microsoft.com/office/drawing/2014/main" id="{FDA7CCDA-7EE7-8329-E150-040702C0F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304" y="1067063"/>
            <a:ext cx="914162" cy="9141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561C10-1AFB-EE07-6B92-5272EF5683B5}"/>
              </a:ext>
            </a:extLst>
          </p:cNvPr>
          <p:cNvSpPr txBox="1"/>
          <p:nvPr/>
        </p:nvSpPr>
        <p:spPr>
          <a:xfrm>
            <a:off x="817291" y="1341043"/>
            <a:ext cx="64776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A1310D-EE5D-510F-7BA4-35A050D0D6C6}"/>
              </a:ext>
            </a:extLst>
          </p:cNvPr>
          <p:cNvSpPr txBox="1"/>
          <p:nvPr/>
        </p:nvSpPr>
        <p:spPr>
          <a:xfrm>
            <a:off x="11358225" y="1343897"/>
            <a:ext cx="56122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91378CC-3E8D-C079-F41A-4A4858238388}"/>
              </a:ext>
            </a:extLst>
          </p:cNvPr>
          <p:cNvSpPr/>
          <p:nvPr/>
        </p:nvSpPr>
        <p:spPr>
          <a:xfrm>
            <a:off x="0" y="2986704"/>
            <a:ext cx="12188828" cy="744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EBEA154E-076C-ED7D-5DAF-651F87EA7EE5}"/>
              </a:ext>
            </a:extLst>
          </p:cNvPr>
          <p:cNvGrpSpPr>
            <a:grpSpLocks noChangeAspect="1"/>
          </p:cNvGrpSpPr>
          <p:nvPr/>
        </p:nvGrpSpPr>
        <p:grpSpPr>
          <a:xfrm>
            <a:off x="3460491" y="4140408"/>
            <a:ext cx="341057" cy="668965"/>
            <a:chOff x="-648000" y="4097124"/>
            <a:chExt cx="648000" cy="1271016"/>
          </a:xfrm>
        </p:grpSpPr>
        <p:sp>
          <p:nvSpPr>
            <p:cNvPr id="39" name="Flecha arriba y abajo 38">
              <a:extLst>
                <a:ext uri="{FF2B5EF4-FFF2-40B4-BE49-F238E27FC236}">
                  <a16:creationId xmlns:a16="http://schemas.microsoft.com/office/drawing/2014/main" id="{196BB0E3-C538-ED9B-A8AE-45817DA63867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Estrella de 32 puntas 39">
              <a:extLst>
                <a:ext uri="{FF2B5EF4-FFF2-40B4-BE49-F238E27FC236}">
                  <a16:creationId xmlns:a16="http://schemas.microsoft.com/office/drawing/2014/main" id="{29CC2CDF-EC69-C114-18DC-8CF0D96EFB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10D67605-0D1D-976E-722C-BDA259515C69}"/>
              </a:ext>
            </a:extLst>
          </p:cNvPr>
          <p:cNvGrpSpPr>
            <a:grpSpLocks noChangeAspect="1"/>
          </p:cNvGrpSpPr>
          <p:nvPr/>
        </p:nvGrpSpPr>
        <p:grpSpPr>
          <a:xfrm>
            <a:off x="3296536" y="5061932"/>
            <a:ext cx="668965" cy="668965"/>
            <a:chOff x="4357308" y="330502"/>
            <a:chExt cx="2880000" cy="2880000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08CE8445-2672-8A84-6CE0-FA15CD8BF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Más 42">
              <a:extLst>
                <a:ext uri="{FF2B5EF4-FFF2-40B4-BE49-F238E27FC236}">
                  <a16:creationId xmlns:a16="http://schemas.microsoft.com/office/drawing/2014/main" id="{F8D6949B-D590-32F1-822F-FFA6A3DEFC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37DA222-EB54-B3E6-EFA4-A05F0F7D7CED}"/>
              </a:ext>
            </a:extLst>
          </p:cNvPr>
          <p:cNvGrpSpPr>
            <a:grpSpLocks noChangeAspect="1"/>
          </p:cNvGrpSpPr>
          <p:nvPr/>
        </p:nvGrpSpPr>
        <p:grpSpPr>
          <a:xfrm>
            <a:off x="4364801" y="5061931"/>
            <a:ext cx="668965" cy="668965"/>
            <a:chOff x="4357308" y="330502"/>
            <a:chExt cx="2880000" cy="2880000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A704BBF-800A-6515-6FEE-896CD707D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Más 12">
              <a:extLst>
                <a:ext uri="{FF2B5EF4-FFF2-40B4-BE49-F238E27FC236}">
                  <a16:creationId xmlns:a16="http://schemas.microsoft.com/office/drawing/2014/main" id="{59B64682-DC68-C75B-4475-78486D7BC7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8F9E86-8796-1E87-55C2-88528B434AAC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6" y="4151323"/>
            <a:ext cx="341057" cy="668965"/>
            <a:chOff x="-648000" y="4097125"/>
            <a:chExt cx="648000" cy="1271016"/>
          </a:xfrm>
        </p:grpSpPr>
        <p:sp>
          <p:nvSpPr>
            <p:cNvPr id="17" name="Flecha arriba y abajo 16">
              <a:extLst>
                <a:ext uri="{FF2B5EF4-FFF2-40B4-BE49-F238E27FC236}">
                  <a16:creationId xmlns:a16="http://schemas.microsoft.com/office/drawing/2014/main" id="{47128F12-3DFB-8BD4-13D9-3D7A2AB3C8A2}"/>
                </a:ext>
              </a:extLst>
            </p:cNvPr>
            <p:cNvSpPr/>
            <p:nvPr/>
          </p:nvSpPr>
          <p:spPr>
            <a:xfrm rot="18900000">
              <a:off x="-397152" y="4097125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Estrella de 32 puntas 17">
              <a:extLst>
                <a:ext uri="{FF2B5EF4-FFF2-40B4-BE49-F238E27FC236}">
                  <a16:creationId xmlns:a16="http://schemas.microsoft.com/office/drawing/2014/main" id="{528F8A47-49E1-2806-C03C-23336A3E52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C2F40360-5477-B267-5331-DCB6EB41715B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40" y="4304362"/>
            <a:ext cx="668965" cy="341057"/>
            <a:chOff x="-959508" y="4408632"/>
            <a:chExt cx="1271016" cy="648000"/>
          </a:xfrm>
        </p:grpSpPr>
        <p:sp>
          <p:nvSpPr>
            <p:cNvPr id="48" name="Flecha arriba y abajo 47">
              <a:extLst>
                <a:ext uri="{FF2B5EF4-FFF2-40B4-BE49-F238E27FC236}">
                  <a16:creationId xmlns:a16="http://schemas.microsoft.com/office/drawing/2014/main" id="{D9A2F409-BA15-2E9E-BA6E-EB0150AF9761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Estrella de 32 puntas 48">
              <a:extLst>
                <a:ext uri="{FF2B5EF4-FFF2-40B4-BE49-F238E27FC236}">
                  <a16:creationId xmlns:a16="http://schemas.microsoft.com/office/drawing/2014/main" id="{3E4AE456-DB60-14BC-E249-FAB6CFD13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9841377-26D6-D04D-2C1B-F36F2F6169E1}"/>
              </a:ext>
            </a:extLst>
          </p:cNvPr>
          <p:cNvGrpSpPr>
            <a:grpSpLocks noChangeAspect="1"/>
          </p:cNvGrpSpPr>
          <p:nvPr/>
        </p:nvGrpSpPr>
        <p:grpSpPr>
          <a:xfrm>
            <a:off x="5383307" y="5061930"/>
            <a:ext cx="669426" cy="669426"/>
            <a:chOff x="4219347" y="434312"/>
            <a:chExt cx="2880000" cy="2880000"/>
          </a:xfrm>
        </p:grpSpPr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AFFE6912-9A09-B021-B2E1-80AD5DED0C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Más 51">
              <a:extLst>
                <a:ext uri="{FF2B5EF4-FFF2-40B4-BE49-F238E27FC236}">
                  <a16:creationId xmlns:a16="http://schemas.microsoft.com/office/drawing/2014/main" id="{442E8BFE-63E6-87A4-7E84-F3DBDDAF4F86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C4985482-8FAE-CD01-142D-12892B612B15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638762" y="4079873"/>
            <a:ext cx="341057" cy="668965"/>
            <a:chOff x="-648000" y="4097126"/>
            <a:chExt cx="648000" cy="1271016"/>
          </a:xfrm>
        </p:grpSpPr>
        <p:sp>
          <p:nvSpPr>
            <p:cNvPr id="9" name="Flecha arriba y abajo 8">
              <a:extLst>
                <a:ext uri="{FF2B5EF4-FFF2-40B4-BE49-F238E27FC236}">
                  <a16:creationId xmlns:a16="http://schemas.microsoft.com/office/drawing/2014/main" id="{E3917B89-54A4-0FFA-E1F7-E39C6CD2F939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Estrella de 32 puntas 9">
              <a:extLst>
                <a:ext uri="{FF2B5EF4-FFF2-40B4-BE49-F238E27FC236}">
                  <a16:creationId xmlns:a16="http://schemas.microsoft.com/office/drawing/2014/main" id="{6A86ED97-5BD5-7993-F91A-CE7C1E05C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898091D-9B34-5CF0-EE59-EF0FD184DF32}"/>
              </a:ext>
            </a:extLst>
          </p:cNvPr>
          <p:cNvGrpSpPr>
            <a:grpSpLocks noChangeAspect="1"/>
          </p:cNvGrpSpPr>
          <p:nvPr/>
        </p:nvGrpSpPr>
        <p:grpSpPr>
          <a:xfrm>
            <a:off x="6436938" y="5061930"/>
            <a:ext cx="669426" cy="669426"/>
            <a:chOff x="4219347" y="434312"/>
            <a:chExt cx="2880000" cy="2880000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BDDAD3A-7BF7-5521-EC26-6DA1FED44C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Más 23">
              <a:extLst>
                <a:ext uri="{FF2B5EF4-FFF2-40B4-BE49-F238E27FC236}">
                  <a16:creationId xmlns:a16="http://schemas.microsoft.com/office/drawing/2014/main" id="{993ACCF8-AB7E-8E8C-C583-4DC429B928FA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6C89369E-793D-5B00-FD0F-5963F347A35E}"/>
              </a:ext>
            </a:extLst>
          </p:cNvPr>
          <p:cNvGrpSpPr>
            <a:grpSpLocks noChangeAspect="1"/>
          </p:cNvGrpSpPr>
          <p:nvPr/>
        </p:nvGrpSpPr>
        <p:grpSpPr>
          <a:xfrm>
            <a:off x="3462816" y="5870000"/>
            <a:ext cx="341057" cy="668965"/>
            <a:chOff x="-648000" y="4097124"/>
            <a:chExt cx="648000" cy="1271016"/>
          </a:xfrm>
        </p:grpSpPr>
        <p:sp>
          <p:nvSpPr>
            <p:cNvPr id="45" name="Flecha arriba y abajo 44">
              <a:extLst>
                <a:ext uri="{FF2B5EF4-FFF2-40B4-BE49-F238E27FC236}">
                  <a16:creationId xmlns:a16="http://schemas.microsoft.com/office/drawing/2014/main" id="{8098DFB7-991D-95B4-5B49-D6580C898E54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Estrella de 32 puntas 45">
              <a:extLst>
                <a:ext uri="{FF2B5EF4-FFF2-40B4-BE49-F238E27FC236}">
                  <a16:creationId xmlns:a16="http://schemas.microsoft.com/office/drawing/2014/main" id="{42FAE0A6-5BD4-D3DD-01D4-3273F9F778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5030A6D-1236-F514-894A-A24E858ADE3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3" y="5870000"/>
            <a:ext cx="341057" cy="668965"/>
            <a:chOff x="-648000" y="4097126"/>
            <a:chExt cx="648000" cy="1271016"/>
          </a:xfrm>
        </p:grpSpPr>
        <p:sp>
          <p:nvSpPr>
            <p:cNvPr id="54" name="Flecha arriba y abajo 53">
              <a:extLst>
                <a:ext uri="{FF2B5EF4-FFF2-40B4-BE49-F238E27FC236}">
                  <a16:creationId xmlns:a16="http://schemas.microsoft.com/office/drawing/2014/main" id="{1C1CD645-FA2D-A7D1-0A18-72C73EEA44C5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Estrella de 32 puntas 54">
              <a:extLst>
                <a:ext uri="{FF2B5EF4-FFF2-40B4-BE49-F238E27FC236}">
                  <a16:creationId xmlns:a16="http://schemas.microsoft.com/office/drawing/2014/main" id="{220A69D4-18DC-0ACD-EBE3-9A3F903373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30DDFAF4-B424-D4B4-AE2A-AD8F0B67B49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39" y="6033953"/>
            <a:ext cx="668965" cy="341057"/>
            <a:chOff x="-959508" y="4408632"/>
            <a:chExt cx="1271016" cy="648000"/>
          </a:xfrm>
        </p:grpSpPr>
        <p:sp>
          <p:nvSpPr>
            <p:cNvPr id="57" name="Flecha arriba y abajo 56">
              <a:extLst>
                <a:ext uri="{FF2B5EF4-FFF2-40B4-BE49-F238E27FC236}">
                  <a16:creationId xmlns:a16="http://schemas.microsoft.com/office/drawing/2014/main" id="{610D9EB6-C692-644E-A6C8-B03B2DCC0DD4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Estrella de 32 puntas 57">
              <a:extLst>
                <a:ext uri="{FF2B5EF4-FFF2-40B4-BE49-F238E27FC236}">
                  <a16:creationId xmlns:a16="http://schemas.microsoft.com/office/drawing/2014/main" id="{4D336559-7A1F-CC52-27C9-BADA74EB3E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BCA71083-5B8F-AAE9-0EE1-105836FC6F54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468800" y="6030050"/>
            <a:ext cx="668965" cy="341057"/>
            <a:chOff x="-959508" y="4408632"/>
            <a:chExt cx="1271016" cy="648000"/>
          </a:xfrm>
        </p:grpSpPr>
        <p:sp>
          <p:nvSpPr>
            <p:cNvPr id="60" name="Flecha arriba y abajo 59">
              <a:extLst>
                <a:ext uri="{FF2B5EF4-FFF2-40B4-BE49-F238E27FC236}">
                  <a16:creationId xmlns:a16="http://schemas.microsoft.com/office/drawing/2014/main" id="{474C50C2-47E5-A762-2AE1-B57ABF6F549E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Estrella de 32 puntas 60">
              <a:extLst>
                <a:ext uri="{FF2B5EF4-FFF2-40B4-BE49-F238E27FC236}">
                  <a16:creationId xmlns:a16="http://schemas.microsoft.com/office/drawing/2014/main" id="{0B19FAD4-0675-B4EC-CF2E-E0351F081F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5A7F95B-5911-C596-89F9-4145385D4CE2}"/>
              </a:ext>
            </a:extLst>
          </p:cNvPr>
          <p:cNvSpPr txBox="1"/>
          <p:nvPr/>
        </p:nvSpPr>
        <p:spPr>
          <a:xfrm>
            <a:off x="3478725" y="374248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C8FC8A4-0661-FE6C-3E8B-5535EC912623}"/>
              </a:ext>
            </a:extLst>
          </p:cNvPr>
          <p:cNvSpPr txBox="1"/>
          <p:nvPr/>
        </p:nvSpPr>
        <p:spPr>
          <a:xfrm>
            <a:off x="4546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4E372C5-79B4-73AE-8D74-7B4FDE3DBF67}"/>
              </a:ext>
            </a:extLst>
          </p:cNvPr>
          <p:cNvSpPr txBox="1"/>
          <p:nvPr/>
        </p:nvSpPr>
        <p:spPr>
          <a:xfrm>
            <a:off x="5565727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F75CCABF-5268-52C0-54B6-07317D3725FB}"/>
              </a:ext>
            </a:extLst>
          </p:cNvPr>
          <p:cNvSpPr txBox="1"/>
          <p:nvPr/>
        </p:nvSpPr>
        <p:spPr>
          <a:xfrm>
            <a:off x="6650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7A17CA22-55B0-A727-ED4A-B9901B6AB0B4}"/>
              </a:ext>
            </a:extLst>
          </p:cNvPr>
          <p:cNvSpPr txBox="1"/>
          <p:nvPr/>
        </p:nvSpPr>
        <p:spPr>
          <a:xfrm>
            <a:off x="3478725" y="6534202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0C0E3B55-EA5A-4097-F6E6-0C03E10D06B1}"/>
              </a:ext>
            </a:extLst>
          </p:cNvPr>
          <p:cNvSpPr txBox="1"/>
          <p:nvPr/>
        </p:nvSpPr>
        <p:spPr>
          <a:xfrm>
            <a:off x="4565226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0AAD8BC9-39B2-02E4-6A59-3181CD527573}"/>
              </a:ext>
            </a:extLst>
          </p:cNvPr>
          <p:cNvSpPr txBox="1"/>
          <p:nvPr/>
        </p:nvSpPr>
        <p:spPr>
          <a:xfrm>
            <a:off x="5565727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E641081D-AB1C-81F9-BF57-57D1D3D28B6E}"/>
              </a:ext>
            </a:extLst>
          </p:cNvPr>
          <p:cNvSpPr txBox="1"/>
          <p:nvPr/>
        </p:nvSpPr>
        <p:spPr>
          <a:xfrm>
            <a:off x="6649203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7" name="Rectángulo redondeado 86">
            <a:extLst>
              <a:ext uri="{FF2B5EF4-FFF2-40B4-BE49-F238E27FC236}">
                <a16:creationId xmlns:a16="http://schemas.microsoft.com/office/drawing/2014/main" id="{A0DDBDA0-7344-AFC9-E781-81DF09DC5B02}"/>
              </a:ext>
            </a:extLst>
          </p:cNvPr>
          <p:cNvSpPr/>
          <p:nvPr/>
        </p:nvSpPr>
        <p:spPr>
          <a:xfrm>
            <a:off x="3117162" y="3742485"/>
            <a:ext cx="1058981" cy="3075741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ángulo redondeado 87">
            <a:extLst>
              <a:ext uri="{FF2B5EF4-FFF2-40B4-BE49-F238E27FC236}">
                <a16:creationId xmlns:a16="http://schemas.microsoft.com/office/drawing/2014/main" id="{E11D6F27-0D43-9139-4789-5F6C25AE74CE}"/>
              </a:ext>
            </a:extLst>
          </p:cNvPr>
          <p:cNvSpPr/>
          <p:nvPr/>
        </p:nvSpPr>
        <p:spPr>
          <a:xfrm>
            <a:off x="5197719" y="3742485"/>
            <a:ext cx="1058981" cy="3075741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2E3F91F-1351-D7AD-9D22-F97F2E924DD0}"/>
              </a:ext>
            </a:extLst>
          </p:cNvPr>
          <p:cNvSpPr txBox="1"/>
          <p:nvPr/>
        </p:nvSpPr>
        <p:spPr>
          <a:xfrm>
            <a:off x="7525837" y="3958768"/>
            <a:ext cx="1041567" cy="6460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 err="1">
                <a:solidFill>
                  <a:srgbClr val="00B0F0"/>
                </a:solidFill>
                <a:latin typeface="Calibri" panose="020F0502020204030204"/>
              </a:rPr>
              <a:t>Alice’s</a:t>
            </a:r>
            <a:r>
              <a:rPr lang="es-ES" sz="1799" b="1" dirty="0">
                <a:solidFill>
                  <a:srgbClr val="00B0F0"/>
                </a:solidFill>
                <a:latin typeface="Calibri" panose="020F0502020204030204"/>
              </a:rPr>
              <a:t> </a:t>
            </a:r>
            <a:r>
              <a:rPr lang="es-ES" sz="1799" b="1" dirty="0" err="1">
                <a:solidFill>
                  <a:srgbClr val="00B0F0"/>
                </a:solidFill>
                <a:latin typeface="Calibri" panose="020F0502020204030204"/>
              </a:rPr>
              <a:t>key</a:t>
            </a:r>
            <a:r>
              <a:rPr lang="es-ES" sz="1799" b="1" dirty="0">
                <a:solidFill>
                  <a:srgbClr val="00B0F0"/>
                </a:solidFill>
                <a:latin typeface="Calibri" panose="020F0502020204030204"/>
              </a:rPr>
              <a:t>: 10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1183038-7B18-5750-108E-9E4393109AF2}"/>
              </a:ext>
            </a:extLst>
          </p:cNvPr>
          <p:cNvSpPr txBox="1"/>
          <p:nvPr/>
        </p:nvSpPr>
        <p:spPr>
          <a:xfrm>
            <a:off x="7540628" y="5531361"/>
            <a:ext cx="1041568" cy="6460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 err="1">
                <a:solidFill>
                  <a:srgbClr val="FF0000"/>
                </a:solidFill>
                <a:latin typeface="Calibri" panose="020F0502020204030204"/>
              </a:rPr>
              <a:t>Bob’s</a:t>
            </a:r>
            <a:r>
              <a:rPr lang="es-ES" sz="1799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s-ES" sz="1799" b="1" dirty="0" err="1">
                <a:solidFill>
                  <a:srgbClr val="FF0000"/>
                </a:solidFill>
                <a:latin typeface="Calibri" panose="020F0502020204030204"/>
              </a:rPr>
              <a:t>key</a:t>
            </a:r>
            <a:r>
              <a:rPr lang="es-ES" sz="1799" b="1" dirty="0">
                <a:solidFill>
                  <a:srgbClr val="FF0000"/>
                </a:solidFill>
                <a:latin typeface="Calibri" panose="020F0502020204030204"/>
              </a:rPr>
              <a:t>: 10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A3BA9B3-42AB-1CF5-65D7-3CE6F653DF38}"/>
              </a:ext>
            </a:extLst>
          </p:cNvPr>
          <p:cNvSpPr txBox="1"/>
          <p:nvPr/>
        </p:nvSpPr>
        <p:spPr>
          <a:xfrm>
            <a:off x="10195140" y="4613220"/>
            <a:ext cx="465071" cy="76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4399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=</a:t>
            </a:r>
            <a:endParaRPr lang="es-ES" sz="3199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BC7CFBD-0F2D-9C96-4D77-52DCCD054D75}"/>
              </a:ext>
            </a:extLst>
          </p:cNvPr>
          <p:cNvSpPr txBox="1"/>
          <p:nvPr/>
        </p:nvSpPr>
        <p:spPr>
          <a:xfrm>
            <a:off x="9425895" y="5554417"/>
            <a:ext cx="2135601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Symmetric</a:t>
            </a:r>
            <a:r>
              <a:rPr lang="es-ES" sz="23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2399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key</a:t>
            </a:r>
            <a:endParaRPr lang="es-ES" sz="2399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ráfico 37" descr="Clave con relleno sólido">
            <a:extLst>
              <a:ext uri="{FF2B5EF4-FFF2-40B4-BE49-F238E27FC236}">
                <a16:creationId xmlns:a16="http://schemas.microsoft.com/office/drawing/2014/main" id="{E926CF93-86D0-CACC-13B5-BE67192444EA}"/>
              </a:ext>
            </a:extLst>
          </p:cNvPr>
          <p:cNvSpPr>
            <a:spLocks noChangeAspect="1"/>
          </p:cNvSpPr>
          <p:nvPr/>
        </p:nvSpPr>
        <p:spPr>
          <a:xfrm rot="5400000">
            <a:off x="9494148" y="4781553"/>
            <a:ext cx="899766" cy="429433"/>
          </a:xfrm>
          <a:custGeom>
            <a:avLst/>
            <a:gdLst>
              <a:gd name="connsiteX0" fmla="*/ 293828 w 427385"/>
              <a:gd name="connsiteY0" fmla="*/ 118988 h 203979"/>
              <a:gd name="connsiteX1" fmla="*/ 325396 w 427385"/>
              <a:gd name="connsiteY1" fmla="*/ 150556 h 203979"/>
              <a:gd name="connsiteX2" fmla="*/ 356964 w 427385"/>
              <a:gd name="connsiteY2" fmla="*/ 118988 h 203979"/>
              <a:gd name="connsiteX3" fmla="*/ 388533 w 427385"/>
              <a:gd name="connsiteY3" fmla="*/ 150556 h 203979"/>
              <a:gd name="connsiteX4" fmla="*/ 427386 w 427385"/>
              <a:gd name="connsiteY4" fmla="*/ 101990 h 203979"/>
              <a:gd name="connsiteX5" fmla="*/ 388533 w 427385"/>
              <a:gd name="connsiteY5" fmla="*/ 53423 h 203979"/>
              <a:gd name="connsiteX6" fmla="*/ 191838 w 427385"/>
              <a:gd name="connsiteY6" fmla="*/ 53423 h 203979"/>
              <a:gd name="connsiteX7" fmla="*/ 101990 w 427385"/>
              <a:gd name="connsiteY7" fmla="*/ 0 h 203979"/>
              <a:gd name="connsiteX8" fmla="*/ 0 w 427385"/>
              <a:gd name="connsiteY8" fmla="*/ 101990 h 203979"/>
              <a:gd name="connsiteX9" fmla="*/ 101990 w 427385"/>
              <a:gd name="connsiteY9" fmla="*/ 203980 h 203979"/>
              <a:gd name="connsiteX10" fmla="*/ 191838 w 427385"/>
              <a:gd name="connsiteY10" fmla="*/ 150556 h 203979"/>
              <a:gd name="connsiteX11" fmla="*/ 223406 w 427385"/>
              <a:gd name="connsiteY11" fmla="*/ 150556 h 203979"/>
              <a:gd name="connsiteX12" fmla="*/ 242833 w 427385"/>
              <a:gd name="connsiteY12" fmla="*/ 131130 h 203979"/>
              <a:gd name="connsiteX13" fmla="*/ 262259 w 427385"/>
              <a:gd name="connsiteY13" fmla="*/ 150556 h 203979"/>
              <a:gd name="connsiteX14" fmla="*/ 293828 w 427385"/>
              <a:gd name="connsiteY14" fmla="*/ 118988 h 203979"/>
              <a:gd name="connsiteX15" fmla="*/ 58280 w 427385"/>
              <a:gd name="connsiteY15" fmla="*/ 131130 h 203979"/>
              <a:gd name="connsiteX16" fmla="*/ 29140 w 427385"/>
              <a:gd name="connsiteY16" fmla="*/ 101990 h 203979"/>
              <a:gd name="connsiteX17" fmla="*/ 58280 w 427385"/>
              <a:gd name="connsiteY17" fmla="*/ 72850 h 203979"/>
              <a:gd name="connsiteX18" fmla="*/ 87420 w 427385"/>
              <a:gd name="connsiteY18" fmla="*/ 101990 h 203979"/>
              <a:gd name="connsiteX19" fmla="*/ 58280 w 427385"/>
              <a:gd name="connsiteY19" fmla="*/ 131130 h 20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7385" h="203979">
                <a:moveTo>
                  <a:pt x="293828" y="118988"/>
                </a:moveTo>
                <a:lnTo>
                  <a:pt x="325396" y="150556"/>
                </a:lnTo>
                <a:lnTo>
                  <a:pt x="356964" y="118988"/>
                </a:lnTo>
                <a:lnTo>
                  <a:pt x="388533" y="150556"/>
                </a:lnTo>
                <a:lnTo>
                  <a:pt x="427386" y="101990"/>
                </a:lnTo>
                <a:lnTo>
                  <a:pt x="388533" y="53423"/>
                </a:lnTo>
                <a:lnTo>
                  <a:pt x="191838" y="53423"/>
                </a:lnTo>
                <a:cubicBezTo>
                  <a:pt x="174354" y="21369"/>
                  <a:pt x="140843" y="0"/>
                  <a:pt x="101990" y="0"/>
                </a:cubicBezTo>
                <a:cubicBezTo>
                  <a:pt x="45653" y="0"/>
                  <a:pt x="0" y="45653"/>
                  <a:pt x="0" y="101990"/>
                </a:cubicBezTo>
                <a:cubicBezTo>
                  <a:pt x="0" y="158327"/>
                  <a:pt x="45653" y="203980"/>
                  <a:pt x="101990" y="203980"/>
                </a:cubicBezTo>
                <a:cubicBezTo>
                  <a:pt x="140843" y="203980"/>
                  <a:pt x="174354" y="182610"/>
                  <a:pt x="191838" y="150556"/>
                </a:cubicBezTo>
                <a:lnTo>
                  <a:pt x="223406" y="150556"/>
                </a:lnTo>
                <a:lnTo>
                  <a:pt x="242833" y="131130"/>
                </a:lnTo>
                <a:lnTo>
                  <a:pt x="262259" y="150556"/>
                </a:lnTo>
                <a:lnTo>
                  <a:pt x="293828" y="118988"/>
                </a:lnTo>
                <a:close/>
                <a:moveTo>
                  <a:pt x="58280" y="131130"/>
                </a:moveTo>
                <a:cubicBezTo>
                  <a:pt x="42253" y="131130"/>
                  <a:pt x="29140" y="118017"/>
                  <a:pt x="29140" y="101990"/>
                </a:cubicBezTo>
                <a:cubicBezTo>
                  <a:pt x="29140" y="85963"/>
                  <a:pt x="42253" y="72850"/>
                  <a:pt x="58280" y="72850"/>
                </a:cubicBezTo>
                <a:cubicBezTo>
                  <a:pt x="74307" y="72850"/>
                  <a:pt x="87420" y="85963"/>
                  <a:pt x="87420" y="101990"/>
                </a:cubicBezTo>
                <a:cubicBezTo>
                  <a:pt x="87420" y="118017"/>
                  <a:pt x="74307" y="131130"/>
                  <a:pt x="58280" y="131130"/>
                </a:cubicBezTo>
                <a:close/>
              </a:path>
            </a:pathLst>
          </a:custGeom>
          <a:solidFill>
            <a:srgbClr val="00B0F0"/>
          </a:solidFill>
          <a:ln w="4763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ráfico 55" descr="Clave con relleno sólido">
            <a:extLst>
              <a:ext uri="{FF2B5EF4-FFF2-40B4-BE49-F238E27FC236}">
                <a16:creationId xmlns:a16="http://schemas.microsoft.com/office/drawing/2014/main" id="{110098BC-108D-D512-16E8-D8EF6089086B}"/>
              </a:ext>
            </a:extLst>
          </p:cNvPr>
          <p:cNvSpPr>
            <a:spLocks noChangeAspect="1"/>
          </p:cNvSpPr>
          <p:nvPr/>
        </p:nvSpPr>
        <p:spPr>
          <a:xfrm rot="5400000">
            <a:off x="10448489" y="4781553"/>
            <a:ext cx="899766" cy="429433"/>
          </a:xfrm>
          <a:custGeom>
            <a:avLst/>
            <a:gdLst>
              <a:gd name="connsiteX0" fmla="*/ 293828 w 427385"/>
              <a:gd name="connsiteY0" fmla="*/ 118988 h 203979"/>
              <a:gd name="connsiteX1" fmla="*/ 325396 w 427385"/>
              <a:gd name="connsiteY1" fmla="*/ 150556 h 203979"/>
              <a:gd name="connsiteX2" fmla="*/ 356964 w 427385"/>
              <a:gd name="connsiteY2" fmla="*/ 118988 h 203979"/>
              <a:gd name="connsiteX3" fmla="*/ 388533 w 427385"/>
              <a:gd name="connsiteY3" fmla="*/ 150556 h 203979"/>
              <a:gd name="connsiteX4" fmla="*/ 427386 w 427385"/>
              <a:gd name="connsiteY4" fmla="*/ 101990 h 203979"/>
              <a:gd name="connsiteX5" fmla="*/ 388533 w 427385"/>
              <a:gd name="connsiteY5" fmla="*/ 53423 h 203979"/>
              <a:gd name="connsiteX6" fmla="*/ 191838 w 427385"/>
              <a:gd name="connsiteY6" fmla="*/ 53423 h 203979"/>
              <a:gd name="connsiteX7" fmla="*/ 101990 w 427385"/>
              <a:gd name="connsiteY7" fmla="*/ 0 h 203979"/>
              <a:gd name="connsiteX8" fmla="*/ 0 w 427385"/>
              <a:gd name="connsiteY8" fmla="*/ 101990 h 203979"/>
              <a:gd name="connsiteX9" fmla="*/ 101990 w 427385"/>
              <a:gd name="connsiteY9" fmla="*/ 203980 h 203979"/>
              <a:gd name="connsiteX10" fmla="*/ 191838 w 427385"/>
              <a:gd name="connsiteY10" fmla="*/ 150556 h 203979"/>
              <a:gd name="connsiteX11" fmla="*/ 223406 w 427385"/>
              <a:gd name="connsiteY11" fmla="*/ 150556 h 203979"/>
              <a:gd name="connsiteX12" fmla="*/ 242833 w 427385"/>
              <a:gd name="connsiteY12" fmla="*/ 131130 h 203979"/>
              <a:gd name="connsiteX13" fmla="*/ 262259 w 427385"/>
              <a:gd name="connsiteY13" fmla="*/ 150556 h 203979"/>
              <a:gd name="connsiteX14" fmla="*/ 293828 w 427385"/>
              <a:gd name="connsiteY14" fmla="*/ 118988 h 203979"/>
              <a:gd name="connsiteX15" fmla="*/ 58280 w 427385"/>
              <a:gd name="connsiteY15" fmla="*/ 131130 h 203979"/>
              <a:gd name="connsiteX16" fmla="*/ 29140 w 427385"/>
              <a:gd name="connsiteY16" fmla="*/ 101990 h 203979"/>
              <a:gd name="connsiteX17" fmla="*/ 58280 w 427385"/>
              <a:gd name="connsiteY17" fmla="*/ 72850 h 203979"/>
              <a:gd name="connsiteX18" fmla="*/ 87420 w 427385"/>
              <a:gd name="connsiteY18" fmla="*/ 101990 h 203979"/>
              <a:gd name="connsiteX19" fmla="*/ 58280 w 427385"/>
              <a:gd name="connsiteY19" fmla="*/ 131130 h 20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7385" h="203979">
                <a:moveTo>
                  <a:pt x="293828" y="118988"/>
                </a:moveTo>
                <a:lnTo>
                  <a:pt x="325396" y="150556"/>
                </a:lnTo>
                <a:lnTo>
                  <a:pt x="356964" y="118988"/>
                </a:lnTo>
                <a:lnTo>
                  <a:pt x="388533" y="150556"/>
                </a:lnTo>
                <a:lnTo>
                  <a:pt x="427386" y="101990"/>
                </a:lnTo>
                <a:lnTo>
                  <a:pt x="388533" y="53423"/>
                </a:lnTo>
                <a:lnTo>
                  <a:pt x="191838" y="53423"/>
                </a:lnTo>
                <a:cubicBezTo>
                  <a:pt x="174354" y="21369"/>
                  <a:pt x="140843" y="0"/>
                  <a:pt x="101990" y="0"/>
                </a:cubicBezTo>
                <a:cubicBezTo>
                  <a:pt x="45653" y="0"/>
                  <a:pt x="0" y="45653"/>
                  <a:pt x="0" y="101990"/>
                </a:cubicBezTo>
                <a:cubicBezTo>
                  <a:pt x="0" y="158327"/>
                  <a:pt x="45653" y="203980"/>
                  <a:pt x="101990" y="203980"/>
                </a:cubicBezTo>
                <a:cubicBezTo>
                  <a:pt x="140843" y="203980"/>
                  <a:pt x="174354" y="182610"/>
                  <a:pt x="191838" y="150556"/>
                </a:cubicBezTo>
                <a:lnTo>
                  <a:pt x="223406" y="150556"/>
                </a:lnTo>
                <a:lnTo>
                  <a:pt x="242833" y="131130"/>
                </a:lnTo>
                <a:lnTo>
                  <a:pt x="262259" y="150556"/>
                </a:lnTo>
                <a:lnTo>
                  <a:pt x="293828" y="118988"/>
                </a:lnTo>
                <a:close/>
                <a:moveTo>
                  <a:pt x="58280" y="131130"/>
                </a:moveTo>
                <a:cubicBezTo>
                  <a:pt x="42253" y="131130"/>
                  <a:pt x="29140" y="118017"/>
                  <a:pt x="29140" y="101990"/>
                </a:cubicBezTo>
                <a:cubicBezTo>
                  <a:pt x="29140" y="85963"/>
                  <a:pt x="42253" y="72850"/>
                  <a:pt x="58280" y="72850"/>
                </a:cubicBezTo>
                <a:cubicBezTo>
                  <a:pt x="74307" y="72850"/>
                  <a:pt x="87420" y="85963"/>
                  <a:pt x="87420" y="101990"/>
                </a:cubicBezTo>
                <a:cubicBezTo>
                  <a:pt x="87420" y="118017"/>
                  <a:pt x="74307" y="131130"/>
                  <a:pt x="58280" y="131130"/>
                </a:cubicBezTo>
                <a:close/>
              </a:path>
            </a:pathLst>
          </a:custGeom>
          <a:solidFill>
            <a:srgbClr val="FF4F4F"/>
          </a:solidFill>
          <a:ln w="4763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FB3CFAED-1486-1266-3022-C58EA3EC91B4}"/>
              </a:ext>
            </a:extLst>
          </p:cNvPr>
          <p:cNvSpPr/>
          <p:nvPr/>
        </p:nvSpPr>
        <p:spPr>
          <a:xfrm>
            <a:off x="1056586" y="3069948"/>
            <a:ext cx="2507134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srgbClr val="FF0000"/>
                </a:solidFill>
                <a:latin typeface="Calibri" panose="020F0502020204030204"/>
              </a:rPr>
              <a:t>Bob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tells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Bob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which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basis he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used</a:t>
            </a:r>
            <a:endParaRPr lang="es-E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9" name="Elipse 108">
            <a:extLst>
              <a:ext uri="{FF2B5EF4-FFF2-40B4-BE49-F238E27FC236}">
                <a16:creationId xmlns:a16="http://schemas.microsoft.com/office/drawing/2014/main" id="{50E4AF36-A4D8-5BB3-ACB1-C6830465A480}"/>
              </a:ext>
            </a:extLst>
          </p:cNvPr>
          <p:cNvSpPr/>
          <p:nvPr/>
        </p:nvSpPr>
        <p:spPr>
          <a:xfrm>
            <a:off x="781269" y="3168233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FF3E259C-6C75-23F9-D729-FF0DE881E905}"/>
              </a:ext>
            </a:extLst>
          </p:cNvPr>
          <p:cNvSpPr/>
          <p:nvPr/>
        </p:nvSpPr>
        <p:spPr>
          <a:xfrm>
            <a:off x="4828452" y="3068764"/>
            <a:ext cx="2508547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coindice</a:t>
            </a:r>
          </a:p>
        </p:txBody>
      </p:sp>
      <p:sp>
        <p:nvSpPr>
          <p:cNvPr id="111" name="Elipse 110">
            <a:extLst>
              <a:ext uri="{FF2B5EF4-FFF2-40B4-BE49-F238E27FC236}">
                <a16:creationId xmlns:a16="http://schemas.microsoft.com/office/drawing/2014/main" id="{6573189E-3159-D6B3-8349-1A26434E0C3A}"/>
              </a:ext>
            </a:extLst>
          </p:cNvPr>
          <p:cNvSpPr/>
          <p:nvPr/>
        </p:nvSpPr>
        <p:spPr>
          <a:xfrm>
            <a:off x="4640988" y="3168233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146FA281-69F9-5369-A850-CEE28C9F61FA}"/>
              </a:ext>
            </a:extLst>
          </p:cNvPr>
          <p:cNvSpPr/>
          <p:nvPr/>
        </p:nvSpPr>
        <p:spPr>
          <a:xfrm>
            <a:off x="8649744" y="3068764"/>
            <a:ext cx="2507134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Both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discard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‘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bad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’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photons</a:t>
            </a:r>
            <a:endParaRPr lang="es-E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3" name="Elipse 112">
            <a:extLst>
              <a:ext uri="{FF2B5EF4-FFF2-40B4-BE49-F238E27FC236}">
                <a16:creationId xmlns:a16="http://schemas.microsoft.com/office/drawing/2014/main" id="{8030AACD-9EFE-5099-8308-A2B7778F6AEB}"/>
              </a:ext>
            </a:extLst>
          </p:cNvPr>
          <p:cNvSpPr/>
          <p:nvPr/>
        </p:nvSpPr>
        <p:spPr>
          <a:xfrm>
            <a:off x="8468431" y="3174801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668B352-1713-F8F7-2867-6CD94F5D15A6}"/>
              </a:ext>
            </a:extLst>
          </p:cNvPr>
          <p:cNvSpPr txBox="1"/>
          <p:nvPr/>
        </p:nvSpPr>
        <p:spPr>
          <a:xfrm>
            <a:off x="636898" y="3714268"/>
            <a:ext cx="1383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39E7731-3691-8C6E-4695-CE84FD81C9B8}"/>
              </a:ext>
            </a:extLst>
          </p:cNvPr>
          <p:cNvSpPr txBox="1"/>
          <p:nvPr/>
        </p:nvSpPr>
        <p:spPr>
          <a:xfrm>
            <a:off x="593398" y="6517584"/>
            <a:ext cx="159593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713EEC5-E1BC-20DC-E770-1BC6096C823E}"/>
              </a:ext>
            </a:extLst>
          </p:cNvPr>
          <p:cNvSpPr txBox="1"/>
          <p:nvPr/>
        </p:nvSpPr>
        <p:spPr>
          <a:xfrm>
            <a:off x="593398" y="5195271"/>
            <a:ext cx="19659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Basis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used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9EC3CC6-C4E3-094F-F538-22FB113D90C8}"/>
              </a:ext>
            </a:extLst>
          </p:cNvPr>
          <p:cNvSpPr txBox="1"/>
          <p:nvPr/>
        </p:nvSpPr>
        <p:spPr>
          <a:xfrm>
            <a:off x="595211" y="6015960"/>
            <a:ext cx="1755274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1020C4E-3846-159E-694A-24A37EE8A347}"/>
              </a:ext>
            </a:extLst>
          </p:cNvPr>
          <p:cNvSpPr txBox="1"/>
          <p:nvPr/>
        </p:nvSpPr>
        <p:spPr>
          <a:xfrm>
            <a:off x="579224" y="4263505"/>
            <a:ext cx="159593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90F328E-88E3-BB8C-F40E-D68275544612}"/>
              </a:ext>
            </a:extLst>
          </p:cNvPr>
          <p:cNvGrpSpPr/>
          <p:nvPr/>
        </p:nvGrpSpPr>
        <p:grpSpPr>
          <a:xfrm>
            <a:off x="7378783" y="521524"/>
            <a:ext cx="3102571" cy="1091078"/>
            <a:chOff x="1962205" y="1878929"/>
            <a:chExt cx="3103379" cy="1091362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329857A8-8B99-A2A0-7DEF-961A05D3CF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62205" y="1878929"/>
              <a:ext cx="2859992" cy="1080000"/>
              <a:chOff x="7671381" y="316813"/>
              <a:chExt cx="3228377" cy="1219111"/>
            </a:xfrm>
          </p:grpSpPr>
          <p:grpSp>
            <p:nvGrpSpPr>
              <p:cNvPr id="35" name="Grupo 34">
                <a:extLst>
                  <a:ext uri="{FF2B5EF4-FFF2-40B4-BE49-F238E27FC236}">
                    <a16:creationId xmlns:a16="http://schemas.microsoft.com/office/drawing/2014/main" id="{59AAF5F2-7C97-31EE-B426-0824FA04384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71381" y="588134"/>
                <a:ext cx="669140" cy="669139"/>
                <a:chOff x="4357300" y="330500"/>
                <a:chExt cx="2880000" cy="2880001"/>
              </a:xfrm>
            </p:grpSpPr>
            <p:sp>
              <p:nvSpPr>
                <p:cNvPr id="73" name="Rectángulo 72">
                  <a:extLst>
                    <a:ext uri="{FF2B5EF4-FFF2-40B4-BE49-F238E27FC236}">
                      <a16:creationId xmlns:a16="http://schemas.microsoft.com/office/drawing/2014/main" id="{3F664A22-F61E-1B10-D66D-D2CAB15480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69352" y="54254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4" name="Más 73">
                  <a:extLst>
                    <a:ext uri="{FF2B5EF4-FFF2-40B4-BE49-F238E27FC236}">
                      <a16:creationId xmlns:a16="http://schemas.microsoft.com/office/drawing/2014/main" id="{40F76409-9B79-0676-A38D-F6FD213A96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57301" y="330502"/>
                  <a:ext cx="2880002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id="{6FD2DA2F-3FD1-D6ED-CBB2-A94DE1240B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264286" y="316813"/>
                <a:ext cx="1219111" cy="1219111"/>
                <a:chOff x="3199802" y="-837275"/>
                <a:chExt cx="5247101" cy="5247101"/>
              </a:xfrm>
            </p:grpSpPr>
            <p:sp>
              <p:nvSpPr>
                <p:cNvPr id="71" name="Rectángulo 70">
                  <a:extLst>
                    <a:ext uri="{FF2B5EF4-FFF2-40B4-BE49-F238E27FC236}">
                      <a16:creationId xmlns:a16="http://schemas.microsoft.com/office/drawing/2014/main" id="{F0583CBD-9F57-97AE-3AAB-0B6C1A1B83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69352" y="54254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2" name="Más 71">
                  <a:extLst>
                    <a:ext uri="{FF2B5EF4-FFF2-40B4-BE49-F238E27FC236}">
                      <a16:creationId xmlns:a16="http://schemas.microsoft.com/office/drawing/2014/main" id="{2F16D25E-4A39-8966-E85C-EBB3CAC350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3199802" y="-837275"/>
                  <a:ext cx="5247101" cy="5247101"/>
                </a:xfrm>
                <a:prstGeom prst="mathPlus">
                  <a:avLst>
                    <a:gd name="adj1" fmla="val 4065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7" name="Grupo 36">
                <a:extLst>
                  <a:ext uri="{FF2B5EF4-FFF2-40B4-BE49-F238E27FC236}">
                    <a16:creationId xmlns:a16="http://schemas.microsoft.com/office/drawing/2014/main" id="{67D77B59-3F43-27C4-280A-7E4D059ACD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82933" y="588134"/>
                <a:ext cx="669600" cy="669600"/>
                <a:chOff x="4219347" y="434312"/>
                <a:chExt cx="2880000" cy="2880000"/>
              </a:xfrm>
            </p:grpSpPr>
            <p:sp>
              <p:nvSpPr>
                <p:cNvPr id="69" name="Rectángulo 68">
                  <a:extLst>
                    <a:ext uri="{FF2B5EF4-FFF2-40B4-BE49-F238E27FC236}">
                      <a16:creationId xmlns:a16="http://schemas.microsoft.com/office/drawing/2014/main" id="{9168C7C4-F8DE-C889-0C0E-E701B9D680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1391" y="64635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0" name="Más 69">
                  <a:extLst>
                    <a:ext uri="{FF2B5EF4-FFF2-40B4-BE49-F238E27FC236}">
                      <a16:creationId xmlns:a16="http://schemas.microsoft.com/office/drawing/2014/main" id="{0E7BFECB-628B-53F7-073D-5680D1F0BB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4219347" y="434312"/>
                  <a:ext cx="2880000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6" name="Grupo 65">
                <a:extLst>
                  <a:ext uri="{FF2B5EF4-FFF2-40B4-BE49-F238E27FC236}">
                    <a16:creationId xmlns:a16="http://schemas.microsoft.com/office/drawing/2014/main" id="{0B0EBC74-91C7-0211-50B7-32BB765F830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30158" y="588134"/>
                <a:ext cx="669600" cy="669600"/>
                <a:chOff x="4219347" y="434312"/>
                <a:chExt cx="2880000" cy="2880000"/>
              </a:xfrm>
            </p:grpSpPr>
            <p:sp>
              <p:nvSpPr>
                <p:cNvPr id="67" name="Rectángulo 66">
                  <a:extLst>
                    <a:ext uri="{FF2B5EF4-FFF2-40B4-BE49-F238E27FC236}">
                      <a16:creationId xmlns:a16="http://schemas.microsoft.com/office/drawing/2014/main" id="{EF7D7634-BFF5-8B3D-9AE4-D02D490605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1391" y="64635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8" name="Más 67">
                  <a:extLst>
                    <a:ext uri="{FF2B5EF4-FFF2-40B4-BE49-F238E27FC236}">
                      <a16:creationId xmlns:a16="http://schemas.microsoft.com/office/drawing/2014/main" id="{E8BA1139-A40D-6DCD-1553-0991F22B76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4219347" y="434312"/>
                  <a:ext cx="2880000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20" name="Más 19">
              <a:extLst>
                <a:ext uri="{FF2B5EF4-FFF2-40B4-BE49-F238E27FC236}">
                  <a16:creationId xmlns:a16="http://schemas.microsoft.com/office/drawing/2014/main" id="{AF35C72D-13FD-7E37-FE1C-EBDE1FBC9CF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985584" y="1890291"/>
              <a:ext cx="1080000" cy="1080000"/>
            </a:xfrm>
            <a:prstGeom prst="mathPlus">
              <a:avLst>
                <a:gd name="adj1" fmla="val 4065"/>
              </a:avLst>
            </a:prstGeom>
            <a:solidFill>
              <a:srgbClr val="FF0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1" name="Gráfico 20" descr="Marca de insignia1 con relleno sólido">
              <a:extLst>
                <a:ext uri="{FF2B5EF4-FFF2-40B4-BE49-F238E27FC236}">
                  <a16:creationId xmlns:a16="http://schemas.microsoft.com/office/drawing/2014/main" id="{DA924F14-2B07-F940-176D-9DB6979ED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8892" y="2489824"/>
              <a:ext cx="432390" cy="432390"/>
            </a:xfrm>
            <a:prstGeom prst="rect">
              <a:avLst/>
            </a:prstGeom>
          </p:spPr>
        </p:pic>
        <p:pic>
          <p:nvPicPr>
            <p:cNvPr id="25" name="Gráfico 24" descr="Marca de insignia1 con relleno sólido">
              <a:extLst>
                <a:ext uri="{FF2B5EF4-FFF2-40B4-BE49-F238E27FC236}">
                  <a16:creationId xmlns:a16="http://schemas.microsoft.com/office/drawing/2014/main" id="{E222C565-5C20-123D-78A3-960115D04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11778" y="2516987"/>
              <a:ext cx="432390" cy="432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914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D866ED67-79A9-8702-8B5C-BD55DA7C4CB9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DC28889B-F744-E2AF-0969-C2BC9230AA6F}"/>
              </a:ext>
            </a:extLst>
          </p:cNvPr>
          <p:cNvCxnSpPr>
            <a:cxnSpLocks/>
          </p:cNvCxnSpPr>
          <p:nvPr/>
        </p:nvCxnSpPr>
        <p:spPr>
          <a:xfrm>
            <a:off x="2133467" y="1526998"/>
            <a:ext cx="6642064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 descr="Hombre con relleno sólido">
            <a:extLst>
              <a:ext uri="{FF2B5EF4-FFF2-40B4-BE49-F238E27FC236}">
                <a16:creationId xmlns:a16="http://schemas.microsoft.com/office/drawing/2014/main" id="{75808AD2-7D73-8FD7-6F09-9C24CB0B7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3656" y="1069917"/>
            <a:ext cx="914162" cy="914162"/>
          </a:xfrm>
          <a:prstGeom prst="rect">
            <a:avLst/>
          </a:prstGeom>
        </p:spPr>
      </p:pic>
      <p:pic>
        <p:nvPicPr>
          <p:cNvPr id="6" name="Gráfico 5" descr="Mujer con relleno sólido">
            <a:extLst>
              <a:ext uri="{FF2B5EF4-FFF2-40B4-BE49-F238E27FC236}">
                <a16:creationId xmlns:a16="http://schemas.microsoft.com/office/drawing/2014/main" id="{FDA7CCDA-7EE7-8329-E150-040702C0F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304" y="1067063"/>
            <a:ext cx="914162" cy="9141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561C10-1AFB-EE07-6B92-5272EF5683B5}"/>
              </a:ext>
            </a:extLst>
          </p:cNvPr>
          <p:cNvSpPr txBox="1"/>
          <p:nvPr/>
        </p:nvSpPr>
        <p:spPr>
          <a:xfrm>
            <a:off x="817291" y="1341043"/>
            <a:ext cx="64776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A1310D-EE5D-510F-7BA4-35A050D0D6C6}"/>
              </a:ext>
            </a:extLst>
          </p:cNvPr>
          <p:cNvSpPr txBox="1"/>
          <p:nvPr/>
        </p:nvSpPr>
        <p:spPr>
          <a:xfrm>
            <a:off x="11358225" y="1343897"/>
            <a:ext cx="56122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91378CC-3E8D-C079-F41A-4A4858238388}"/>
              </a:ext>
            </a:extLst>
          </p:cNvPr>
          <p:cNvSpPr/>
          <p:nvPr/>
        </p:nvSpPr>
        <p:spPr>
          <a:xfrm>
            <a:off x="0" y="2986704"/>
            <a:ext cx="12188828" cy="7440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EBEA154E-076C-ED7D-5DAF-651F87EA7EE5}"/>
              </a:ext>
            </a:extLst>
          </p:cNvPr>
          <p:cNvGrpSpPr>
            <a:grpSpLocks noChangeAspect="1"/>
          </p:cNvGrpSpPr>
          <p:nvPr/>
        </p:nvGrpSpPr>
        <p:grpSpPr>
          <a:xfrm>
            <a:off x="3460491" y="4140408"/>
            <a:ext cx="341057" cy="668965"/>
            <a:chOff x="-648000" y="4097124"/>
            <a:chExt cx="648000" cy="1271016"/>
          </a:xfrm>
        </p:grpSpPr>
        <p:sp>
          <p:nvSpPr>
            <p:cNvPr id="39" name="Flecha arriba y abajo 38">
              <a:extLst>
                <a:ext uri="{FF2B5EF4-FFF2-40B4-BE49-F238E27FC236}">
                  <a16:creationId xmlns:a16="http://schemas.microsoft.com/office/drawing/2014/main" id="{196BB0E3-C538-ED9B-A8AE-45817DA63867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Estrella de 32 puntas 39">
              <a:extLst>
                <a:ext uri="{FF2B5EF4-FFF2-40B4-BE49-F238E27FC236}">
                  <a16:creationId xmlns:a16="http://schemas.microsoft.com/office/drawing/2014/main" id="{29CC2CDF-EC69-C114-18DC-8CF0D96EFB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10D67605-0D1D-976E-722C-BDA259515C69}"/>
              </a:ext>
            </a:extLst>
          </p:cNvPr>
          <p:cNvGrpSpPr>
            <a:grpSpLocks noChangeAspect="1"/>
          </p:cNvGrpSpPr>
          <p:nvPr/>
        </p:nvGrpSpPr>
        <p:grpSpPr>
          <a:xfrm>
            <a:off x="3296536" y="5061932"/>
            <a:ext cx="668965" cy="668965"/>
            <a:chOff x="4357308" y="330502"/>
            <a:chExt cx="2880000" cy="2880000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08CE8445-2672-8A84-6CE0-FA15CD8BF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Más 42">
              <a:extLst>
                <a:ext uri="{FF2B5EF4-FFF2-40B4-BE49-F238E27FC236}">
                  <a16:creationId xmlns:a16="http://schemas.microsoft.com/office/drawing/2014/main" id="{F8D6949B-D590-32F1-822F-FFA6A3DEFC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37DA222-EB54-B3E6-EFA4-A05F0F7D7CED}"/>
              </a:ext>
            </a:extLst>
          </p:cNvPr>
          <p:cNvGrpSpPr>
            <a:grpSpLocks noChangeAspect="1"/>
          </p:cNvGrpSpPr>
          <p:nvPr/>
        </p:nvGrpSpPr>
        <p:grpSpPr>
          <a:xfrm>
            <a:off x="4364801" y="5061931"/>
            <a:ext cx="668965" cy="668965"/>
            <a:chOff x="4357308" y="330502"/>
            <a:chExt cx="2880000" cy="2880000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A704BBF-800A-6515-6FEE-896CD707D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9352" y="54254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Más 12">
              <a:extLst>
                <a:ext uri="{FF2B5EF4-FFF2-40B4-BE49-F238E27FC236}">
                  <a16:creationId xmlns:a16="http://schemas.microsoft.com/office/drawing/2014/main" id="{59B64682-DC68-C75B-4475-78486D7BC7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7308" y="33050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58F9E86-8796-1E87-55C2-88528B434AAC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6" y="4151323"/>
            <a:ext cx="341057" cy="668965"/>
            <a:chOff x="-648000" y="4097125"/>
            <a:chExt cx="648000" cy="1271016"/>
          </a:xfrm>
        </p:grpSpPr>
        <p:sp>
          <p:nvSpPr>
            <p:cNvPr id="17" name="Flecha arriba y abajo 16">
              <a:extLst>
                <a:ext uri="{FF2B5EF4-FFF2-40B4-BE49-F238E27FC236}">
                  <a16:creationId xmlns:a16="http://schemas.microsoft.com/office/drawing/2014/main" id="{47128F12-3DFB-8BD4-13D9-3D7A2AB3C8A2}"/>
                </a:ext>
              </a:extLst>
            </p:cNvPr>
            <p:cNvSpPr/>
            <p:nvPr/>
          </p:nvSpPr>
          <p:spPr>
            <a:xfrm rot="18900000">
              <a:off x="-397152" y="4097125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Estrella de 32 puntas 17">
              <a:extLst>
                <a:ext uri="{FF2B5EF4-FFF2-40B4-BE49-F238E27FC236}">
                  <a16:creationId xmlns:a16="http://schemas.microsoft.com/office/drawing/2014/main" id="{528F8A47-49E1-2806-C03C-23336A3E52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C2F40360-5477-B267-5331-DCB6EB41715B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40" y="4304362"/>
            <a:ext cx="668965" cy="341057"/>
            <a:chOff x="-959508" y="4408632"/>
            <a:chExt cx="1271016" cy="648000"/>
          </a:xfrm>
        </p:grpSpPr>
        <p:sp>
          <p:nvSpPr>
            <p:cNvPr id="48" name="Flecha arriba y abajo 47">
              <a:extLst>
                <a:ext uri="{FF2B5EF4-FFF2-40B4-BE49-F238E27FC236}">
                  <a16:creationId xmlns:a16="http://schemas.microsoft.com/office/drawing/2014/main" id="{D9A2F409-BA15-2E9E-BA6E-EB0150AF9761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Estrella de 32 puntas 48">
              <a:extLst>
                <a:ext uri="{FF2B5EF4-FFF2-40B4-BE49-F238E27FC236}">
                  <a16:creationId xmlns:a16="http://schemas.microsoft.com/office/drawing/2014/main" id="{3E4AE456-DB60-14BC-E249-FAB6CFD134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9841377-26D6-D04D-2C1B-F36F2F6169E1}"/>
              </a:ext>
            </a:extLst>
          </p:cNvPr>
          <p:cNvGrpSpPr>
            <a:grpSpLocks noChangeAspect="1"/>
          </p:cNvGrpSpPr>
          <p:nvPr/>
        </p:nvGrpSpPr>
        <p:grpSpPr>
          <a:xfrm>
            <a:off x="5383307" y="5061930"/>
            <a:ext cx="669426" cy="669426"/>
            <a:chOff x="4219347" y="434312"/>
            <a:chExt cx="2880000" cy="2880000"/>
          </a:xfrm>
        </p:grpSpPr>
        <p:sp>
          <p:nvSpPr>
            <p:cNvPr id="51" name="Rectángulo 50">
              <a:extLst>
                <a:ext uri="{FF2B5EF4-FFF2-40B4-BE49-F238E27FC236}">
                  <a16:creationId xmlns:a16="http://schemas.microsoft.com/office/drawing/2014/main" id="{AFFE6912-9A09-B021-B2E1-80AD5DED0C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Más 51">
              <a:extLst>
                <a:ext uri="{FF2B5EF4-FFF2-40B4-BE49-F238E27FC236}">
                  <a16:creationId xmlns:a16="http://schemas.microsoft.com/office/drawing/2014/main" id="{442E8BFE-63E6-87A4-7E84-F3DBDDAF4F86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C4985482-8FAE-CD01-142D-12892B612B15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638762" y="4079873"/>
            <a:ext cx="341057" cy="668965"/>
            <a:chOff x="-648000" y="4097126"/>
            <a:chExt cx="648000" cy="1271016"/>
          </a:xfrm>
        </p:grpSpPr>
        <p:sp>
          <p:nvSpPr>
            <p:cNvPr id="9" name="Flecha arriba y abajo 8">
              <a:extLst>
                <a:ext uri="{FF2B5EF4-FFF2-40B4-BE49-F238E27FC236}">
                  <a16:creationId xmlns:a16="http://schemas.microsoft.com/office/drawing/2014/main" id="{E3917B89-54A4-0FFA-E1F7-E39C6CD2F939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Estrella de 32 puntas 9">
              <a:extLst>
                <a:ext uri="{FF2B5EF4-FFF2-40B4-BE49-F238E27FC236}">
                  <a16:creationId xmlns:a16="http://schemas.microsoft.com/office/drawing/2014/main" id="{6A86ED97-5BD5-7993-F91A-CE7C1E05C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898091D-9B34-5CF0-EE59-EF0FD184DF32}"/>
              </a:ext>
            </a:extLst>
          </p:cNvPr>
          <p:cNvGrpSpPr>
            <a:grpSpLocks noChangeAspect="1"/>
          </p:cNvGrpSpPr>
          <p:nvPr/>
        </p:nvGrpSpPr>
        <p:grpSpPr>
          <a:xfrm>
            <a:off x="6436938" y="5061930"/>
            <a:ext cx="669426" cy="669426"/>
            <a:chOff x="4219347" y="434312"/>
            <a:chExt cx="2880000" cy="2880000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BDDAD3A-7BF7-5521-EC26-6DA1FED44C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1391" y="646356"/>
              <a:ext cx="2455909" cy="2455909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Más 23">
              <a:extLst>
                <a:ext uri="{FF2B5EF4-FFF2-40B4-BE49-F238E27FC236}">
                  <a16:creationId xmlns:a16="http://schemas.microsoft.com/office/drawing/2014/main" id="{993ACCF8-AB7E-8E8C-C583-4DC429B928FA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219347" y="434312"/>
              <a:ext cx="2880000" cy="2880000"/>
            </a:xfrm>
            <a:prstGeom prst="mathPlus">
              <a:avLst>
                <a:gd name="adj1" fmla="val 406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6C89369E-793D-5B00-FD0F-5963F347A35E}"/>
              </a:ext>
            </a:extLst>
          </p:cNvPr>
          <p:cNvGrpSpPr>
            <a:grpSpLocks noChangeAspect="1"/>
          </p:cNvGrpSpPr>
          <p:nvPr/>
        </p:nvGrpSpPr>
        <p:grpSpPr>
          <a:xfrm>
            <a:off x="3462816" y="5870000"/>
            <a:ext cx="341057" cy="668965"/>
            <a:chOff x="-648000" y="4097124"/>
            <a:chExt cx="648000" cy="1271016"/>
          </a:xfrm>
        </p:grpSpPr>
        <p:sp>
          <p:nvSpPr>
            <p:cNvPr id="45" name="Flecha arriba y abajo 44">
              <a:extLst>
                <a:ext uri="{FF2B5EF4-FFF2-40B4-BE49-F238E27FC236}">
                  <a16:creationId xmlns:a16="http://schemas.microsoft.com/office/drawing/2014/main" id="{8098DFB7-991D-95B4-5B49-D6580C898E54}"/>
                </a:ext>
              </a:extLst>
            </p:cNvPr>
            <p:cNvSpPr/>
            <p:nvPr/>
          </p:nvSpPr>
          <p:spPr>
            <a:xfrm>
              <a:off x="-397152" y="4097124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Estrella de 32 puntas 45">
              <a:extLst>
                <a:ext uri="{FF2B5EF4-FFF2-40B4-BE49-F238E27FC236}">
                  <a16:creationId xmlns:a16="http://schemas.microsoft.com/office/drawing/2014/main" id="{42FAE0A6-5BD4-D3DD-01D4-3273F9F778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E5030A6D-1236-F514-894A-A24E858ADE3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528753" y="5870000"/>
            <a:ext cx="341057" cy="668965"/>
            <a:chOff x="-648000" y="4097126"/>
            <a:chExt cx="648000" cy="1271016"/>
          </a:xfrm>
        </p:grpSpPr>
        <p:sp>
          <p:nvSpPr>
            <p:cNvPr id="54" name="Flecha arriba y abajo 53">
              <a:extLst>
                <a:ext uri="{FF2B5EF4-FFF2-40B4-BE49-F238E27FC236}">
                  <a16:creationId xmlns:a16="http://schemas.microsoft.com/office/drawing/2014/main" id="{1C1CD645-FA2D-A7D1-0A18-72C73EEA44C5}"/>
                </a:ext>
              </a:extLst>
            </p:cNvPr>
            <p:cNvSpPr/>
            <p:nvPr/>
          </p:nvSpPr>
          <p:spPr>
            <a:xfrm>
              <a:off x="-397151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Estrella de 32 puntas 54">
              <a:extLst>
                <a:ext uri="{FF2B5EF4-FFF2-40B4-BE49-F238E27FC236}">
                  <a16:creationId xmlns:a16="http://schemas.microsoft.com/office/drawing/2014/main" id="{220A69D4-18DC-0ACD-EBE3-9A3F903373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30DDFAF4-B424-D4B4-AE2A-AD8F0B67B49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383539" y="6033953"/>
            <a:ext cx="668965" cy="341057"/>
            <a:chOff x="-959508" y="4408632"/>
            <a:chExt cx="1271016" cy="648000"/>
          </a:xfrm>
        </p:grpSpPr>
        <p:sp>
          <p:nvSpPr>
            <p:cNvPr id="57" name="Flecha arriba y abajo 56">
              <a:extLst>
                <a:ext uri="{FF2B5EF4-FFF2-40B4-BE49-F238E27FC236}">
                  <a16:creationId xmlns:a16="http://schemas.microsoft.com/office/drawing/2014/main" id="{610D9EB6-C692-644E-A6C8-B03B2DCC0DD4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Estrella de 32 puntas 57">
              <a:extLst>
                <a:ext uri="{FF2B5EF4-FFF2-40B4-BE49-F238E27FC236}">
                  <a16:creationId xmlns:a16="http://schemas.microsoft.com/office/drawing/2014/main" id="{4D336559-7A1F-CC52-27C9-BADA74EB3E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BCA71083-5B8F-AAE9-0EE1-105836FC6F54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6468800" y="6030050"/>
            <a:ext cx="668965" cy="341057"/>
            <a:chOff x="-959508" y="4408632"/>
            <a:chExt cx="1271016" cy="648000"/>
          </a:xfrm>
        </p:grpSpPr>
        <p:sp>
          <p:nvSpPr>
            <p:cNvPr id="60" name="Flecha arriba y abajo 59">
              <a:extLst>
                <a:ext uri="{FF2B5EF4-FFF2-40B4-BE49-F238E27FC236}">
                  <a16:creationId xmlns:a16="http://schemas.microsoft.com/office/drawing/2014/main" id="{474C50C2-47E5-A762-2AE1-B57ABF6F549E}"/>
                </a:ext>
              </a:extLst>
            </p:cNvPr>
            <p:cNvSpPr/>
            <p:nvPr/>
          </p:nvSpPr>
          <p:spPr>
            <a:xfrm rot="13500000">
              <a:off x="-397152" y="4097126"/>
              <a:ext cx="146304" cy="1271016"/>
            </a:xfrm>
            <a:prstGeom prst="upDownArrow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Estrella de 32 puntas 60">
              <a:extLst>
                <a:ext uri="{FF2B5EF4-FFF2-40B4-BE49-F238E27FC236}">
                  <a16:creationId xmlns:a16="http://schemas.microsoft.com/office/drawing/2014/main" id="{0B19FAD4-0675-B4EC-CF2E-E0351F081F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48000" y="4408632"/>
              <a:ext cx="648000" cy="6480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2" name="CuadroTexto 61">
            <a:extLst>
              <a:ext uri="{FF2B5EF4-FFF2-40B4-BE49-F238E27FC236}">
                <a16:creationId xmlns:a16="http://schemas.microsoft.com/office/drawing/2014/main" id="{35A7F95B-5911-C596-89F9-4145385D4CE2}"/>
              </a:ext>
            </a:extLst>
          </p:cNvPr>
          <p:cNvSpPr txBox="1"/>
          <p:nvPr/>
        </p:nvSpPr>
        <p:spPr>
          <a:xfrm>
            <a:off x="3478725" y="374248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C8FC8A4-0661-FE6C-3E8B-5535EC912623}"/>
              </a:ext>
            </a:extLst>
          </p:cNvPr>
          <p:cNvSpPr txBox="1"/>
          <p:nvPr/>
        </p:nvSpPr>
        <p:spPr>
          <a:xfrm>
            <a:off x="4546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4E372C5-79B4-73AE-8D74-7B4FDE3DBF67}"/>
              </a:ext>
            </a:extLst>
          </p:cNvPr>
          <p:cNvSpPr txBox="1"/>
          <p:nvPr/>
        </p:nvSpPr>
        <p:spPr>
          <a:xfrm>
            <a:off x="5565727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F75CCABF-5268-52C0-54B6-07317D3725FB}"/>
              </a:ext>
            </a:extLst>
          </p:cNvPr>
          <p:cNvSpPr txBox="1"/>
          <p:nvPr/>
        </p:nvSpPr>
        <p:spPr>
          <a:xfrm>
            <a:off x="6650988" y="3747951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7A17CA22-55B0-A727-ED4A-B9901B6AB0B4}"/>
              </a:ext>
            </a:extLst>
          </p:cNvPr>
          <p:cNvSpPr txBox="1"/>
          <p:nvPr/>
        </p:nvSpPr>
        <p:spPr>
          <a:xfrm>
            <a:off x="3478725" y="6534202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0C0E3B55-EA5A-4097-F6E6-0C03E10D06B1}"/>
              </a:ext>
            </a:extLst>
          </p:cNvPr>
          <p:cNvSpPr txBox="1"/>
          <p:nvPr/>
        </p:nvSpPr>
        <p:spPr>
          <a:xfrm>
            <a:off x="4565226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0AAD8BC9-39B2-02E4-6A59-3181CD527573}"/>
              </a:ext>
            </a:extLst>
          </p:cNvPr>
          <p:cNvSpPr txBox="1"/>
          <p:nvPr/>
        </p:nvSpPr>
        <p:spPr>
          <a:xfrm>
            <a:off x="5565727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E641081D-AB1C-81F9-BF57-57D1D3D28B6E}"/>
              </a:ext>
            </a:extLst>
          </p:cNvPr>
          <p:cNvSpPr txBox="1"/>
          <p:nvPr/>
        </p:nvSpPr>
        <p:spPr>
          <a:xfrm>
            <a:off x="6649203" y="6532415"/>
            <a:ext cx="30458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7" name="Rectángulo redondeado 86">
            <a:extLst>
              <a:ext uri="{FF2B5EF4-FFF2-40B4-BE49-F238E27FC236}">
                <a16:creationId xmlns:a16="http://schemas.microsoft.com/office/drawing/2014/main" id="{A0DDBDA0-7344-AFC9-E781-81DF09DC5B02}"/>
              </a:ext>
            </a:extLst>
          </p:cNvPr>
          <p:cNvSpPr/>
          <p:nvPr/>
        </p:nvSpPr>
        <p:spPr>
          <a:xfrm>
            <a:off x="3117162" y="3742485"/>
            <a:ext cx="1058981" cy="3075741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ángulo redondeado 87">
            <a:extLst>
              <a:ext uri="{FF2B5EF4-FFF2-40B4-BE49-F238E27FC236}">
                <a16:creationId xmlns:a16="http://schemas.microsoft.com/office/drawing/2014/main" id="{E11D6F27-0D43-9139-4789-5F6C25AE74CE}"/>
              </a:ext>
            </a:extLst>
          </p:cNvPr>
          <p:cNvSpPr/>
          <p:nvPr/>
        </p:nvSpPr>
        <p:spPr>
          <a:xfrm>
            <a:off x="5197719" y="3742485"/>
            <a:ext cx="1058981" cy="3075741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2E3F91F-1351-D7AD-9D22-F97F2E924DD0}"/>
              </a:ext>
            </a:extLst>
          </p:cNvPr>
          <p:cNvSpPr txBox="1"/>
          <p:nvPr/>
        </p:nvSpPr>
        <p:spPr>
          <a:xfrm>
            <a:off x="7525837" y="3958768"/>
            <a:ext cx="1041567" cy="646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 err="1">
                <a:solidFill>
                  <a:srgbClr val="00B0F0"/>
                </a:solidFill>
                <a:latin typeface="Calibri" panose="020F0502020204030204"/>
              </a:rPr>
              <a:t>Alice’s</a:t>
            </a:r>
            <a:r>
              <a:rPr lang="es-ES" sz="1799" b="1" dirty="0">
                <a:solidFill>
                  <a:srgbClr val="00B0F0"/>
                </a:solidFill>
                <a:latin typeface="Calibri" panose="020F0502020204030204"/>
              </a:rPr>
              <a:t> </a:t>
            </a:r>
            <a:r>
              <a:rPr lang="es-ES" sz="1799" b="1" dirty="0" err="1">
                <a:solidFill>
                  <a:srgbClr val="00B0F0"/>
                </a:solidFill>
                <a:latin typeface="Calibri" panose="020F0502020204030204"/>
              </a:rPr>
              <a:t>key</a:t>
            </a:r>
            <a:r>
              <a:rPr lang="es-ES" sz="1799" b="1" dirty="0">
                <a:solidFill>
                  <a:srgbClr val="00B0F0"/>
                </a:solidFill>
                <a:latin typeface="Calibri" panose="020F0502020204030204"/>
              </a:rPr>
              <a:t>: 10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1183038-7B18-5750-108E-9E4393109AF2}"/>
              </a:ext>
            </a:extLst>
          </p:cNvPr>
          <p:cNvSpPr txBox="1"/>
          <p:nvPr/>
        </p:nvSpPr>
        <p:spPr>
          <a:xfrm>
            <a:off x="7540628" y="5531361"/>
            <a:ext cx="1041568" cy="646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 err="1">
                <a:solidFill>
                  <a:srgbClr val="FF0000"/>
                </a:solidFill>
                <a:latin typeface="Calibri" panose="020F0502020204030204"/>
              </a:rPr>
              <a:t>Bob’s</a:t>
            </a:r>
            <a:r>
              <a:rPr lang="es-ES" sz="1799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s-ES" sz="1799" b="1" dirty="0" err="1">
                <a:solidFill>
                  <a:srgbClr val="FF0000"/>
                </a:solidFill>
                <a:latin typeface="Calibri" panose="020F0502020204030204"/>
              </a:rPr>
              <a:t>key</a:t>
            </a:r>
            <a:r>
              <a:rPr lang="es-ES" sz="1799" b="1" dirty="0">
                <a:solidFill>
                  <a:srgbClr val="FF0000"/>
                </a:solidFill>
                <a:latin typeface="Calibri" panose="020F0502020204030204"/>
              </a:rPr>
              <a:t>: 10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A3BA9B3-42AB-1CF5-65D7-3CE6F653DF38}"/>
              </a:ext>
            </a:extLst>
          </p:cNvPr>
          <p:cNvSpPr txBox="1"/>
          <p:nvPr/>
        </p:nvSpPr>
        <p:spPr>
          <a:xfrm>
            <a:off x="10195140" y="4613220"/>
            <a:ext cx="465071" cy="76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4399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=</a:t>
            </a:r>
            <a:endParaRPr lang="es-ES" sz="3199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BC7CFBD-0F2D-9C96-4D77-52DCCD054D75}"/>
              </a:ext>
            </a:extLst>
          </p:cNvPr>
          <p:cNvSpPr txBox="1"/>
          <p:nvPr/>
        </p:nvSpPr>
        <p:spPr>
          <a:xfrm>
            <a:off x="9425895" y="5554417"/>
            <a:ext cx="2135601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Symmetric</a:t>
            </a:r>
            <a:r>
              <a:rPr lang="es-ES" sz="2399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2399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key</a:t>
            </a:r>
            <a:endParaRPr lang="es-ES" sz="2399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ráfico 37" descr="Clave con relleno sólido">
            <a:extLst>
              <a:ext uri="{FF2B5EF4-FFF2-40B4-BE49-F238E27FC236}">
                <a16:creationId xmlns:a16="http://schemas.microsoft.com/office/drawing/2014/main" id="{E926CF93-86D0-CACC-13B5-BE67192444EA}"/>
              </a:ext>
            </a:extLst>
          </p:cNvPr>
          <p:cNvSpPr>
            <a:spLocks noChangeAspect="1"/>
          </p:cNvSpPr>
          <p:nvPr/>
        </p:nvSpPr>
        <p:spPr>
          <a:xfrm rot="5400000">
            <a:off x="9494148" y="4781553"/>
            <a:ext cx="899766" cy="429433"/>
          </a:xfrm>
          <a:custGeom>
            <a:avLst/>
            <a:gdLst>
              <a:gd name="connsiteX0" fmla="*/ 293828 w 427385"/>
              <a:gd name="connsiteY0" fmla="*/ 118988 h 203979"/>
              <a:gd name="connsiteX1" fmla="*/ 325396 w 427385"/>
              <a:gd name="connsiteY1" fmla="*/ 150556 h 203979"/>
              <a:gd name="connsiteX2" fmla="*/ 356964 w 427385"/>
              <a:gd name="connsiteY2" fmla="*/ 118988 h 203979"/>
              <a:gd name="connsiteX3" fmla="*/ 388533 w 427385"/>
              <a:gd name="connsiteY3" fmla="*/ 150556 h 203979"/>
              <a:gd name="connsiteX4" fmla="*/ 427386 w 427385"/>
              <a:gd name="connsiteY4" fmla="*/ 101990 h 203979"/>
              <a:gd name="connsiteX5" fmla="*/ 388533 w 427385"/>
              <a:gd name="connsiteY5" fmla="*/ 53423 h 203979"/>
              <a:gd name="connsiteX6" fmla="*/ 191838 w 427385"/>
              <a:gd name="connsiteY6" fmla="*/ 53423 h 203979"/>
              <a:gd name="connsiteX7" fmla="*/ 101990 w 427385"/>
              <a:gd name="connsiteY7" fmla="*/ 0 h 203979"/>
              <a:gd name="connsiteX8" fmla="*/ 0 w 427385"/>
              <a:gd name="connsiteY8" fmla="*/ 101990 h 203979"/>
              <a:gd name="connsiteX9" fmla="*/ 101990 w 427385"/>
              <a:gd name="connsiteY9" fmla="*/ 203980 h 203979"/>
              <a:gd name="connsiteX10" fmla="*/ 191838 w 427385"/>
              <a:gd name="connsiteY10" fmla="*/ 150556 h 203979"/>
              <a:gd name="connsiteX11" fmla="*/ 223406 w 427385"/>
              <a:gd name="connsiteY11" fmla="*/ 150556 h 203979"/>
              <a:gd name="connsiteX12" fmla="*/ 242833 w 427385"/>
              <a:gd name="connsiteY12" fmla="*/ 131130 h 203979"/>
              <a:gd name="connsiteX13" fmla="*/ 262259 w 427385"/>
              <a:gd name="connsiteY13" fmla="*/ 150556 h 203979"/>
              <a:gd name="connsiteX14" fmla="*/ 293828 w 427385"/>
              <a:gd name="connsiteY14" fmla="*/ 118988 h 203979"/>
              <a:gd name="connsiteX15" fmla="*/ 58280 w 427385"/>
              <a:gd name="connsiteY15" fmla="*/ 131130 h 203979"/>
              <a:gd name="connsiteX16" fmla="*/ 29140 w 427385"/>
              <a:gd name="connsiteY16" fmla="*/ 101990 h 203979"/>
              <a:gd name="connsiteX17" fmla="*/ 58280 w 427385"/>
              <a:gd name="connsiteY17" fmla="*/ 72850 h 203979"/>
              <a:gd name="connsiteX18" fmla="*/ 87420 w 427385"/>
              <a:gd name="connsiteY18" fmla="*/ 101990 h 203979"/>
              <a:gd name="connsiteX19" fmla="*/ 58280 w 427385"/>
              <a:gd name="connsiteY19" fmla="*/ 131130 h 20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7385" h="203979">
                <a:moveTo>
                  <a:pt x="293828" y="118988"/>
                </a:moveTo>
                <a:lnTo>
                  <a:pt x="325396" y="150556"/>
                </a:lnTo>
                <a:lnTo>
                  <a:pt x="356964" y="118988"/>
                </a:lnTo>
                <a:lnTo>
                  <a:pt x="388533" y="150556"/>
                </a:lnTo>
                <a:lnTo>
                  <a:pt x="427386" y="101990"/>
                </a:lnTo>
                <a:lnTo>
                  <a:pt x="388533" y="53423"/>
                </a:lnTo>
                <a:lnTo>
                  <a:pt x="191838" y="53423"/>
                </a:lnTo>
                <a:cubicBezTo>
                  <a:pt x="174354" y="21369"/>
                  <a:pt x="140843" y="0"/>
                  <a:pt x="101990" y="0"/>
                </a:cubicBezTo>
                <a:cubicBezTo>
                  <a:pt x="45653" y="0"/>
                  <a:pt x="0" y="45653"/>
                  <a:pt x="0" y="101990"/>
                </a:cubicBezTo>
                <a:cubicBezTo>
                  <a:pt x="0" y="158327"/>
                  <a:pt x="45653" y="203980"/>
                  <a:pt x="101990" y="203980"/>
                </a:cubicBezTo>
                <a:cubicBezTo>
                  <a:pt x="140843" y="203980"/>
                  <a:pt x="174354" y="182610"/>
                  <a:pt x="191838" y="150556"/>
                </a:cubicBezTo>
                <a:lnTo>
                  <a:pt x="223406" y="150556"/>
                </a:lnTo>
                <a:lnTo>
                  <a:pt x="242833" y="131130"/>
                </a:lnTo>
                <a:lnTo>
                  <a:pt x="262259" y="150556"/>
                </a:lnTo>
                <a:lnTo>
                  <a:pt x="293828" y="118988"/>
                </a:lnTo>
                <a:close/>
                <a:moveTo>
                  <a:pt x="58280" y="131130"/>
                </a:moveTo>
                <a:cubicBezTo>
                  <a:pt x="42253" y="131130"/>
                  <a:pt x="29140" y="118017"/>
                  <a:pt x="29140" y="101990"/>
                </a:cubicBezTo>
                <a:cubicBezTo>
                  <a:pt x="29140" y="85963"/>
                  <a:pt x="42253" y="72850"/>
                  <a:pt x="58280" y="72850"/>
                </a:cubicBezTo>
                <a:cubicBezTo>
                  <a:pt x="74307" y="72850"/>
                  <a:pt x="87420" y="85963"/>
                  <a:pt x="87420" y="101990"/>
                </a:cubicBezTo>
                <a:cubicBezTo>
                  <a:pt x="87420" y="118017"/>
                  <a:pt x="74307" y="131130"/>
                  <a:pt x="58280" y="131130"/>
                </a:cubicBezTo>
                <a:close/>
              </a:path>
            </a:pathLst>
          </a:custGeom>
          <a:solidFill>
            <a:srgbClr val="00B0F0"/>
          </a:solidFill>
          <a:ln w="4763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ráfico 55" descr="Clave con relleno sólido">
            <a:extLst>
              <a:ext uri="{FF2B5EF4-FFF2-40B4-BE49-F238E27FC236}">
                <a16:creationId xmlns:a16="http://schemas.microsoft.com/office/drawing/2014/main" id="{110098BC-108D-D512-16E8-D8EF6089086B}"/>
              </a:ext>
            </a:extLst>
          </p:cNvPr>
          <p:cNvSpPr>
            <a:spLocks noChangeAspect="1"/>
          </p:cNvSpPr>
          <p:nvPr/>
        </p:nvSpPr>
        <p:spPr>
          <a:xfrm rot="5400000">
            <a:off x="10448489" y="4781553"/>
            <a:ext cx="899766" cy="429433"/>
          </a:xfrm>
          <a:custGeom>
            <a:avLst/>
            <a:gdLst>
              <a:gd name="connsiteX0" fmla="*/ 293828 w 427385"/>
              <a:gd name="connsiteY0" fmla="*/ 118988 h 203979"/>
              <a:gd name="connsiteX1" fmla="*/ 325396 w 427385"/>
              <a:gd name="connsiteY1" fmla="*/ 150556 h 203979"/>
              <a:gd name="connsiteX2" fmla="*/ 356964 w 427385"/>
              <a:gd name="connsiteY2" fmla="*/ 118988 h 203979"/>
              <a:gd name="connsiteX3" fmla="*/ 388533 w 427385"/>
              <a:gd name="connsiteY3" fmla="*/ 150556 h 203979"/>
              <a:gd name="connsiteX4" fmla="*/ 427386 w 427385"/>
              <a:gd name="connsiteY4" fmla="*/ 101990 h 203979"/>
              <a:gd name="connsiteX5" fmla="*/ 388533 w 427385"/>
              <a:gd name="connsiteY5" fmla="*/ 53423 h 203979"/>
              <a:gd name="connsiteX6" fmla="*/ 191838 w 427385"/>
              <a:gd name="connsiteY6" fmla="*/ 53423 h 203979"/>
              <a:gd name="connsiteX7" fmla="*/ 101990 w 427385"/>
              <a:gd name="connsiteY7" fmla="*/ 0 h 203979"/>
              <a:gd name="connsiteX8" fmla="*/ 0 w 427385"/>
              <a:gd name="connsiteY8" fmla="*/ 101990 h 203979"/>
              <a:gd name="connsiteX9" fmla="*/ 101990 w 427385"/>
              <a:gd name="connsiteY9" fmla="*/ 203980 h 203979"/>
              <a:gd name="connsiteX10" fmla="*/ 191838 w 427385"/>
              <a:gd name="connsiteY10" fmla="*/ 150556 h 203979"/>
              <a:gd name="connsiteX11" fmla="*/ 223406 w 427385"/>
              <a:gd name="connsiteY11" fmla="*/ 150556 h 203979"/>
              <a:gd name="connsiteX12" fmla="*/ 242833 w 427385"/>
              <a:gd name="connsiteY12" fmla="*/ 131130 h 203979"/>
              <a:gd name="connsiteX13" fmla="*/ 262259 w 427385"/>
              <a:gd name="connsiteY13" fmla="*/ 150556 h 203979"/>
              <a:gd name="connsiteX14" fmla="*/ 293828 w 427385"/>
              <a:gd name="connsiteY14" fmla="*/ 118988 h 203979"/>
              <a:gd name="connsiteX15" fmla="*/ 58280 w 427385"/>
              <a:gd name="connsiteY15" fmla="*/ 131130 h 203979"/>
              <a:gd name="connsiteX16" fmla="*/ 29140 w 427385"/>
              <a:gd name="connsiteY16" fmla="*/ 101990 h 203979"/>
              <a:gd name="connsiteX17" fmla="*/ 58280 w 427385"/>
              <a:gd name="connsiteY17" fmla="*/ 72850 h 203979"/>
              <a:gd name="connsiteX18" fmla="*/ 87420 w 427385"/>
              <a:gd name="connsiteY18" fmla="*/ 101990 h 203979"/>
              <a:gd name="connsiteX19" fmla="*/ 58280 w 427385"/>
              <a:gd name="connsiteY19" fmla="*/ 131130 h 20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7385" h="203979">
                <a:moveTo>
                  <a:pt x="293828" y="118988"/>
                </a:moveTo>
                <a:lnTo>
                  <a:pt x="325396" y="150556"/>
                </a:lnTo>
                <a:lnTo>
                  <a:pt x="356964" y="118988"/>
                </a:lnTo>
                <a:lnTo>
                  <a:pt x="388533" y="150556"/>
                </a:lnTo>
                <a:lnTo>
                  <a:pt x="427386" y="101990"/>
                </a:lnTo>
                <a:lnTo>
                  <a:pt x="388533" y="53423"/>
                </a:lnTo>
                <a:lnTo>
                  <a:pt x="191838" y="53423"/>
                </a:lnTo>
                <a:cubicBezTo>
                  <a:pt x="174354" y="21369"/>
                  <a:pt x="140843" y="0"/>
                  <a:pt x="101990" y="0"/>
                </a:cubicBezTo>
                <a:cubicBezTo>
                  <a:pt x="45653" y="0"/>
                  <a:pt x="0" y="45653"/>
                  <a:pt x="0" y="101990"/>
                </a:cubicBezTo>
                <a:cubicBezTo>
                  <a:pt x="0" y="158327"/>
                  <a:pt x="45653" y="203980"/>
                  <a:pt x="101990" y="203980"/>
                </a:cubicBezTo>
                <a:cubicBezTo>
                  <a:pt x="140843" y="203980"/>
                  <a:pt x="174354" y="182610"/>
                  <a:pt x="191838" y="150556"/>
                </a:cubicBezTo>
                <a:lnTo>
                  <a:pt x="223406" y="150556"/>
                </a:lnTo>
                <a:lnTo>
                  <a:pt x="242833" y="131130"/>
                </a:lnTo>
                <a:lnTo>
                  <a:pt x="262259" y="150556"/>
                </a:lnTo>
                <a:lnTo>
                  <a:pt x="293828" y="118988"/>
                </a:lnTo>
                <a:close/>
                <a:moveTo>
                  <a:pt x="58280" y="131130"/>
                </a:moveTo>
                <a:cubicBezTo>
                  <a:pt x="42253" y="131130"/>
                  <a:pt x="29140" y="118017"/>
                  <a:pt x="29140" y="101990"/>
                </a:cubicBezTo>
                <a:cubicBezTo>
                  <a:pt x="29140" y="85963"/>
                  <a:pt x="42253" y="72850"/>
                  <a:pt x="58280" y="72850"/>
                </a:cubicBezTo>
                <a:cubicBezTo>
                  <a:pt x="74307" y="72850"/>
                  <a:pt x="87420" y="85963"/>
                  <a:pt x="87420" y="101990"/>
                </a:cubicBezTo>
                <a:cubicBezTo>
                  <a:pt x="87420" y="118017"/>
                  <a:pt x="74307" y="131130"/>
                  <a:pt x="58280" y="131130"/>
                </a:cubicBezTo>
                <a:close/>
              </a:path>
            </a:pathLst>
          </a:custGeom>
          <a:solidFill>
            <a:srgbClr val="FF4F4F"/>
          </a:solidFill>
          <a:ln w="4763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" sz="1799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ángulo 107">
            <a:extLst>
              <a:ext uri="{FF2B5EF4-FFF2-40B4-BE49-F238E27FC236}">
                <a16:creationId xmlns:a16="http://schemas.microsoft.com/office/drawing/2014/main" id="{FB3CFAED-1486-1266-3022-C58EA3EC91B4}"/>
              </a:ext>
            </a:extLst>
          </p:cNvPr>
          <p:cNvSpPr/>
          <p:nvPr/>
        </p:nvSpPr>
        <p:spPr>
          <a:xfrm>
            <a:off x="1056586" y="3069948"/>
            <a:ext cx="2507134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>
                <a:solidFill>
                  <a:srgbClr val="FF0000"/>
                </a:solidFill>
                <a:latin typeface="Calibri" panose="020F0502020204030204"/>
              </a:rPr>
              <a:t>Bob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tells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Bob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which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basis he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used</a:t>
            </a:r>
            <a:endParaRPr lang="es-E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9" name="Elipse 108">
            <a:extLst>
              <a:ext uri="{FF2B5EF4-FFF2-40B4-BE49-F238E27FC236}">
                <a16:creationId xmlns:a16="http://schemas.microsoft.com/office/drawing/2014/main" id="{50E4AF36-A4D8-5BB3-ACB1-C6830465A480}"/>
              </a:ext>
            </a:extLst>
          </p:cNvPr>
          <p:cNvSpPr/>
          <p:nvPr/>
        </p:nvSpPr>
        <p:spPr>
          <a:xfrm>
            <a:off x="781269" y="3168233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FF3E259C-6C75-23F9-D729-FF0DE881E905}"/>
              </a:ext>
            </a:extLst>
          </p:cNvPr>
          <p:cNvSpPr/>
          <p:nvPr/>
        </p:nvSpPr>
        <p:spPr>
          <a:xfrm>
            <a:off x="4828452" y="3068764"/>
            <a:ext cx="2508547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charset="0"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2DA2B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coindice</a:t>
            </a:r>
          </a:p>
        </p:txBody>
      </p:sp>
      <p:sp>
        <p:nvSpPr>
          <p:cNvPr id="111" name="Elipse 110">
            <a:extLst>
              <a:ext uri="{FF2B5EF4-FFF2-40B4-BE49-F238E27FC236}">
                <a16:creationId xmlns:a16="http://schemas.microsoft.com/office/drawing/2014/main" id="{6573189E-3159-D6B3-8349-1A26434E0C3A}"/>
              </a:ext>
            </a:extLst>
          </p:cNvPr>
          <p:cNvSpPr/>
          <p:nvPr/>
        </p:nvSpPr>
        <p:spPr>
          <a:xfrm>
            <a:off x="4640988" y="3168233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146FA281-69F9-5369-A850-CEE28C9F61FA}"/>
              </a:ext>
            </a:extLst>
          </p:cNvPr>
          <p:cNvSpPr/>
          <p:nvPr/>
        </p:nvSpPr>
        <p:spPr>
          <a:xfrm>
            <a:off x="8649744" y="3068764"/>
            <a:ext cx="2507134" cy="5694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Both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discard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 ‘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bad</a:t>
            </a:r>
            <a:r>
              <a:rPr lang="es-ES" sz="1799" dirty="0">
                <a:solidFill>
                  <a:prstClr val="black"/>
                </a:solidFill>
                <a:latin typeface="Calibri" panose="020F0502020204030204"/>
              </a:rPr>
              <a:t>’ </a:t>
            </a:r>
            <a:r>
              <a:rPr lang="es-ES" sz="1799" dirty="0" err="1">
                <a:solidFill>
                  <a:prstClr val="black"/>
                </a:solidFill>
                <a:latin typeface="Calibri" panose="020F0502020204030204"/>
              </a:rPr>
              <a:t>photons</a:t>
            </a:r>
            <a:endParaRPr lang="es-ES" sz="1799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3" name="Elipse 112">
            <a:extLst>
              <a:ext uri="{FF2B5EF4-FFF2-40B4-BE49-F238E27FC236}">
                <a16:creationId xmlns:a16="http://schemas.microsoft.com/office/drawing/2014/main" id="{8030AACD-9EFE-5099-8308-A2B7778F6AEB}"/>
              </a:ext>
            </a:extLst>
          </p:cNvPr>
          <p:cNvSpPr/>
          <p:nvPr/>
        </p:nvSpPr>
        <p:spPr>
          <a:xfrm>
            <a:off x="8468431" y="3174801"/>
            <a:ext cx="359906" cy="359906"/>
          </a:xfrm>
          <a:prstGeom prst="ellipse">
            <a:avLst/>
          </a:prstGeom>
          <a:solidFill>
            <a:srgbClr val="FFE3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2399" b="1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7E7139C-41C3-6F4D-3A54-CB55ECEA64CE}"/>
              </a:ext>
            </a:extLst>
          </p:cNvPr>
          <p:cNvSpPr txBox="1"/>
          <p:nvPr/>
        </p:nvSpPr>
        <p:spPr>
          <a:xfrm>
            <a:off x="2617472" y="2476020"/>
            <a:ext cx="6953879" cy="3692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If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there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are ‘</a:t>
            </a: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good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’ </a:t>
            </a: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photons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different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polarization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there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is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" sz="1799" b="1" dirty="0" err="1">
                <a:solidFill>
                  <a:prstClr val="black"/>
                </a:solidFill>
                <a:latin typeface="Calibri" panose="020F0502020204030204"/>
              </a:rPr>
              <a:t>an</a:t>
            </a:r>
            <a:r>
              <a:rPr lang="es-ES" sz="1799" b="1" dirty="0">
                <a:solidFill>
                  <a:prstClr val="black"/>
                </a:solidFill>
                <a:latin typeface="Calibri" panose="020F0502020204030204"/>
              </a:rPr>
              <a:t> Eve!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CA57D1E-AECA-214B-B718-B86C7B11411D}"/>
              </a:ext>
            </a:extLst>
          </p:cNvPr>
          <p:cNvSpPr txBox="1"/>
          <p:nvPr/>
        </p:nvSpPr>
        <p:spPr>
          <a:xfrm>
            <a:off x="636898" y="3714268"/>
            <a:ext cx="138382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888ED63-8784-889B-E3E1-83E7885208D1}"/>
              </a:ext>
            </a:extLst>
          </p:cNvPr>
          <p:cNvSpPr txBox="1"/>
          <p:nvPr/>
        </p:nvSpPr>
        <p:spPr>
          <a:xfrm>
            <a:off x="593398" y="6517584"/>
            <a:ext cx="159593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bit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0CF5C08-2E73-2F8D-EE33-984C0D6FDADB}"/>
              </a:ext>
            </a:extLst>
          </p:cNvPr>
          <p:cNvSpPr txBox="1"/>
          <p:nvPr/>
        </p:nvSpPr>
        <p:spPr>
          <a:xfrm>
            <a:off x="593398" y="5195271"/>
            <a:ext cx="1965982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Basis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used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1D25FC27-1CDF-90F4-5372-67B9DB9B4B5E}"/>
              </a:ext>
            </a:extLst>
          </p:cNvPr>
          <p:cNvSpPr txBox="1"/>
          <p:nvPr/>
        </p:nvSpPr>
        <p:spPr>
          <a:xfrm>
            <a:off x="595211" y="6015960"/>
            <a:ext cx="1755274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Received</a:t>
            </a:r>
            <a:r>
              <a:rPr lang="es-ES" sz="1799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B564321-EBC7-C469-4ED5-BBB25F6B115F}"/>
              </a:ext>
            </a:extLst>
          </p:cNvPr>
          <p:cNvSpPr txBox="1"/>
          <p:nvPr/>
        </p:nvSpPr>
        <p:spPr>
          <a:xfrm>
            <a:off x="579224" y="4263505"/>
            <a:ext cx="159593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Sent</a:t>
            </a:r>
            <a:r>
              <a:rPr lang="es-ES" sz="1799" dirty="0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s-ES" sz="1799" dirty="0" err="1"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photon</a:t>
            </a:r>
            <a:endParaRPr lang="es-ES" sz="1799" dirty="0">
              <a:solidFill>
                <a:srgbClr val="00B0F0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3A9DD47-F87F-C87D-1BF1-2D675F09A21A}"/>
              </a:ext>
            </a:extLst>
          </p:cNvPr>
          <p:cNvGrpSpPr/>
          <p:nvPr/>
        </p:nvGrpSpPr>
        <p:grpSpPr>
          <a:xfrm>
            <a:off x="7378783" y="521524"/>
            <a:ext cx="3102571" cy="1091078"/>
            <a:chOff x="1962205" y="1878929"/>
            <a:chExt cx="3103379" cy="1091362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23C21FD6-6AAC-6E21-0180-EA2DA60F2C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62205" y="1878929"/>
              <a:ext cx="2859992" cy="1080000"/>
              <a:chOff x="7671381" y="316813"/>
              <a:chExt cx="3228377" cy="1219111"/>
            </a:xfrm>
          </p:grpSpPr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id="{B9756AEF-E891-0278-4CDE-010D66E152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71381" y="588134"/>
                <a:ext cx="669140" cy="669139"/>
                <a:chOff x="4357300" y="330500"/>
                <a:chExt cx="2880000" cy="2880001"/>
              </a:xfrm>
            </p:grpSpPr>
            <p:sp>
              <p:nvSpPr>
                <p:cNvPr id="74" name="Rectángulo 73">
                  <a:extLst>
                    <a:ext uri="{FF2B5EF4-FFF2-40B4-BE49-F238E27FC236}">
                      <a16:creationId xmlns:a16="http://schemas.microsoft.com/office/drawing/2014/main" id="{162C8643-8F68-914D-7798-42F337DFBD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69352" y="54254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5" name="Más 74">
                  <a:extLst>
                    <a:ext uri="{FF2B5EF4-FFF2-40B4-BE49-F238E27FC236}">
                      <a16:creationId xmlns:a16="http://schemas.microsoft.com/office/drawing/2014/main" id="{FD5FAE93-0830-7B41-C5EE-42A35A5C5E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57301" y="330502"/>
                  <a:ext cx="2880002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37" name="Grupo 36">
                <a:extLst>
                  <a:ext uri="{FF2B5EF4-FFF2-40B4-BE49-F238E27FC236}">
                    <a16:creationId xmlns:a16="http://schemas.microsoft.com/office/drawing/2014/main" id="{796F0B90-41CB-D5FC-5C7B-AEBBFE81318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264286" y="316813"/>
                <a:ext cx="1219111" cy="1219111"/>
                <a:chOff x="3199802" y="-837275"/>
                <a:chExt cx="5247101" cy="5247101"/>
              </a:xfrm>
            </p:grpSpPr>
            <p:sp>
              <p:nvSpPr>
                <p:cNvPr id="72" name="Rectángulo 71">
                  <a:extLst>
                    <a:ext uri="{FF2B5EF4-FFF2-40B4-BE49-F238E27FC236}">
                      <a16:creationId xmlns:a16="http://schemas.microsoft.com/office/drawing/2014/main" id="{D2EB4884-1A2C-4E62-F0EE-5411170D4C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69352" y="54254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3" name="Más 72">
                  <a:extLst>
                    <a:ext uri="{FF2B5EF4-FFF2-40B4-BE49-F238E27FC236}">
                      <a16:creationId xmlns:a16="http://schemas.microsoft.com/office/drawing/2014/main" id="{3EB55AEB-82F1-0FA3-DBAA-AD01933EEE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3199802" y="-837275"/>
                  <a:ext cx="5247101" cy="5247101"/>
                </a:xfrm>
                <a:prstGeom prst="mathPlus">
                  <a:avLst>
                    <a:gd name="adj1" fmla="val 4065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6" name="Grupo 65">
                <a:extLst>
                  <a:ext uri="{FF2B5EF4-FFF2-40B4-BE49-F238E27FC236}">
                    <a16:creationId xmlns:a16="http://schemas.microsoft.com/office/drawing/2014/main" id="{863BFEFF-28B7-60CC-8297-9095A1A09C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82933" y="588134"/>
                <a:ext cx="669600" cy="669600"/>
                <a:chOff x="4219347" y="434312"/>
                <a:chExt cx="2880000" cy="2880000"/>
              </a:xfrm>
            </p:grpSpPr>
            <p:sp>
              <p:nvSpPr>
                <p:cNvPr id="70" name="Rectángulo 69">
                  <a:extLst>
                    <a:ext uri="{FF2B5EF4-FFF2-40B4-BE49-F238E27FC236}">
                      <a16:creationId xmlns:a16="http://schemas.microsoft.com/office/drawing/2014/main" id="{05F65BA7-D5DC-6CAD-9BF6-5C5CAA0705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1391" y="64635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1" name="Más 70">
                  <a:extLst>
                    <a:ext uri="{FF2B5EF4-FFF2-40B4-BE49-F238E27FC236}">
                      <a16:creationId xmlns:a16="http://schemas.microsoft.com/office/drawing/2014/main" id="{3995E1AC-FEBD-AE03-A7F8-2C98113EEA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4219347" y="434312"/>
                  <a:ext cx="2880000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7" name="Grupo 66">
                <a:extLst>
                  <a:ext uri="{FF2B5EF4-FFF2-40B4-BE49-F238E27FC236}">
                    <a16:creationId xmlns:a16="http://schemas.microsoft.com/office/drawing/2014/main" id="{D4327E8B-0741-6482-6060-96F120A32AF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30158" y="588134"/>
                <a:ext cx="669600" cy="669600"/>
                <a:chOff x="4219347" y="434312"/>
                <a:chExt cx="2880000" cy="2880000"/>
              </a:xfrm>
            </p:grpSpPr>
            <p:sp>
              <p:nvSpPr>
                <p:cNvPr id="68" name="Rectángulo 67">
                  <a:extLst>
                    <a:ext uri="{FF2B5EF4-FFF2-40B4-BE49-F238E27FC236}">
                      <a16:creationId xmlns:a16="http://schemas.microsoft.com/office/drawing/2014/main" id="{7169FAAF-EDE1-1C26-09AD-8D2A063125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31391" y="646356"/>
                  <a:ext cx="2455909" cy="2455909"/>
                </a:xfrm>
                <a:prstGeom prst="rect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9" name="Más 68">
                  <a:extLst>
                    <a:ext uri="{FF2B5EF4-FFF2-40B4-BE49-F238E27FC236}">
                      <a16:creationId xmlns:a16="http://schemas.microsoft.com/office/drawing/2014/main" id="{0ACA2093-7BD7-342E-2EDC-2A3C95A2A0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00000">
                  <a:off x="4219347" y="434312"/>
                  <a:ext cx="2880000" cy="2880000"/>
                </a:xfrm>
                <a:prstGeom prst="mathPlus">
                  <a:avLst>
                    <a:gd name="adj1" fmla="val 4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126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defRPr/>
                  </a:pPr>
                  <a:endParaRPr lang="es-ES" sz="1799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20" name="Más 19">
              <a:extLst>
                <a:ext uri="{FF2B5EF4-FFF2-40B4-BE49-F238E27FC236}">
                  <a16:creationId xmlns:a16="http://schemas.microsoft.com/office/drawing/2014/main" id="{4B74BAB1-CD42-9AFC-B9DC-F917991A4E32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985584" y="1890291"/>
              <a:ext cx="1080000" cy="1080000"/>
            </a:xfrm>
            <a:prstGeom prst="mathPlus">
              <a:avLst>
                <a:gd name="adj1" fmla="val 4065"/>
              </a:avLst>
            </a:prstGeom>
            <a:solidFill>
              <a:srgbClr val="FF0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s-ES" sz="1799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1" name="Gráfico 20" descr="Marca de insignia1 con relleno sólido">
              <a:extLst>
                <a:ext uri="{FF2B5EF4-FFF2-40B4-BE49-F238E27FC236}">
                  <a16:creationId xmlns:a16="http://schemas.microsoft.com/office/drawing/2014/main" id="{7178F54E-1917-1B59-0066-A4E2EACDF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8892" y="2489824"/>
              <a:ext cx="432390" cy="432390"/>
            </a:xfrm>
            <a:prstGeom prst="rect">
              <a:avLst/>
            </a:prstGeom>
          </p:spPr>
        </p:pic>
        <p:pic>
          <p:nvPicPr>
            <p:cNvPr id="25" name="Gráfico 24" descr="Marca de insignia1 con relleno sólido">
              <a:extLst>
                <a:ext uri="{FF2B5EF4-FFF2-40B4-BE49-F238E27FC236}">
                  <a16:creationId xmlns:a16="http://schemas.microsoft.com/office/drawing/2014/main" id="{EF493CA7-20FD-A7CF-31D4-581AB58D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11778" y="2516987"/>
              <a:ext cx="432390" cy="432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3156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E13CB-33E7-6143-9764-AD51653123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9956" y="0"/>
            <a:ext cx="7920037" cy="1071563"/>
          </a:xfrm>
        </p:spPr>
        <p:txBody>
          <a:bodyPr wrap="square" lIns="90000" tIns="45000" rIns="90000" bIns="45000">
            <a:noAutofit/>
          </a:bodyPr>
          <a:lstStyle/>
          <a:p>
            <a:pPr lvl="0" algn="ctr"/>
            <a:r>
              <a:rPr lang="es-ES" sz="4000" dirty="0"/>
              <a:t>QKD: BB84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F0C1C-470A-834A-B753-D24A66C0A2C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9000" y="1484784"/>
            <a:ext cx="1070244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DDCFC6-55CB-464A-A188-9CD7D2214117}"/>
              </a:ext>
            </a:extLst>
          </p:cNvPr>
          <p:cNvSpPr txBox="1"/>
          <p:nvPr/>
        </p:nvSpPr>
        <p:spPr>
          <a:xfrm>
            <a:off x="1725480" y="5445224"/>
            <a:ext cx="9397080" cy="11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Bennet, Brassard. „Quantum Cryptography: Public Key Distribution and Coin Tossing“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International Conference on Computers, Systems and Signal Processing. Bangalore, 1984</a:t>
            </a:r>
          </a:p>
        </p:txBody>
      </p:sp>
    </p:spTree>
    <p:extLst>
      <p:ext uri="{BB962C8B-B14F-4D97-AF65-F5344CB8AC3E}">
        <p14:creationId xmlns:p14="http://schemas.microsoft.com/office/powerpoint/2010/main" val="578951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4547C-4666-EB42-97F8-E39C0FDDD4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wrap="square" lIns="90000" tIns="45000" rIns="90000" bIns="45000">
            <a:noAutofit/>
          </a:bodyPr>
          <a:lstStyle/>
          <a:p>
            <a:pPr lvl="0" algn="ctr"/>
            <a:r>
              <a:rPr lang="es-ES" sz="4000" dirty="0"/>
              <a:t>QKD: BB84</a:t>
            </a:r>
            <a:endParaRPr lang="es-ES" sz="40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29084-FC8A-5147-8FCF-53BF1DE0F6E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9000" y="1828800"/>
            <a:ext cx="1070244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F67164-9C4A-5C45-88D1-4214B12AFFAA}"/>
              </a:ext>
            </a:extLst>
          </p:cNvPr>
          <p:cNvSpPr/>
          <p:nvPr/>
        </p:nvSpPr>
        <p:spPr>
          <a:xfrm rot="141000">
            <a:off x="557813" y="2070730"/>
            <a:ext cx="11155679" cy="1097280"/>
          </a:xfrm>
          <a:prstGeom prst="rect">
            <a:avLst/>
          </a:prstGeom>
          <a:solidFill>
            <a:srgbClr val="FFFF99">
              <a:alpha val="35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24DC3-67B3-8546-8F19-7B25E6F2C709}"/>
              </a:ext>
            </a:extLst>
          </p:cNvPr>
          <p:cNvSpPr txBox="1"/>
          <p:nvPr/>
        </p:nvSpPr>
        <p:spPr>
          <a:xfrm>
            <a:off x="56520" y="2087280"/>
            <a:ext cx="994031" cy="68052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ALICE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Emi</a:t>
            </a:r>
            <a:r>
              <a:rPr lang="en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tter</a:t>
            </a:r>
            <a:endParaRPr lang="en-none" sz="2000" b="0" i="0" u="none" strike="noStrike" kern="1200" dirty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1FBDE79-1E8D-5D4E-9333-1F73576A5512}"/>
              </a:ext>
            </a:extLst>
          </p:cNvPr>
          <p:cNvSpPr/>
          <p:nvPr/>
        </p:nvSpPr>
        <p:spPr>
          <a:xfrm>
            <a:off x="1323720" y="2006280"/>
            <a:ext cx="2242440" cy="40212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8160">
            <a:solidFill>
              <a:srgbClr val="FF0000"/>
            </a:solidFill>
            <a:prstDash val="solid"/>
          </a:ln>
        </p:spPr>
        <p:txBody>
          <a:bodyPr vert="horz" wrap="none" lIns="108720" tIns="63720" rIns="108720" bIns="63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A08CF03-F5C4-9A48-9977-CA348292290F}"/>
              </a:ext>
            </a:extLst>
          </p:cNvPr>
          <p:cNvSpPr/>
          <p:nvPr/>
        </p:nvSpPr>
        <p:spPr>
          <a:xfrm>
            <a:off x="8412480" y="1188719"/>
            <a:ext cx="548640" cy="36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CFE7F5">
              <a:alpha val="5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4DFDC9-130D-566F-4100-F09601071E8A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9738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623426-28D0-8645-B170-A666B63C0D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wrap="square" lIns="90000" tIns="45000" rIns="90000" bIns="45000">
            <a:noAutofit/>
          </a:bodyPr>
          <a:lstStyle/>
          <a:p>
            <a:pPr lvl="0" algn="ctr"/>
            <a:r>
              <a:rPr lang="es-ES" sz="4000" dirty="0"/>
              <a:t>QKD: BB84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B58A5-4392-9548-A473-54CA6014DD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9000" y="1828800"/>
            <a:ext cx="1070244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8F8548-F532-8545-B1B1-370A953524D9}"/>
              </a:ext>
            </a:extLst>
          </p:cNvPr>
          <p:cNvSpPr/>
          <p:nvPr/>
        </p:nvSpPr>
        <p:spPr>
          <a:xfrm rot="96600">
            <a:off x="581859" y="3116054"/>
            <a:ext cx="11146680" cy="477000"/>
          </a:xfrm>
          <a:prstGeom prst="rect">
            <a:avLst/>
          </a:prstGeom>
          <a:solidFill>
            <a:srgbClr val="3DEB3D">
              <a:alpha val="30000"/>
            </a:srgbClr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91A6C1-AB02-4540-8016-7830C6044B68}"/>
              </a:ext>
            </a:extLst>
          </p:cNvPr>
          <p:cNvSpPr txBox="1"/>
          <p:nvPr/>
        </p:nvSpPr>
        <p:spPr>
          <a:xfrm>
            <a:off x="-20880" y="2993040"/>
            <a:ext cx="1094059" cy="68052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BOB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rece</a:t>
            </a:r>
            <a:r>
              <a:rPr lang="en" sz="20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iver</a:t>
            </a:r>
            <a:endParaRPr lang="en-none" sz="2000" b="0" i="0" u="none" strike="noStrike" kern="1200" dirty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F61D3-C206-3F44-AB7E-6AE089808074}"/>
              </a:ext>
            </a:extLst>
          </p:cNvPr>
          <p:cNvSpPr txBox="1"/>
          <p:nvPr/>
        </p:nvSpPr>
        <p:spPr>
          <a:xfrm>
            <a:off x="9601200" y="2194560"/>
            <a:ext cx="63792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	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94ED9A2-A00B-C5C3-ECD6-D3EC648C7B98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70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6AE522-0C83-774D-A7D8-A1DD458739A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wrap="square" lIns="90000" tIns="45000" rIns="90000" bIns="45000">
            <a:noAutofit/>
          </a:bodyPr>
          <a:lstStyle/>
          <a:p>
            <a:pPr lvl="0" algn="ctr"/>
            <a:r>
              <a:rPr lang="es-ES" sz="4000" dirty="0"/>
              <a:t>QKD: BB84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F573C-6788-A54F-AF0B-DBE74A4BA7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9000" y="1828800"/>
            <a:ext cx="10702440" cy="39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C219BF55-B643-AA43-9581-10D29F82CE9F}"/>
              </a:ext>
            </a:extLst>
          </p:cNvPr>
          <p:cNvSpPr/>
          <p:nvPr/>
        </p:nvSpPr>
        <p:spPr>
          <a:xfrm>
            <a:off x="1216079" y="3302640"/>
            <a:ext cx="2242440" cy="40212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8160">
            <a:solidFill>
              <a:srgbClr val="FF0000"/>
            </a:solidFill>
            <a:prstDash val="solid"/>
          </a:ln>
        </p:spPr>
        <p:txBody>
          <a:bodyPr vert="horz" wrap="none" lIns="108720" tIns="63720" rIns="108720" bIns="637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9900B511-E4A4-CF4D-89C3-6B9F1F257D7B}"/>
              </a:ext>
            </a:extLst>
          </p:cNvPr>
          <p:cNvSpPr/>
          <p:nvPr/>
        </p:nvSpPr>
        <p:spPr>
          <a:xfrm flipH="1">
            <a:off x="457200" y="4480560"/>
            <a:ext cx="548640" cy="1554480"/>
          </a:xfrm>
          <a:prstGeom prst="line">
            <a:avLst/>
          </a:prstGeom>
          <a:noFill/>
          <a:ln w="12600">
            <a:solidFill>
              <a:srgbClr val="0000FF"/>
            </a:solidFill>
            <a:prstDash val="solid"/>
            <a:headEnd type="arrow"/>
          </a:ln>
        </p:spPr>
        <p:txBody>
          <a:bodyPr vert="horz" wrap="none" lIns="96120" tIns="51120" rIns="96120" bIns="5112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855201-6A3C-5F41-9B86-57974F9A2A5D}"/>
              </a:ext>
            </a:extLst>
          </p:cNvPr>
          <p:cNvSpPr txBox="1"/>
          <p:nvPr/>
        </p:nvSpPr>
        <p:spPr>
          <a:xfrm>
            <a:off x="58320" y="5965920"/>
            <a:ext cx="1772321" cy="3561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" dirty="0">
                <a:solidFill>
                  <a:srgbClr val="0000FF"/>
                </a:solidFill>
                <a:latin typeface="Arial" pitchFamily="18"/>
                <a:ea typeface="SimSun" pitchFamily="2"/>
                <a:cs typeface="Lucida Sans" pitchFamily="2"/>
              </a:rPr>
              <a:t>Error correction</a:t>
            </a:r>
            <a:endParaRPr lang="en-none" sz="1800" b="0" i="0" u="none" strike="noStrike" kern="1200" dirty="0">
              <a:ln>
                <a:noFill/>
              </a:ln>
              <a:solidFill>
                <a:srgbClr val="0000FF"/>
              </a:solidFill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1EB354-5735-B545-BBF6-C985CCB3967C}"/>
              </a:ext>
            </a:extLst>
          </p:cNvPr>
          <p:cNvSpPr txBox="1"/>
          <p:nvPr/>
        </p:nvSpPr>
        <p:spPr>
          <a:xfrm>
            <a:off x="-164704" y="3357281"/>
            <a:ext cx="1605609" cy="35614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1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(CL</a:t>
            </a:r>
            <a:r>
              <a:rPr lang="en" sz="1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AS</a:t>
            </a:r>
            <a:r>
              <a:rPr lang="en-none" sz="1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SICA</a:t>
            </a:r>
            <a:r>
              <a:rPr lang="en" sz="1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L</a:t>
            </a:r>
            <a:r>
              <a:rPr lang="en-none" sz="1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SimSun" pitchFamily="2"/>
                <a:cs typeface="Lucida Sans" pitchFamily="2"/>
              </a:rPr>
              <a:t>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5314795-5B25-B059-7B9B-71B5728E4844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60527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>
            <a:extLst>
              <a:ext uri="{FF2B5EF4-FFF2-40B4-BE49-F238E27FC236}">
                <a16:creationId xmlns:a16="http://schemas.microsoft.com/office/drawing/2014/main" id="{ECAA158C-FAC0-E549-A59D-405125BF4B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78461" y="273629"/>
            <a:ext cx="8229024" cy="1144921"/>
          </a:xfrm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 dirty="0"/>
              <a:t>QKD: The classical part</a:t>
            </a:r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E0C61B3A-9F1A-7441-9599-DC8EDE0BB0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78461" y="1604329"/>
            <a:ext cx="8229024" cy="4526396"/>
          </a:xfrm>
          <a:ln/>
        </p:spPr>
        <p:txBody>
          <a:bodyPr vert="horz" wrap="square" lIns="91440" tIns="22403" rIns="91440" bIns="45720" numCol="1" anchor="t" anchorCtr="0" compatLnSpc="1">
            <a:prstTxWarp prst="textNoShape">
              <a:avLst/>
            </a:prstTxWarp>
          </a:bodyPr>
          <a:lstStyle/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540" b="1" dirty="0"/>
              <a:t>After qubit detection </a:t>
            </a:r>
            <a:r>
              <a:rPr lang="en-US" altLang="es-ES" sz="2540" dirty="0"/>
              <a:t>at Bob, what we have is a </a:t>
            </a:r>
            <a:r>
              <a:rPr lang="en-US" altLang="es-ES" sz="2540" b="1" dirty="0"/>
              <a:t>raw key </a:t>
            </a:r>
            <a:r>
              <a:rPr lang="en-US" altLang="es-ES" sz="2540" dirty="0"/>
              <a:t>that needs to be </a:t>
            </a:r>
            <a:r>
              <a:rPr lang="en-US" altLang="es-ES" sz="2540" b="1" dirty="0"/>
              <a:t>processed to obtain the final secret key </a:t>
            </a:r>
            <a:r>
              <a:rPr lang="en-US" altLang="es-ES" sz="2540" dirty="0"/>
              <a:t>:</a:t>
            </a:r>
          </a:p>
          <a:p>
            <a:pPr marL="391729" indent="-292357">
              <a:buClrTx/>
              <a:buSz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s-ES" sz="2540" dirty="0"/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359" dirty="0"/>
              <a:t>Sifting</a:t>
            </a:r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359" dirty="0"/>
              <a:t>Error correction</a:t>
            </a:r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359" dirty="0"/>
              <a:t>Privacy amplification</a:t>
            </a:r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359" dirty="0"/>
              <a:t>Authentication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DA33779-13ED-D375-20D1-F4C720437A7F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6BE921-7D74-8C35-DF7F-5C3B2DD0E468}"/>
              </a:ext>
            </a:extLst>
          </p:cNvPr>
          <p:cNvSpPr txBox="1"/>
          <p:nvPr/>
        </p:nvSpPr>
        <p:spPr>
          <a:xfrm>
            <a:off x="909836" y="5060877"/>
            <a:ext cx="1063091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In </a:t>
            </a:r>
            <a:r>
              <a:rPr lang="es-ES_tradnl" sz="2000" dirty="0" err="1"/>
              <a:t>the</a:t>
            </a:r>
            <a:r>
              <a:rPr lang="es-ES_tradnl" sz="2000" dirty="0"/>
              <a:t> </a:t>
            </a:r>
            <a:r>
              <a:rPr lang="es-ES_tradnl" sz="2000" dirty="0" err="1"/>
              <a:t>theoretical</a:t>
            </a:r>
            <a:r>
              <a:rPr lang="es-ES_tradnl" sz="2000" dirty="0"/>
              <a:t> </a:t>
            </a:r>
            <a:r>
              <a:rPr lang="es-ES_tradnl" sz="2000" dirty="0" err="1"/>
              <a:t>world</a:t>
            </a:r>
            <a:r>
              <a:rPr lang="es-ES_tradnl" sz="2000" dirty="0"/>
              <a:t>, </a:t>
            </a:r>
            <a:r>
              <a:rPr lang="es-ES_tradnl" sz="2000" dirty="0" err="1"/>
              <a:t>it</a:t>
            </a:r>
            <a:r>
              <a:rPr lang="es-ES_tradnl" sz="2000" dirty="0"/>
              <a:t> </a:t>
            </a:r>
            <a:r>
              <a:rPr lang="es-ES_tradnl" sz="2000" dirty="0" err="1"/>
              <a:t>is</a:t>
            </a:r>
            <a:r>
              <a:rPr lang="es-ES_tradnl" sz="2000" dirty="0"/>
              <a:t> </a:t>
            </a:r>
            <a:r>
              <a:rPr lang="es-ES_tradnl" sz="2000" dirty="0" err="1"/>
              <a:t>enough</a:t>
            </a:r>
            <a:r>
              <a:rPr lang="es-ES_tradnl" sz="2000" dirty="0"/>
              <a:t> </a:t>
            </a:r>
            <a:r>
              <a:rPr lang="es-ES_tradnl" sz="2000" dirty="0" err="1"/>
              <a:t>with</a:t>
            </a:r>
            <a:r>
              <a:rPr lang="es-ES_tradnl" sz="2000" dirty="0"/>
              <a:t> </a:t>
            </a:r>
            <a:r>
              <a:rPr lang="es-ES_tradnl" sz="2000" dirty="0" err="1"/>
              <a:t>sifting</a:t>
            </a:r>
            <a:r>
              <a:rPr lang="es-ES_tradnl" sz="2000" dirty="0"/>
              <a:t> and error </a:t>
            </a:r>
            <a:r>
              <a:rPr lang="es-ES_tradnl" sz="2000" dirty="0" err="1"/>
              <a:t>estimation</a:t>
            </a:r>
            <a:r>
              <a:rPr lang="es-ES_tradnl" sz="2000" dirty="0"/>
              <a:t> (</a:t>
            </a:r>
            <a:r>
              <a:rPr lang="es-ES_tradnl" sz="2000" dirty="0" err="1"/>
              <a:t>we</a:t>
            </a:r>
            <a:r>
              <a:rPr lang="es-ES_tradnl" sz="2000" dirty="0"/>
              <a:t> </a:t>
            </a:r>
            <a:r>
              <a:rPr lang="es-ES_tradnl" sz="2000" dirty="0" err="1"/>
              <a:t>dont</a:t>
            </a:r>
            <a:r>
              <a:rPr lang="es-ES_tradnl" sz="2000" dirty="0"/>
              <a:t> </a:t>
            </a:r>
            <a:r>
              <a:rPr lang="es-ES_tradnl" sz="2000" dirty="0" err="1"/>
              <a:t>need</a:t>
            </a:r>
            <a:r>
              <a:rPr lang="es-ES_tradnl" sz="2000" dirty="0"/>
              <a:t> </a:t>
            </a:r>
            <a:r>
              <a:rPr lang="es-ES_tradnl" sz="2000" dirty="0" err="1"/>
              <a:t>to</a:t>
            </a:r>
            <a:r>
              <a:rPr lang="es-ES_tradnl" sz="2000" dirty="0"/>
              <a:t> </a:t>
            </a:r>
            <a:r>
              <a:rPr lang="es-ES_tradnl" sz="2000" dirty="0" err="1"/>
              <a:t>correct</a:t>
            </a:r>
            <a:r>
              <a:rPr lang="es-ES_tradnl" sz="2000" dirty="0"/>
              <a:t> erros </a:t>
            </a:r>
            <a:r>
              <a:rPr lang="es-ES_tradnl" sz="2000" dirty="0" err="1"/>
              <a:t>since</a:t>
            </a:r>
            <a:r>
              <a:rPr lang="es-ES_tradnl" sz="2000" dirty="0"/>
              <a:t> </a:t>
            </a:r>
            <a:r>
              <a:rPr lang="es-ES_tradnl" sz="2000" dirty="0" err="1"/>
              <a:t>one</a:t>
            </a:r>
            <a:r>
              <a:rPr lang="es-ES_tradnl" sz="2000" dirty="0"/>
              <a:t> single error </a:t>
            </a:r>
            <a:r>
              <a:rPr lang="es-ES_tradnl" sz="2000" dirty="0" err="1"/>
              <a:t>is</a:t>
            </a:r>
            <a:r>
              <a:rPr lang="es-ES_tradnl" sz="2000" dirty="0"/>
              <a:t> </a:t>
            </a:r>
            <a:r>
              <a:rPr lang="es-ES_tradnl" sz="2000" dirty="0" err="1"/>
              <a:t>related</a:t>
            </a:r>
            <a:r>
              <a:rPr lang="es-ES_tradnl" sz="2000" dirty="0"/>
              <a:t> </a:t>
            </a:r>
            <a:r>
              <a:rPr lang="es-ES_tradnl" sz="2000" dirty="0" err="1"/>
              <a:t>with</a:t>
            </a:r>
            <a:r>
              <a:rPr lang="es-ES_tradnl" sz="2000" dirty="0"/>
              <a:t> </a:t>
            </a:r>
            <a:r>
              <a:rPr lang="es-ES_tradnl" sz="2000" dirty="0" err="1"/>
              <a:t>the</a:t>
            </a:r>
            <a:r>
              <a:rPr lang="es-ES_tradnl" sz="2000" dirty="0"/>
              <a:t> </a:t>
            </a:r>
            <a:r>
              <a:rPr lang="es-ES_tradnl" sz="2000" dirty="0" err="1"/>
              <a:t>existence</a:t>
            </a:r>
            <a:r>
              <a:rPr lang="es-ES_tradnl" sz="2000" dirty="0"/>
              <a:t> </a:t>
            </a:r>
            <a:r>
              <a:rPr lang="es-ES_tradnl" sz="2000" dirty="0" err="1"/>
              <a:t>of</a:t>
            </a:r>
            <a:r>
              <a:rPr lang="es-ES_tradnl" sz="2000" dirty="0"/>
              <a:t> Eve).</a:t>
            </a:r>
          </a:p>
          <a:p>
            <a:endParaRPr lang="es-ES_tradnl" sz="2000" dirty="0"/>
          </a:p>
          <a:p>
            <a:r>
              <a:rPr lang="es-ES_tradnl" sz="2000" dirty="0" err="1"/>
              <a:t>However</a:t>
            </a:r>
            <a:r>
              <a:rPr lang="es-ES_tradnl" sz="2000" dirty="0"/>
              <a:t>, in </a:t>
            </a:r>
            <a:r>
              <a:rPr lang="es-ES_tradnl" sz="2000" dirty="0" err="1"/>
              <a:t>the</a:t>
            </a:r>
            <a:r>
              <a:rPr lang="es-ES_tradnl" sz="2000" dirty="0"/>
              <a:t> real </a:t>
            </a:r>
            <a:r>
              <a:rPr lang="es-ES_tradnl" sz="2000" dirty="0" err="1"/>
              <a:t>world</a:t>
            </a:r>
            <a:r>
              <a:rPr lang="es-ES_tradnl" sz="2000" dirty="0"/>
              <a:t>, </a:t>
            </a:r>
            <a:r>
              <a:rPr lang="es-ES_tradnl" sz="2000" dirty="0" err="1"/>
              <a:t>errors</a:t>
            </a:r>
            <a:r>
              <a:rPr lang="es-ES_tradnl" sz="2000" dirty="0"/>
              <a:t> come </a:t>
            </a:r>
            <a:r>
              <a:rPr lang="es-ES_tradnl" sz="2000" dirty="0" err="1"/>
              <a:t>from</a:t>
            </a:r>
            <a:r>
              <a:rPr lang="es-ES_tradnl" sz="2000" dirty="0"/>
              <a:t> Eve AND </a:t>
            </a:r>
            <a:r>
              <a:rPr lang="es-ES_tradnl" sz="2000" dirty="0" err="1"/>
              <a:t>the</a:t>
            </a:r>
            <a:r>
              <a:rPr lang="es-ES_tradnl" sz="2000" dirty="0"/>
              <a:t> </a:t>
            </a:r>
            <a:r>
              <a:rPr lang="es-ES_tradnl" sz="2000" dirty="0" err="1"/>
              <a:t>environment</a:t>
            </a:r>
            <a:r>
              <a:rPr lang="es-ES_tradnl" sz="2000" dirty="0"/>
              <a:t>… so </a:t>
            </a:r>
            <a:r>
              <a:rPr lang="es-ES_tradnl" sz="2000" dirty="0" err="1"/>
              <a:t>we</a:t>
            </a:r>
            <a:r>
              <a:rPr lang="es-ES_tradnl" sz="2000" dirty="0"/>
              <a:t> </a:t>
            </a:r>
            <a:r>
              <a:rPr lang="es-ES_tradnl" sz="2000" dirty="0" err="1"/>
              <a:t>have</a:t>
            </a:r>
            <a:r>
              <a:rPr lang="es-ES_tradnl" sz="2000" dirty="0"/>
              <a:t> </a:t>
            </a:r>
            <a:r>
              <a:rPr lang="es-ES_tradnl" sz="2000" dirty="0" err="1"/>
              <a:t>to</a:t>
            </a:r>
            <a:r>
              <a:rPr lang="es-ES_tradnl" sz="2000" dirty="0"/>
              <a:t> </a:t>
            </a:r>
            <a:r>
              <a:rPr lang="es-ES_tradnl" sz="2000" dirty="0" err="1"/>
              <a:t>perform</a:t>
            </a:r>
            <a:r>
              <a:rPr lang="es-ES_tradnl" sz="2000" dirty="0"/>
              <a:t> </a:t>
            </a:r>
            <a:r>
              <a:rPr lang="es-ES_tradnl" sz="2000" dirty="0" err="1"/>
              <a:t>additional</a:t>
            </a:r>
            <a:r>
              <a:rPr lang="es-ES_tradnl" sz="2000" dirty="0"/>
              <a:t> </a:t>
            </a:r>
            <a:r>
              <a:rPr lang="es-ES_tradnl" sz="2000" dirty="0" err="1"/>
              <a:t>postprocessing</a:t>
            </a:r>
            <a:r>
              <a:rPr lang="es-ES_tradn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1736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>
            <a:extLst>
              <a:ext uri="{FF2B5EF4-FFF2-40B4-BE49-F238E27FC236}">
                <a16:creationId xmlns:a16="http://schemas.microsoft.com/office/drawing/2014/main" id="{E188F812-8AFC-E543-AF66-13244B227A6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05780" y="1412777"/>
            <a:ext cx="11593288" cy="4968552"/>
          </a:xfrm>
          <a:ln/>
        </p:spPr>
        <p:txBody>
          <a:bodyPr/>
          <a:lstStyle/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b="1" dirty="0"/>
              <a:t>Raw key extraction and sifting</a:t>
            </a:r>
            <a:r>
              <a:rPr lang="en-US" altLang="es-ES" dirty="0"/>
              <a:t>: Using the public channel the emitter publishes the basis in which the qubits were prepared. The receiver acknowledges those in which the measurement was done in the same basis.</a:t>
            </a:r>
          </a:p>
          <a:p>
            <a:pPr marL="647317" lvl="1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b="1" dirty="0"/>
              <a:t>Raw key will differ between emitter and receiver</a:t>
            </a:r>
            <a:r>
              <a:rPr lang="en-US" altLang="es-ES" dirty="0"/>
              <a:t>, since there will be errors introduced by the spy (and by noise)</a:t>
            </a:r>
          </a:p>
          <a:p>
            <a:pPr marL="647317" lvl="1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To start the error correction an error estimate is obtained.</a:t>
            </a:r>
          </a:p>
          <a:p>
            <a:pPr marL="647317" lvl="1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Raw key is also cleaned from artifacts (e.g. double detections…) </a:t>
            </a:r>
          </a:p>
          <a:p>
            <a:pPr marL="647317" lvl="1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Note the </a:t>
            </a:r>
            <a:r>
              <a:rPr lang="en-US" altLang="es-ES" b="1" dirty="0"/>
              <a:t>use of the public channel </a:t>
            </a:r>
            <a:r>
              <a:rPr lang="en-US" altLang="es-ES" dirty="0"/>
              <a:t>(also in the following steps): any revealed information has to be removed from the final key and the communications must be authentic.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2D07DEF-0302-B141-9BE9-B958ED9C0D0E}"/>
              </a:ext>
            </a:extLst>
          </p:cNvPr>
          <p:cNvSpPr txBox="1">
            <a:spLocks noChangeArrowheads="1"/>
          </p:cNvSpPr>
          <p:nvPr/>
        </p:nvSpPr>
        <p:spPr>
          <a:xfrm>
            <a:off x="1978461" y="273629"/>
            <a:ext cx="8229024" cy="1144921"/>
          </a:xfrm>
          <a:prstGeom prst="rect">
            <a:avLst/>
          </a:prstGeom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ctr" defTabSz="914400">
              <a:lnSpc>
                <a:spcPct val="100000"/>
              </a:lnSpc>
              <a:buClrTx/>
              <a:buSzTx/>
              <a:buFontTx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/>
              <a:t>QKD: The classical part</a:t>
            </a:r>
            <a:endParaRPr lang="en-US" altLang="es-ES" sz="2903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F91104-13D1-2412-3066-8D062C2914F4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8094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9506" name="Rectangle 2">
                <a:extLst>
                  <a:ext uri="{FF2B5EF4-FFF2-40B4-BE49-F238E27FC236}">
                    <a16:creationId xmlns:a16="http://schemas.microsoft.com/office/drawing/2014/main" id="{B32FE180-3E27-634D-A642-74FA4CA12906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909836" y="1268760"/>
                <a:ext cx="10242047" cy="4787063"/>
              </a:xfrm>
              <a:ln/>
            </p:spPr>
            <p:txBody>
              <a:bodyPr vert="horz" wrap="square" lIns="91440" tIns="22403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783458" lvl="1" indent="-260673">
                  <a:buSzPct val="75000"/>
                  <a:buFont typeface="Symbol" pitchFamily="2" charset="2"/>
                  <a:buChar char=""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  <a:tab pos="7880665" algn="l"/>
                  </a:tabLst>
                </a:pPr>
                <a:r>
                  <a:rPr lang="en-US" altLang="es-ES" b="1" dirty="0"/>
                  <a:t>Error correction</a:t>
                </a:r>
                <a:r>
                  <a:rPr lang="en-US" altLang="es-ES" dirty="0"/>
                  <a:t>: The Alice’s sifted key will be different from Bob’s, either because of noise or a spy.</a:t>
                </a:r>
              </a:p>
              <a:p>
                <a:pPr marL="1175187" lvl="2" indent="-195864">
                  <a:buSzPct val="45000"/>
                  <a:buFont typeface="Wingdings" pitchFamily="2" charset="2"/>
                  <a:buChar char=""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  <a:tab pos="7880665" algn="l"/>
                  </a:tabLst>
                </a:pPr>
                <a:r>
                  <a:rPr lang="en-US" altLang="es-ES" dirty="0"/>
                  <a:t>Example: (Cascade) Reveals the parities of blocks of key to recursively locate the errors. </a:t>
                </a:r>
              </a:p>
              <a:p>
                <a:pPr marL="1459349" lvl="3" indent="-195864">
                  <a:buSzPct val="45000"/>
                  <a:buFont typeface="Wingdings" pitchFamily="2" charset="2"/>
                  <a:buChar char=""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  <a:tab pos="7880665" algn="l"/>
                  </a:tabLst>
                </a:pPr>
                <a:r>
                  <a:rPr lang="en-US" altLang="es-ES" b="1" dirty="0"/>
                  <a:t>Better codes: LDPC </a:t>
                </a:r>
                <a:r>
                  <a:rPr lang="en-US" altLang="es-ES" dirty="0"/>
                  <a:t>(Low-density parity-check codes)</a:t>
                </a:r>
              </a:p>
              <a:p>
                <a:pPr marL="1175187" lvl="2" indent="-195864">
                  <a:buSzPct val="45000"/>
                  <a:buFont typeface="Wingdings" pitchFamily="2" charset="2"/>
                  <a:buChar char=""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  <a:tab pos="7880665" algn="l"/>
                  </a:tabLst>
                </a:pPr>
                <a:r>
                  <a:rPr lang="en-US" altLang="es-ES" dirty="0"/>
                  <a:t>The number of errors corrected are used to estimate the </a:t>
                </a:r>
                <a:r>
                  <a:rPr lang="en-US" altLang="es-ES" b="1" dirty="0"/>
                  <a:t>Quantum Bit Error Rate</a:t>
                </a:r>
                <a:r>
                  <a:rPr lang="en-US" altLang="es-ES" dirty="0"/>
                  <a:t>, this is a fundamental quantity guiding the error correcting process and the privacy amplification phase. </a:t>
                </a:r>
              </a:p>
              <a:p>
                <a:pPr marL="979323" lvl="2" indent="0">
                  <a:buSzPct val="45000"/>
                  <a:buNone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  <a:tab pos="7880665" algn="l"/>
                  </a:tabLst>
                </a:pPr>
                <a:endParaRPr lang="en-US" altLang="es-ES" dirty="0"/>
              </a:p>
              <a:p>
                <a:pPr marL="979323" lvl="2" indent="0">
                  <a:buSzPct val="45000"/>
                  <a:buNone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  <a:tab pos="788066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altLang="es-ES" b="0" i="1" smtClean="0">
                          <a:latin typeface="Cambria Math" panose="02040503050406030204" pitchFamily="18" charset="0"/>
                        </a:rPr>
                        <m:t>𝑄𝐵𝐸𝑅</m:t>
                      </m:r>
                      <m:r>
                        <a:rPr lang="es-ES" altLang="es-E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S" alt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alt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altLang="es-E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altLang="es-ES" b="0" i="1" smtClean="0">
                                  <a:latin typeface="Cambria Math" panose="02040503050406030204" pitchFamily="18" charset="0"/>
                                </a:rPr>
                                <m:t>𝑒𝑟𝑟𝑜𝑟𝑠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alt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altLang="es-E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altLang="es-ES" i="1">
                                  <a:latin typeface="Cambria Math" panose="02040503050406030204" pitchFamily="18" charset="0"/>
                                </a:rPr>
                                <m:t>𝑒𝑟𝑟𝑜𝑟𝑠</m:t>
                              </m:r>
                            </m:sub>
                          </m:sSub>
                          <m:r>
                            <a:rPr lang="es-ES" altLang="es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alt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altLang="es-E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altLang="es-ES" b="0" i="1" smtClean="0">
                                  <a:latin typeface="Cambria Math" panose="02040503050406030204" pitchFamily="18" charset="0"/>
                                </a:rPr>
                                <m:t>𝑐𝑜𝑟𝑟𝑒𝑐𝑡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es-ES" dirty="0"/>
              </a:p>
            </p:txBody>
          </p:sp>
        </mc:Choice>
        <mc:Fallback xmlns="">
          <p:sp>
            <p:nvSpPr>
              <p:cNvPr id="149506" name="Rectangle 2">
                <a:extLst>
                  <a:ext uri="{FF2B5EF4-FFF2-40B4-BE49-F238E27FC236}">
                    <a16:creationId xmlns:a16="http://schemas.microsoft.com/office/drawing/2014/main" id="{B32FE180-3E27-634D-A642-74FA4CA129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09836" y="1268760"/>
                <a:ext cx="10242047" cy="4787063"/>
              </a:xfrm>
              <a:blipFill>
                <a:blip r:embed="rId3"/>
                <a:stretch>
                  <a:fillRect t="-1323"/>
                </a:stretch>
              </a:blipFill>
              <a:ln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">
            <a:extLst>
              <a:ext uri="{FF2B5EF4-FFF2-40B4-BE49-F238E27FC236}">
                <a16:creationId xmlns:a16="http://schemas.microsoft.com/office/drawing/2014/main" id="{0FCD0811-913F-8749-AC46-065A86583ABC}"/>
              </a:ext>
            </a:extLst>
          </p:cNvPr>
          <p:cNvSpPr txBox="1">
            <a:spLocks noChangeArrowheads="1"/>
          </p:cNvSpPr>
          <p:nvPr/>
        </p:nvSpPr>
        <p:spPr>
          <a:xfrm>
            <a:off x="1978461" y="273629"/>
            <a:ext cx="8229024" cy="1144921"/>
          </a:xfrm>
          <a:prstGeom prst="rect">
            <a:avLst/>
          </a:prstGeom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ctr" defTabSz="914400">
              <a:lnSpc>
                <a:spcPct val="100000"/>
              </a:lnSpc>
              <a:buClrTx/>
              <a:buSzTx/>
              <a:buFontTx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/>
              <a:t>QKD: The classical part</a:t>
            </a:r>
            <a:endParaRPr lang="en-US" altLang="es-ES" sz="2903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45BB853-86A5-33DC-1290-B9EA05CDE027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510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">
            <a:extLst>
              <a:ext uri="{FF2B5EF4-FFF2-40B4-BE49-F238E27FC236}">
                <a16:creationId xmlns:a16="http://schemas.microsoft.com/office/drawing/2014/main" id="{B7B6E735-3CBE-484E-BB1B-68E3BDF2A8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5820" y="1484784"/>
            <a:ext cx="11017224" cy="4536504"/>
          </a:xfrm>
          <a:ln/>
        </p:spPr>
        <p:txBody>
          <a:bodyPr vert="horz" wrap="square" lIns="91440" tIns="22403" rIns="91440" bIns="45720" numCol="1" anchor="t" anchorCtr="0" compatLnSpc="1">
            <a:prstTxWarp prst="textNoShape">
              <a:avLst/>
            </a:prstTxWarp>
          </a:bodyPr>
          <a:lstStyle/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Note: The </a:t>
            </a:r>
            <a:r>
              <a:rPr lang="en-US" altLang="es-ES" b="1" dirty="0"/>
              <a:t>QBER also gives the limits when a secret key can be extracted </a:t>
            </a:r>
            <a:r>
              <a:rPr lang="en-US" altLang="es-ES" dirty="0"/>
              <a:t>or not. </a:t>
            </a:r>
          </a:p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b="1" dirty="0"/>
              <a:t>Typical parameters:</a:t>
            </a:r>
            <a:endParaRPr lang="en-US" altLang="es-ES" dirty="0"/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A very good QBER  ~ 1%, with a 3-4% relatively high key rates are possible. Beyond 6-7% the secret key rate is drastically reduced, even although the theoretical limit is 11%</a:t>
            </a:r>
          </a:p>
          <a:p>
            <a:pPr marL="1021583" lvl="2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This limit depends on protocol and assumptions on the spy (e.g. 15% if incoherent attacks)</a:t>
            </a:r>
          </a:p>
          <a:p>
            <a:pPr marL="1021583" lvl="2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dirty="0"/>
              <a:t>A special case is the one for continuous variables, which works with extremely high error rates. Error correction is very demanding in this case.</a:t>
            </a:r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70AE43C-C2DA-DDA0-E7AC-37E60EBD9F1C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4417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983BC-E29B-6144-926C-DFE0488B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B43E7-042E-C944-BA24-5A9C63AF1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671" y="0"/>
            <a:ext cx="770119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4967E-22E3-564D-893C-2B2771D5F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44" y="70272"/>
            <a:ext cx="2971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83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BF7593A-AF60-4628-737C-82FF62F0CBD1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1553" name="Rectangle 1">
            <a:extLst>
              <a:ext uri="{FF2B5EF4-FFF2-40B4-BE49-F238E27FC236}">
                <a16:creationId xmlns:a16="http://schemas.microsoft.com/office/drawing/2014/main" id="{6B31358E-0C44-574E-AB83-734C6831820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78461" y="273629"/>
            <a:ext cx="8229024" cy="1144921"/>
          </a:xfrm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 dirty="0"/>
              <a:t>Privacy amplification</a:t>
            </a: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A17DD34F-53AC-E14E-8282-3BDEEBD659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33772" y="1268760"/>
            <a:ext cx="10873207" cy="4555199"/>
          </a:xfrm>
          <a:ln/>
        </p:spPr>
        <p:txBody>
          <a:bodyPr vert="horz" wrap="square" lIns="91440" tIns="22403" rIns="91440" bIns="45720" numCol="1" anchor="t" anchorCtr="0" compatLnSpc="1">
            <a:prstTxWarp prst="textNoShape">
              <a:avLst/>
            </a:prstTxWarp>
          </a:bodyPr>
          <a:lstStyle/>
          <a:p>
            <a:pPr marL="610097" indent="-342900">
              <a:buSzPct val="75000"/>
              <a:buFont typeface="Arial" panose="020B0604020202020204" pitchFamily="34" charset="0"/>
              <a:buChar char="•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400" dirty="0"/>
              <a:t>The error corrected key can </a:t>
            </a:r>
            <a:r>
              <a:rPr lang="en-US" altLang="es-ES" sz="2400" b="1" dirty="0"/>
              <a:t>still have information known to the spy</a:t>
            </a:r>
            <a:r>
              <a:rPr lang="en-US" altLang="es-ES" sz="2400" dirty="0"/>
              <a:t>. </a:t>
            </a:r>
            <a:r>
              <a:rPr lang="en-US" altLang="es-ES" sz="2400" b="1" dirty="0"/>
              <a:t>Privacy amplification </a:t>
            </a:r>
            <a:r>
              <a:rPr lang="en-US" altLang="es-ES" sz="2400" dirty="0"/>
              <a:t>tries to eliminate this mixing bits that are known to the spy (Eve) with others that are unknown.  Examples:</a:t>
            </a:r>
          </a:p>
          <a:p>
            <a:pPr marL="865685" lvl="1" indent="-342900">
              <a:buSzPct val="75000"/>
              <a:buFont typeface="Arial" panose="020B0604020202020204" pitchFamily="34" charset="0"/>
              <a:buChar char="•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000" dirty="0"/>
              <a:t>If a spy knows the value of bit 15 but not the 16, then the spy knows nothing about the value of XOR(15,16)</a:t>
            </a:r>
          </a:p>
          <a:p>
            <a:pPr marL="865685" lvl="1" indent="-342900">
              <a:buSzPct val="75000"/>
              <a:buFont typeface="Arial" panose="020B0604020202020204" pitchFamily="34" charset="0"/>
              <a:buChar char="•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000" dirty="0"/>
              <a:t>If the spy knows the values of bits 15 and 16 with a 60% of probability , he will known  XOR(15,16) with a probability 0.6</a:t>
            </a:r>
            <a:r>
              <a:rPr lang="en-US" altLang="es-ES" sz="2000" baseline="33000" dirty="0"/>
              <a:t>2</a:t>
            </a:r>
            <a:r>
              <a:rPr lang="en-US" altLang="es-ES" sz="2000" dirty="0"/>
              <a:t> + 0.4</a:t>
            </a:r>
            <a:r>
              <a:rPr lang="en-US" altLang="es-ES" sz="2000" baseline="33000" dirty="0"/>
              <a:t>2 </a:t>
            </a:r>
            <a:r>
              <a:rPr lang="en-US" altLang="es-ES" sz="2000" dirty="0"/>
              <a:t>= 0.52, which is less than the original.</a:t>
            </a:r>
          </a:p>
          <a:p>
            <a:pPr marL="610097" indent="-342900">
              <a:buSzPct val="75000"/>
              <a:buFont typeface="Arial" panose="020B0604020202020204" pitchFamily="34" charset="0"/>
              <a:buChar char="•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400" dirty="0"/>
              <a:t>In practice this can be done using hash functions on blocks of the corrected key, which efficiently mix all the bits.</a:t>
            </a:r>
          </a:p>
          <a:p>
            <a:pPr marL="610097" indent="-342900">
              <a:buSzPct val="75000"/>
              <a:buFont typeface="Arial" panose="020B0604020202020204" pitchFamily="34" charset="0"/>
              <a:buChar char="•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400" dirty="0"/>
              <a:t>Privacy amplification is possible if the mutual information between Alice and Bob is larger than the mutual information between Alice and the spy or Bob and the spy: </a:t>
            </a:r>
          </a:p>
          <a:p>
            <a:pPr marL="610097" indent="-342900">
              <a:buSzPct val="75000"/>
              <a:buFont typeface="Arial" panose="020B0604020202020204" pitchFamily="34" charset="0"/>
              <a:buChar char="•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s-E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F41856CC-F392-2740-AC90-F40485CEC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4516" y="6365762"/>
            <a:ext cx="5656914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S(A,B||E) &gt;= max{I(A,B)-I(A,E), I(A,B)-I(B,E)}</a:t>
            </a:r>
          </a:p>
        </p:txBody>
      </p:sp>
    </p:spTree>
    <p:extLst>
      <p:ext uri="{BB962C8B-B14F-4D97-AF65-F5344CB8AC3E}">
        <p14:creationId xmlns:p14="http://schemas.microsoft.com/office/powerpoint/2010/main" val="1673401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>
            <a:extLst>
              <a:ext uri="{FF2B5EF4-FFF2-40B4-BE49-F238E27FC236}">
                <a16:creationId xmlns:a16="http://schemas.microsoft.com/office/drawing/2014/main" id="{31FF7A95-5716-9A43-A19A-46B55995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46" y="1663277"/>
            <a:ext cx="5806690" cy="373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02" name="Rectangle 2">
            <a:extLst>
              <a:ext uri="{FF2B5EF4-FFF2-40B4-BE49-F238E27FC236}">
                <a16:creationId xmlns:a16="http://schemas.microsoft.com/office/drawing/2014/main" id="{DD2FF307-2295-A146-BDE3-8D145973D27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78461" y="273629"/>
            <a:ext cx="8229024" cy="1144921"/>
          </a:xfrm>
          <a:ln/>
        </p:spPr>
        <p:txBody>
          <a:bodyPr vert="horz" tIns="3520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3200" dirty="0"/>
              <a:t>Typical information curves.</a:t>
            </a:r>
          </a:p>
        </p:txBody>
      </p:sp>
      <p:sp>
        <p:nvSpPr>
          <p:cNvPr id="153603" name="Text Box 3">
            <a:extLst>
              <a:ext uri="{FF2B5EF4-FFF2-40B4-BE49-F238E27FC236}">
                <a16:creationId xmlns:a16="http://schemas.microsoft.com/office/drawing/2014/main" id="{E6B2ABA5-E1B7-B049-AAF8-A8BF259FF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0308" y="1702979"/>
            <a:ext cx="1686417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Eve’s information</a:t>
            </a:r>
          </a:p>
        </p:txBody>
      </p:sp>
      <p:sp>
        <p:nvSpPr>
          <p:cNvPr id="153604" name="Text Box 4">
            <a:extLst>
              <a:ext uri="{FF2B5EF4-FFF2-40B4-BE49-F238E27FC236}">
                <a16:creationId xmlns:a16="http://schemas.microsoft.com/office/drawing/2014/main" id="{BF0F41AE-F55C-734C-8B4B-1AA9B63D7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0307" y="4473842"/>
            <a:ext cx="1686418" cy="6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Bob’s information</a:t>
            </a:r>
          </a:p>
        </p:txBody>
      </p:sp>
      <p:sp>
        <p:nvSpPr>
          <p:cNvPr id="153605" name="Text Box 5">
            <a:extLst>
              <a:ext uri="{FF2B5EF4-FFF2-40B4-BE49-F238E27FC236}">
                <a16:creationId xmlns:a16="http://schemas.microsoft.com/office/drawing/2014/main" id="{0DB89C4C-D1A5-9B43-8D60-FDCFE259D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930" y="1194683"/>
            <a:ext cx="5407767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400" dirty="0"/>
              <a:t>Incoherent eavesdropping strategy, BB84</a:t>
            </a:r>
          </a:p>
        </p:txBody>
      </p:sp>
      <p:sp>
        <p:nvSpPr>
          <p:cNvPr id="153606" name="Line 6">
            <a:extLst>
              <a:ext uri="{FF2B5EF4-FFF2-40B4-BE49-F238E27FC236}">
                <a16:creationId xmlns:a16="http://schemas.microsoft.com/office/drawing/2014/main" id="{869A3DBA-851D-BA44-A9E8-5C76E595D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2400" y="2700186"/>
            <a:ext cx="1441" cy="1659054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3607" name="Text Box 7">
            <a:extLst>
              <a:ext uri="{FF2B5EF4-FFF2-40B4-BE49-F238E27FC236}">
                <a16:creationId xmlns:a16="http://schemas.microsoft.com/office/drawing/2014/main" id="{BC311FC9-004D-3745-87B4-C4122D399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842" y="6428835"/>
            <a:ext cx="164177" cy="38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53608" name="Text Box 8">
            <a:extLst>
              <a:ext uri="{FF2B5EF4-FFF2-40B4-BE49-F238E27FC236}">
                <a16:creationId xmlns:a16="http://schemas.microsoft.com/office/drawing/2014/main" id="{3F001BE0-77A4-E349-A0F8-F055ADFC1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944" y="2780933"/>
            <a:ext cx="1600008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 </a:t>
            </a:r>
            <a:r>
              <a:rPr lang="en-US" altLang="es-ES" sz="1814" dirty="0">
                <a:solidFill>
                  <a:srgbClr val="0000FF"/>
                </a:solidFill>
              </a:rPr>
              <a:t>secret key</a:t>
            </a:r>
          </a:p>
        </p:txBody>
      </p:sp>
      <p:sp>
        <p:nvSpPr>
          <p:cNvPr id="153609" name="Line 9">
            <a:extLst>
              <a:ext uri="{FF2B5EF4-FFF2-40B4-BE49-F238E27FC236}">
                <a16:creationId xmlns:a16="http://schemas.microsoft.com/office/drawing/2014/main" id="{0FC98985-9911-4B4A-850A-32F8F16633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459" y="4823079"/>
            <a:ext cx="1441" cy="6221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3610" name="Text Box 10">
            <a:extLst>
              <a:ext uri="{FF2B5EF4-FFF2-40B4-BE49-F238E27FC236}">
                <a16:creationId xmlns:a16="http://schemas.microsoft.com/office/drawing/2014/main" id="{35ADED2E-FC28-9D40-B052-8E4CF6FE9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514" y="5486991"/>
            <a:ext cx="446879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11%, coherent eavesdropping limit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8860C6D-8C2F-7815-5358-52E44279B757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5664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DEF62-29A5-EB2E-307B-8B59B117F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796" y="1772816"/>
            <a:ext cx="3380051" cy="914880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accent2"/>
                </a:solidFill>
              </a:rPr>
              <a:t>Quantum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87398F-0B7C-09E7-1FED-F3DCDD96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13FAADD-3DD6-09B4-8A69-C8344AA09202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AEB132B-1560-DB61-D49C-6A2C18055A7E}"/>
              </a:ext>
            </a:extLst>
          </p:cNvPr>
          <p:cNvSpPr txBox="1">
            <a:spLocks/>
          </p:cNvSpPr>
          <p:nvPr/>
        </p:nvSpPr>
        <p:spPr>
          <a:xfrm>
            <a:off x="3790156" y="2687696"/>
            <a:ext cx="4752528" cy="1829761"/>
          </a:xfrm>
          <a:prstGeom prst="rect">
            <a:avLst/>
          </a:prstGeom>
        </p:spPr>
        <p:txBody>
          <a:bodyPr vert="horz" anchor="b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s-ES_tradnl" dirty="0" err="1"/>
              <a:t>Information</a:t>
            </a:r>
            <a:endParaRPr lang="es-ES_tradnl" dirty="0"/>
          </a:p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s-ES_tradnl" dirty="0" err="1"/>
              <a:t>Communication</a:t>
            </a:r>
            <a:br>
              <a:rPr lang="es-ES_tradnl" dirty="0"/>
            </a:br>
            <a:r>
              <a:rPr lang="es-ES_tradnl" dirty="0" err="1"/>
              <a:t>Cryptography</a:t>
            </a:r>
            <a:endParaRPr lang="es-ES_tradnl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673CE39-1CEB-66E7-66DE-29C349C12910}"/>
              </a:ext>
            </a:extLst>
          </p:cNvPr>
          <p:cNvSpPr txBox="1">
            <a:spLocks/>
          </p:cNvSpPr>
          <p:nvPr/>
        </p:nvSpPr>
        <p:spPr>
          <a:xfrm>
            <a:off x="8110636" y="4517457"/>
            <a:ext cx="3416202" cy="91488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s-ES_tradnl" dirty="0">
                <a:solidFill>
                  <a:schemeClr val="accent3"/>
                </a:solidFill>
              </a:rPr>
              <a:t>in </a:t>
            </a:r>
            <a:r>
              <a:rPr lang="es-ES_tradnl" dirty="0" err="1">
                <a:solidFill>
                  <a:schemeClr val="accent3"/>
                </a:solidFill>
              </a:rPr>
              <a:t>practice</a:t>
            </a:r>
            <a:endParaRPr lang="es-ES_tradnl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963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CDD4E-0481-D34C-BAAF-A1CF1BCC34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wrap="square" lIns="90000" tIns="45000" rIns="90000" bIns="45000">
            <a:noAutofit/>
          </a:bodyPr>
          <a:lstStyle/>
          <a:p>
            <a:pPr lvl="0" algn="ctr"/>
            <a:r>
              <a:rPr lang="es-ES" sz="4000" dirty="0">
                <a:solidFill>
                  <a:schemeClr val="tx1"/>
                </a:solidFill>
              </a:rPr>
              <a:t>Quantum </a:t>
            </a:r>
            <a:r>
              <a:rPr lang="es-ES" sz="4000" dirty="0" err="1">
                <a:solidFill>
                  <a:schemeClr val="tx1"/>
                </a:solidFill>
              </a:rPr>
              <a:t>Cryptography</a:t>
            </a:r>
            <a:r>
              <a:rPr lang="es-ES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4C411-BF90-8C46-81A4-74DF72785E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8373" y="1861468"/>
            <a:ext cx="11278080" cy="2359620"/>
          </a:xfrm>
        </p:spPr>
        <p:txBody>
          <a:bodyPr>
            <a:spAutoFit/>
          </a:bodyPr>
          <a:lstStyle/>
          <a:p>
            <a:pPr marL="590232" indent="-571500" algn="ctr">
              <a:buSzPct val="45000"/>
            </a:pPr>
            <a:r>
              <a:rPr lang="es-ES" sz="3800" dirty="0" err="1">
                <a:solidFill>
                  <a:srgbClr val="333333"/>
                </a:solidFill>
              </a:rPr>
              <a:t>Ingredients</a:t>
            </a:r>
            <a:endParaRPr lang="es-ES" sz="3800" dirty="0">
              <a:solidFill>
                <a:srgbClr val="333333"/>
              </a:solidFill>
            </a:endParaRPr>
          </a:p>
          <a:p>
            <a:pPr marL="475932" lvl="0" indent="-457200">
              <a:lnSpc>
                <a:spcPct val="100000"/>
              </a:lnSpc>
              <a:buSzPct val="100000"/>
              <a:buFont typeface="+mj-lt"/>
              <a:buAutoNum type="arabicParenR"/>
            </a:pPr>
            <a:r>
              <a:rPr lang="es-ES" sz="2400" b="1" dirty="0">
                <a:solidFill>
                  <a:srgbClr val="333333"/>
                </a:solidFill>
              </a:rPr>
              <a:t>Quantum </a:t>
            </a:r>
            <a:r>
              <a:rPr lang="es-ES" sz="2400" b="1" dirty="0" err="1">
                <a:solidFill>
                  <a:srgbClr val="333333"/>
                </a:solidFill>
              </a:rPr>
              <a:t>channel</a:t>
            </a:r>
            <a:r>
              <a:rPr lang="es-ES" sz="2400" b="1" dirty="0">
                <a:solidFill>
                  <a:srgbClr val="333333"/>
                </a:solidFill>
              </a:rPr>
              <a:t>.</a:t>
            </a:r>
            <a:endParaRPr lang="es-ES" sz="2400" dirty="0">
              <a:solidFill>
                <a:srgbClr val="333333"/>
              </a:solidFill>
            </a:endParaRPr>
          </a:p>
          <a:p>
            <a:pPr marL="475932" indent="-457200">
              <a:buSzPct val="100000"/>
              <a:buFont typeface="+mj-lt"/>
              <a:buAutoNum type="arabicParenR"/>
            </a:pPr>
            <a:r>
              <a:rPr lang="es-ES" sz="2400" b="1" dirty="0">
                <a:solidFill>
                  <a:srgbClr val="333333"/>
                </a:solidFill>
              </a:rPr>
              <a:t>Single Quantum </a:t>
            </a:r>
            <a:r>
              <a:rPr lang="es-ES" sz="2400" b="1" dirty="0" err="1">
                <a:solidFill>
                  <a:srgbClr val="333333"/>
                </a:solidFill>
              </a:rPr>
              <a:t>detectors</a:t>
            </a:r>
            <a:r>
              <a:rPr lang="es-ES" sz="2400" dirty="0">
                <a:solidFill>
                  <a:srgbClr val="333333"/>
                </a:solidFill>
              </a:rPr>
              <a:t>.</a:t>
            </a:r>
          </a:p>
          <a:p>
            <a:pPr marL="475932" lvl="0" indent="-457200">
              <a:lnSpc>
                <a:spcPct val="100000"/>
              </a:lnSpc>
              <a:buSzPct val="100000"/>
              <a:buFont typeface="+mj-lt"/>
              <a:buAutoNum type="arabicParenR"/>
            </a:pPr>
            <a:r>
              <a:rPr lang="es-ES" sz="2400" b="1" dirty="0">
                <a:solidFill>
                  <a:srgbClr val="333333"/>
                </a:solidFill>
              </a:rPr>
              <a:t>Single Quantum </a:t>
            </a:r>
            <a:r>
              <a:rPr lang="es-ES" sz="2400" b="1" dirty="0" err="1">
                <a:solidFill>
                  <a:srgbClr val="333333"/>
                </a:solidFill>
              </a:rPr>
              <a:t>Emitters</a:t>
            </a:r>
            <a:r>
              <a:rPr lang="es-ES" sz="2400" b="1" dirty="0">
                <a:solidFill>
                  <a:srgbClr val="333333"/>
                </a:solidFill>
              </a:rPr>
              <a:t> (incl. </a:t>
            </a:r>
            <a:r>
              <a:rPr lang="es-ES" sz="2400" b="1" dirty="0" err="1">
                <a:solidFill>
                  <a:srgbClr val="333333"/>
                </a:solidFill>
              </a:rPr>
              <a:t>entangled</a:t>
            </a:r>
            <a:r>
              <a:rPr lang="es-ES" sz="2400" b="1" dirty="0">
                <a:solidFill>
                  <a:srgbClr val="333333"/>
                </a:solidFill>
              </a:rPr>
              <a:t> </a:t>
            </a:r>
            <a:r>
              <a:rPr lang="es-ES" sz="2400" b="1" dirty="0" err="1">
                <a:solidFill>
                  <a:srgbClr val="333333"/>
                </a:solidFill>
              </a:rPr>
              <a:t>pairs</a:t>
            </a:r>
            <a:r>
              <a:rPr lang="es-ES" sz="2400" b="1" dirty="0">
                <a:solidFill>
                  <a:srgbClr val="333333"/>
                </a:solidFill>
              </a:rPr>
              <a:t>)</a:t>
            </a:r>
          </a:p>
          <a:p>
            <a:pPr marL="475932" lvl="0" indent="-457200">
              <a:lnSpc>
                <a:spcPct val="100000"/>
              </a:lnSpc>
              <a:buSzPct val="100000"/>
              <a:buFont typeface="+mj-lt"/>
              <a:buAutoNum type="arabicParenR"/>
            </a:pPr>
            <a:r>
              <a:rPr lang="es-ES" sz="2400" b="1" dirty="0">
                <a:solidFill>
                  <a:srgbClr val="333333"/>
                </a:solidFill>
              </a:rPr>
              <a:t>Quantum </a:t>
            </a:r>
            <a:r>
              <a:rPr lang="es-ES" sz="2400" b="1" dirty="0" err="1">
                <a:solidFill>
                  <a:srgbClr val="333333"/>
                </a:solidFill>
              </a:rPr>
              <a:t>State</a:t>
            </a:r>
            <a:r>
              <a:rPr lang="es-ES" sz="2400" b="1" dirty="0">
                <a:solidFill>
                  <a:srgbClr val="333333"/>
                </a:solidFill>
              </a:rPr>
              <a:t> </a:t>
            </a:r>
            <a:r>
              <a:rPr lang="es-ES" sz="2400" b="1" dirty="0" err="1">
                <a:solidFill>
                  <a:srgbClr val="333333"/>
                </a:solidFill>
              </a:rPr>
              <a:t>preparation</a:t>
            </a:r>
            <a:r>
              <a:rPr lang="es-ES" sz="2400" b="1" dirty="0">
                <a:solidFill>
                  <a:srgbClr val="333333"/>
                </a:solidFill>
              </a:rPr>
              <a:t> and </a:t>
            </a:r>
            <a:r>
              <a:rPr lang="es-ES" sz="2400" b="1" dirty="0" err="1">
                <a:solidFill>
                  <a:srgbClr val="333333"/>
                </a:solidFill>
              </a:rPr>
              <a:t>analysis</a:t>
            </a:r>
            <a:r>
              <a:rPr lang="es-ES" sz="2400" b="1" dirty="0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8A579F5C-7B34-A647-9BA4-DF85E71A16C4}"/>
              </a:ext>
            </a:extLst>
          </p:cNvPr>
          <p:cNvSpPr/>
          <p:nvPr/>
        </p:nvSpPr>
        <p:spPr>
          <a:xfrm>
            <a:off x="9118748" y="2492896"/>
            <a:ext cx="288032" cy="136815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90D7649-97A8-DA88-9533-F786C86EAD19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064911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3487E-C54A-7449-A857-579A8BA239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66020" y="233201"/>
            <a:ext cx="7920037" cy="1071563"/>
          </a:xfrm>
        </p:spPr>
        <p:txBody>
          <a:bodyPr wrap="square" lIns="90000" tIns="45000" rIns="90000" bIns="45000">
            <a:noAutofit/>
          </a:bodyPr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Quantum </a:t>
            </a:r>
            <a:r>
              <a:rPr lang="es-ES" sz="3200" dirty="0" err="1">
                <a:solidFill>
                  <a:schemeClr val="tx1"/>
                </a:solidFill>
              </a:rPr>
              <a:t>communications</a:t>
            </a:r>
            <a:r>
              <a:rPr lang="es-ES" sz="3200" dirty="0">
                <a:solidFill>
                  <a:schemeClr val="tx1"/>
                </a:solidFill>
              </a:rPr>
              <a:t> and </a:t>
            </a:r>
            <a:r>
              <a:rPr lang="es-ES" sz="3200" dirty="0" err="1">
                <a:solidFill>
                  <a:schemeClr val="tx1"/>
                </a:solidFill>
              </a:rPr>
              <a:t>networks</a:t>
            </a:r>
            <a:r>
              <a:rPr lang="es-ES" sz="3200" dirty="0">
                <a:solidFill>
                  <a:schemeClr val="tx1"/>
                </a:solidFill>
              </a:rPr>
              <a:t>, </a:t>
            </a:r>
            <a:r>
              <a:rPr lang="es-ES" sz="3200" dirty="0" err="1">
                <a:solidFill>
                  <a:schemeClr val="tx1"/>
                </a:solidFill>
              </a:rPr>
              <a:t>why</a:t>
            </a:r>
            <a:r>
              <a:rPr lang="es-ES" sz="3200" dirty="0">
                <a:solidFill>
                  <a:schemeClr val="tx1"/>
                </a:solidFill>
              </a:rPr>
              <a:t> </a:t>
            </a:r>
            <a:r>
              <a:rPr lang="es-ES" sz="3200" dirty="0" err="1">
                <a:solidFill>
                  <a:schemeClr val="tx1"/>
                </a:solidFill>
              </a:rPr>
              <a:t>is</a:t>
            </a:r>
            <a:r>
              <a:rPr lang="es-ES" sz="3200" dirty="0">
                <a:solidFill>
                  <a:schemeClr val="tx1"/>
                </a:solidFill>
              </a:rPr>
              <a:t> </a:t>
            </a:r>
            <a:r>
              <a:rPr lang="es-ES" sz="3200" dirty="0" err="1">
                <a:solidFill>
                  <a:schemeClr val="tx1"/>
                </a:solidFill>
              </a:rPr>
              <a:t>it</a:t>
            </a:r>
            <a:r>
              <a:rPr lang="es-ES" sz="3200" dirty="0">
                <a:solidFill>
                  <a:schemeClr val="tx1"/>
                </a:solidFill>
              </a:rPr>
              <a:t> </a:t>
            </a:r>
            <a:r>
              <a:rPr lang="es-ES" sz="3200" dirty="0" err="1">
                <a:solidFill>
                  <a:schemeClr val="tx1"/>
                </a:solidFill>
              </a:rPr>
              <a:t>difficult</a:t>
            </a:r>
            <a:r>
              <a:rPr lang="es-ES" sz="3200" dirty="0">
                <a:solidFill>
                  <a:schemeClr val="tx1"/>
                </a:solidFill>
              </a:rPr>
              <a:t>?</a:t>
            </a:r>
            <a:endParaRPr lang="fi-FI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9C1C4-F62D-E641-B038-0A64161742F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14879" y="1844824"/>
            <a:ext cx="5016304" cy="42816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422BA1-F132-9044-8DEE-C20E7B121293}"/>
              </a:ext>
            </a:extLst>
          </p:cNvPr>
          <p:cNvSpPr txBox="1"/>
          <p:nvPr/>
        </p:nvSpPr>
        <p:spPr>
          <a:xfrm>
            <a:off x="77759" y="1252931"/>
            <a:ext cx="6837119" cy="457351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Ingredients</a:t>
            </a:r>
            <a:r>
              <a:rPr lang="es-ES" sz="36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:</a:t>
            </a:r>
          </a:p>
          <a:p>
            <a:pPr marL="457200" marR="0" lvl="0" indent="-4572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  <a:tabLst/>
            </a:pP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A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qubit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emitter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(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think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photons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): Alice.</a:t>
            </a:r>
          </a:p>
          <a:p>
            <a:pPr marL="1200150" lvl="1" indent="-4572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Can prepare 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qubits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in 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different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states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and 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basis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.</a:t>
            </a:r>
            <a:endParaRPr lang="es-ES" sz="2400" b="0" i="0" u="none" strike="noStrike" kern="120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457200" marR="0" lvl="0" indent="-4572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  <a:tabLst/>
            </a:pPr>
            <a:r>
              <a:rPr lang="es-ES" sz="280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A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1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q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ubit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receiver: 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Bob</a:t>
            </a:r>
          </a:p>
          <a:p>
            <a:pPr marL="1200150" lvl="1" indent="-4572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Can 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measure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qubits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in 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different</a:t>
            </a:r>
            <a:r>
              <a:rPr lang="es-ES" sz="24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400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basis</a:t>
            </a:r>
            <a:endParaRPr lang="es-ES" sz="2400" dirty="0">
              <a:solidFill>
                <a:schemeClr val="bg1">
                  <a:lumMod val="75000"/>
                </a:schemeClr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457200" indent="-4572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A 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quantum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channel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(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able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to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transport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the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qubits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from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Alice to Bob)</a:t>
            </a:r>
          </a:p>
          <a:p>
            <a:pPr marL="457200" indent="-4572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A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classical</a:t>
            </a:r>
            <a:r>
              <a:rPr lang="es-ES" sz="2800" b="1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channel</a:t>
            </a:r>
            <a:r>
              <a:rPr lang="es-ES" sz="28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(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public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but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1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authentic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)</a:t>
            </a:r>
            <a:endParaRPr lang="es-ES" sz="2800" dirty="0">
              <a:solidFill>
                <a:schemeClr val="bg1">
                  <a:lumMod val="75000"/>
                </a:schemeClr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pPr marL="457200" indent="-45720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… </a:t>
            </a:r>
            <a:r>
              <a:rPr lang="es-ES" sz="28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and </a:t>
            </a:r>
            <a:r>
              <a:rPr lang="es-ES" sz="2800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the</a:t>
            </a:r>
            <a:r>
              <a:rPr lang="es-ES" sz="28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dirty="0" err="1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spy</a:t>
            </a:r>
            <a:r>
              <a:rPr lang="es-ES" sz="2800" dirty="0"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 (</a:t>
            </a:r>
            <a:r>
              <a:rPr lang="es-ES" sz="2800" b="0" i="0" u="none" strike="noStrike" kern="120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Eve</a:t>
            </a:r>
            <a:r>
              <a:rPr lang="es-ES" sz="2800" b="0" i="0" u="none" strike="noStrike" kern="120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Arial" pitchFamily="18"/>
                <a:ea typeface="SimSun" pitchFamily="2"/>
                <a:cs typeface="Lucida Sans" pitchFamily="2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80DFA-D01F-B241-9A14-D54123250CEC}"/>
              </a:ext>
            </a:extLst>
          </p:cNvPr>
          <p:cNvSpPr txBox="1"/>
          <p:nvPr/>
        </p:nvSpPr>
        <p:spPr>
          <a:xfrm rot="1642601">
            <a:off x="4906884" y="4650688"/>
            <a:ext cx="4577023" cy="779316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s-ES" sz="4800" dirty="0"/>
              <a:t>Single Quantum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7442EC2-1695-E741-ACE1-DC0BFF5CF423}"/>
              </a:ext>
            </a:extLst>
          </p:cNvPr>
          <p:cNvSpPr/>
          <p:nvPr/>
        </p:nvSpPr>
        <p:spPr>
          <a:xfrm rot="17992779">
            <a:off x="7074197" y="3777053"/>
            <a:ext cx="2183608" cy="376894"/>
          </a:xfrm>
          <a:prstGeom prst="rightArrow">
            <a:avLst>
              <a:gd name="adj1" fmla="val 50021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385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8A66A1BB-5E1D-3E4C-ABDC-9744F3F568AD}"/>
              </a:ext>
            </a:extLst>
          </p:cNvPr>
          <p:cNvSpPr txBox="1">
            <a:spLocks/>
          </p:cNvSpPr>
          <p:nvPr/>
        </p:nvSpPr>
        <p:spPr bwMode="auto">
          <a:xfrm>
            <a:off x="1863964" y="170981"/>
            <a:ext cx="8561014" cy="11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200" dirty="0"/>
              <a:t>Quantum </a:t>
            </a:r>
            <a:r>
              <a:rPr lang="es-ES" sz="3200" dirty="0" err="1"/>
              <a:t>communications</a:t>
            </a:r>
            <a:r>
              <a:rPr lang="es-ES" sz="3200" dirty="0"/>
              <a:t> and </a:t>
            </a:r>
            <a:r>
              <a:rPr lang="es-ES" sz="3200" dirty="0" err="1"/>
              <a:t>networks</a:t>
            </a:r>
            <a:r>
              <a:rPr lang="es-ES" sz="3200" dirty="0"/>
              <a:t>, </a:t>
            </a:r>
            <a:r>
              <a:rPr lang="es-ES" sz="3200" dirty="0" err="1"/>
              <a:t>why</a:t>
            </a:r>
            <a:r>
              <a:rPr lang="es-ES" sz="3200" dirty="0"/>
              <a:t> </a:t>
            </a:r>
            <a:r>
              <a:rPr lang="es-ES" sz="3200" dirty="0" err="1"/>
              <a:t>is</a:t>
            </a:r>
            <a:r>
              <a:rPr lang="es-ES" sz="3200" dirty="0"/>
              <a:t> </a:t>
            </a:r>
            <a:r>
              <a:rPr lang="es-ES" sz="3200" dirty="0" err="1"/>
              <a:t>it</a:t>
            </a:r>
            <a:r>
              <a:rPr lang="es-ES" sz="3200" dirty="0"/>
              <a:t> </a:t>
            </a:r>
            <a:r>
              <a:rPr lang="es-ES" sz="3200" dirty="0" err="1"/>
              <a:t>difficult</a:t>
            </a:r>
            <a:r>
              <a:rPr lang="es-ES" sz="3200" dirty="0"/>
              <a:t>?</a:t>
            </a:r>
            <a:endParaRPr lang="fi-FI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A4041-223B-574D-8036-D90CC19E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85" y="2286965"/>
            <a:ext cx="2672921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Line 2">
            <a:extLst>
              <a:ext uri="{FF2B5EF4-FFF2-40B4-BE49-F238E27FC236}">
                <a16:creationId xmlns:a16="http://schemas.microsoft.com/office/drawing/2014/main" id="{C687ABB3-0B06-7D49-9573-33F75485CA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72867" y="4007946"/>
            <a:ext cx="1440" cy="21026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ABD45819-C20B-7D4E-818F-6983D4774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9774039" y="4019466"/>
            <a:ext cx="1440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65B62313-8A28-944E-98DD-853EEFAC9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145" y="4314703"/>
            <a:ext cx="3346911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600" dirty="0" err="1"/>
              <a:t>Δλ</a:t>
            </a:r>
            <a:r>
              <a:rPr lang="en-US" altLang="es-ES" sz="1600" dirty="0"/>
              <a:t> = 0.2~0.8 nm (DWDM)</a:t>
            </a:r>
          </a:p>
          <a:p>
            <a:r>
              <a:rPr lang="en-US" altLang="es-ES" sz="1600" dirty="0" err="1"/>
              <a:t>Δλ</a:t>
            </a:r>
            <a:r>
              <a:rPr lang="en-US" altLang="es-ES" sz="1600" dirty="0"/>
              <a:t> = 3~20 nm (CWDM)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4CB37FC2-97B0-8E48-B6FA-60C8821F5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7511" y="4291656"/>
            <a:ext cx="414764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BFA32B2-F2EA-A54A-983D-FC66A96E2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049" y="2307127"/>
            <a:ext cx="2253836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Comm. laser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B171870-70FD-4848-8DE5-B79DB1AD5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856" y="2780928"/>
            <a:ext cx="21011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photon</a:t>
            </a:r>
          </a:p>
          <a:p>
            <a:r>
              <a:rPr lang="en-US" altLang="es-ES" sz="1600" dirty="0"/>
              <a:t>(not to scale)</a:t>
            </a: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220E54B0-716E-0240-A804-0F32525ED3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38846" y="3454927"/>
            <a:ext cx="210262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64850E25-5301-0744-9673-BA0AFCE41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4903" y="2665724"/>
            <a:ext cx="1036909" cy="41476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B095D-C6F5-BD4F-94B5-7C0A95337CC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65</a:t>
            </a:fld>
            <a:endParaRPr lang="en-US" altLang="es-ES" dirty="0"/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44C84B1E-8B7D-5947-94A3-30372A861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38" y="2125904"/>
            <a:ext cx="6678703" cy="399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107950" indent="0" hangingPunct="1">
              <a:lnSpc>
                <a:spcPct val="92000"/>
              </a:lnSpc>
              <a:spcAft>
                <a:spcPts val="1425"/>
              </a:spcAft>
              <a:buSzPct val="45000"/>
            </a:pPr>
            <a:r>
              <a:rPr lang="es-ES" altLang="es-ES" sz="3600" dirty="0" err="1">
                <a:solidFill>
                  <a:srgbClr val="0070C0"/>
                </a:solidFill>
                <a:latin typeface="Calibri" panose="020F0502020204030204" pitchFamily="34" charset="0"/>
              </a:rPr>
              <a:t>Extremely</a:t>
            </a:r>
            <a:r>
              <a:rPr lang="es-ES" altLang="es-ES" sz="36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600" dirty="0" err="1">
                <a:solidFill>
                  <a:srgbClr val="0070C0"/>
                </a:solidFill>
                <a:latin typeface="Calibri" panose="020F0502020204030204" pitchFamily="34" charset="0"/>
              </a:rPr>
              <a:t>weak</a:t>
            </a:r>
            <a:r>
              <a:rPr lang="es-ES" altLang="es-ES" sz="36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600" dirty="0" err="1">
                <a:solidFill>
                  <a:srgbClr val="0070C0"/>
                </a:solidFill>
                <a:latin typeface="Calibri" panose="020F0502020204030204" pitchFamily="34" charset="0"/>
              </a:rPr>
              <a:t>signals</a:t>
            </a:r>
            <a:r>
              <a:rPr lang="es-ES" altLang="es-ES" sz="3600" dirty="0">
                <a:solidFill>
                  <a:srgbClr val="0070C0"/>
                </a:solidFill>
                <a:latin typeface="Calibri" panose="020F0502020204030204" pitchFamily="34" charset="0"/>
              </a:rPr>
              <a:t>:</a:t>
            </a:r>
          </a:p>
          <a:p>
            <a:pPr lvl="1" hangingPunct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A single pulse in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classical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communications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~ 10</a:t>
            </a:r>
            <a:r>
              <a:rPr lang="es-ES" altLang="es-ES" sz="2800" baseline="30000" dirty="0">
                <a:solidFill>
                  <a:srgbClr val="3B3F41"/>
                </a:solidFill>
                <a:latin typeface="Calibri" panose="020F0502020204030204" pitchFamily="34" charset="0"/>
              </a:rPr>
              <a:t>8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photons</a:t>
            </a:r>
            <a:endParaRPr lang="es-ES" altLang="es-ES" sz="2800" dirty="0">
              <a:solidFill>
                <a:srgbClr val="3B3F41"/>
              </a:solidFill>
              <a:latin typeface="Calibri" panose="020F0502020204030204" pitchFamily="34" charset="0"/>
            </a:endParaRPr>
          </a:p>
          <a:p>
            <a:pPr lvl="1" hangingPunct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Quantum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comunications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: 1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photon</a:t>
            </a:r>
            <a:endParaRPr lang="es-ES" altLang="es-ES" sz="2800" dirty="0">
              <a:solidFill>
                <a:srgbClr val="3B3F4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85F8BC-EB3D-AC47-88C5-56019514A6B7}"/>
              </a:ext>
            </a:extLst>
          </p:cNvPr>
          <p:cNvSpPr txBox="1"/>
          <p:nvPr/>
        </p:nvSpPr>
        <p:spPr>
          <a:xfrm>
            <a:off x="3901709" y="1308373"/>
            <a:ext cx="4485523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/>
              <a:t>The</a:t>
            </a:r>
            <a:r>
              <a:rPr lang="es-ES" sz="3200" b="1" dirty="0"/>
              <a:t> Quantum </a:t>
            </a:r>
            <a:r>
              <a:rPr lang="es-ES" sz="3200" b="1" dirty="0" err="1"/>
              <a:t>channel</a:t>
            </a:r>
            <a:endParaRPr lang="es-ES" sz="32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384475F-C35E-7659-F415-80BEC46170D0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12249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5691D47C-0B7E-F445-BD06-69FB91D99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4" y="1600493"/>
            <a:ext cx="3645515" cy="329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8A66A1BB-5E1D-3E4C-ABDC-9744F3F568AD}"/>
              </a:ext>
            </a:extLst>
          </p:cNvPr>
          <p:cNvSpPr txBox="1">
            <a:spLocks/>
          </p:cNvSpPr>
          <p:nvPr/>
        </p:nvSpPr>
        <p:spPr bwMode="auto">
          <a:xfrm>
            <a:off x="1865065" y="171829"/>
            <a:ext cx="8558785" cy="110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77" tIns="44988" rIns="89977" bIns="44988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199" dirty="0"/>
              <a:t>Quantum </a:t>
            </a:r>
            <a:r>
              <a:rPr lang="es-ES" sz="3199" dirty="0" err="1"/>
              <a:t>communications</a:t>
            </a:r>
            <a:r>
              <a:rPr lang="es-ES" sz="3199" dirty="0"/>
              <a:t> and </a:t>
            </a:r>
            <a:r>
              <a:rPr lang="es-ES" sz="3199" dirty="0" err="1"/>
              <a:t>networks</a:t>
            </a:r>
            <a:r>
              <a:rPr lang="es-ES" sz="3199" dirty="0"/>
              <a:t>, </a:t>
            </a:r>
            <a:r>
              <a:rPr lang="es-ES" sz="3199" dirty="0" err="1"/>
              <a:t>why</a:t>
            </a:r>
            <a:r>
              <a:rPr lang="es-ES" sz="3199" dirty="0"/>
              <a:t> </a:t>
            </a:r>
            <a:r>
              <a:rPr lang="es-ES" sz="3199" dirty="0" err="1"/>
              <a:t>is</a:t>
            </a:r>
            <a:r>
              <a:rPr lang="es-ES" sz="3199" dirty="0"/>
              <a:t> </a:t>
            </a:r>
            <a:r>
              <a:rPr lang="es-ES" sz="3199" dirty="0" err="1"/>
              <a:t>it</a:t>
            </a:r>
            <a:r>
              <a:rPr lang="es-ES" sz="3199" dirty="0"/>
              <a:t> </a:t>
            </a:r>
            <a:r>
              <a:rPr lang="es-ES" sz="3199" dirty="0" err="1"/>
              <a:t>difficult</a:t>
            </a:r>
            <a:r>
              <a:rPr lang="es-ES" sz="3199" dirty="0"/>
              <a:t>?</a:t>
            </a:r>
            <a:endParaRPr lang="fi-FI" sz="3199" dirty="0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B171870-70FD-4848-8DE5-B79DB1AD5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8940" y="2781098"/>
            <a:ext cx="2100633" cy="39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25" tIns="60010" rIns="81625" bIns="40812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s-E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B095D-C6F5-BD4F-94B5-7C0A95337CC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66</a:t>
            </a:fld>
            <a:endParaRPr lang="en-US" altLang="es-ES" dirty="0"/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44C84B1E-8B7D-5947-94A3-30372A861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287" y="2121272"/>
            <a:ext cx="6676964" cy="399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17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107918" indent="0">
              <a:lnSpc>
                <a:spcPct val="92000"/>
              </a:lnSpc>
              <a:spcAft>
                <a:spcPts val="1425"/>
              </a:spcAft>
              <a:buSzPct val="45000"/>
            </a:pPr>
            <a:r>
              <a:rPr lang="es-ES" altLang="es-ES" sz="2799" dirty="0" err="1">
                <a:solidFill>
                  <a:srgbClr val="0070C0"/>
                </a:solidFill>
                <a:latin typeface="Calibri" panose="020F0502020204030204" pitchFamily="34" charset="0"/>
              </a:rPr>
              <a:t>Signals</a:t>
            </a:r>
            <a:r>
              <a:rPr lang="es-ES" altLang="es-ES" sz="2799" dirty="0">
                <a:solidFill>
                  <a:srgbClr val="0070C0"/>
                </a:solidFill>
                <a:latin typeface="Calibri" panose="020F0502020204030204" pitchFamily="34" charset="0"/>
              </a:rPr>
              <a:t> are </a:t>
            </a:r>
            <a:r>
              <a:rPr lang="es-ES" altLang="es-ES" sz="2799" dirty="0" err="1">
                <a:solidFill>
                  <a:srgbClr val="0070C0"/>
                </a:solidFill>
                <a:latin typeface="Calibri" panose="020F0502020204030204" pitchFamily="34" charset="0"/>
              </a:rPr>
              <a:t>always</a:t>
            </a:r>
            <a:r>
              <a:rPr lang="es-ES" altLang="es-ES" sz="2799" dirty="0">
                <a:solidFill>
                  <a:srgbClr val="0070C0"/>
                </a:solidFill>
                <a:latin typeface="Calibri" panose="020F0502020204030204" pitchFamily="34" charset="0"/>
              </a:rPr>
              <a:t> absorbed.</a:t>
            </a:r>
          </a:p>
          <a:p>
            <a:pPr lvl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399" dirty="0" err="1">
                <a:solidFill>
                  <a:srgbClr val="3B3F41"/>
                </a:solidFill>
                <a:latin typeface="Calibri" panose="020F0502020204030204" pitchFamily="34" charset="0"/>
              </a:rPr>
              <a:t>Except</a:t>
            </a:r>
            <a:r>
              <a:rPr lang="es-ES" altLang="es-ES" sz="2399" dirty="0">
                <a:solidFill>
                  <a:srgbClr val="3B3F41"/>
                </a:solidFill>
                <a:latin typeface="Calibri" panose="020F0502020204030204" pitchFamily="34" charset="0"/>
              </a:rPr>
              <a:t> in </a:t>
            </a:r>
            <a:r>
              <a:rPr lang="es-ES" altLang="es-ES" sz="2399" dirty="0" err="1">
                <a:solidFill>
                  <a:srgbClr val="3B3F41"/>
                </a:solidFill>
                <a:latin typeface="Calibri" panose="020F0502020204030204" pitchFamily="34" charset="0"/>
              </a:rPr>
              <a:t>perfect</a:t>
            </a:r>
            <a:r>
              <a:rPr lang="es-ES" altLang="es-ES" sz="2399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399" dirty="0" err="1">
                <a:solidFill>
                  <a:srgbClr val="3B3F41"/>
                </a:solidFill>
                <a:latin typeface="Calibri" panose="020F0502020204030204" pitchFamily="34" charset="0"/>
              </a:rPr>
              <a:t>vacuum</a:t>
            </a:r>
            <a:r>
              <a:rPr lang="es-ES" altLang="es-ES" sz="2399" dirty="0">
                <a:solidFill>
                  <a:srgbClr val="3B3F41"/>
                </a:solidFill>
                <a:latin typeface="Calibri" panose="020F0502020204030204" pitchFamily="34" charset="0"/>
              </a:rPr>
              <a:t>.</a:t>
            </a:r>
          </a:p>
          <a:p>
            <a:pPr lvl="2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399" dirty="0" err="1">
                <a:solidFill>
                  <a:srgbClr val="3B3F41"/>
                </a:solidFill>
                <a:latin typeface="Calibri" panose="020F0502020204030204" pitchFamily="34" charset="0"/>
              </a:rPr>
              <a:t>Exponential</a:t>
            </a:r>
            <a:r>
              <a:rPr lang="es-ES" altLang="es-ES" sz="2399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399" dirty="0" err="1">
                <a:solidFill>
                  <a:srgbClr val="3B3F41"/>
                </a:solidFill>
                <a:latin typeface="Calibri" panose="020F0502020204030204" pitchFamily="34" charset="0"/>
              </a:rPr>
              <a:t>decay</a:t>
            </a:r>
            <a:endParaRPr lang="es-ES" altLang="es-ES" sz="2399" dirty="0">
              <a:solidFill>
                <a:srgbClr val="3B3F41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399" dirty="0">
                <a:solidFill>
                  <a:srgbClr val="3B3F41"/>
                </a:solidFill>
                <a:latin typeface="Calibri" panose="020F0502020204030204" pitchFamily="34" charset="0"/>
              </a:rPr>
              <a:t>Free </a:t>
            </a:r>
            <a:r>
              <a:rPr lang="es-ES" altLang="es-ES" sz="2399" dirty="0" err="1">
                <a:solidFill>
                  <a:srgbClr val="3B3F41"/>
                </a:solidFill>
                <a:latin typeface="Calibri" panose="020F0502020204030204" pitchFamily="34" charset="0"/>
              </a:rPr>
              <a:t>space</a:t>
            </a:r>
            <a:r>
              <a:rPr lang="es-ES" altLang="es-ES" sz="2399" dirty="0">
                <a:solidFill>
                  <a:srgbClr val="3B3F41"/>
                </a:solidFill>
                <a:latin typeface="Calibri" panose="020F0502020204030204" pitchFamily="34" charset="0"/>
              </a:rPr>
              <a:t>: </a:t>
            </a:r>
            <a:r>
              <a:rPr lang="es-ES" altLang="es-ES" sz="2399" dirty="0" err="1">
                <a:solidFill>
                  <a:srgbClr val="3B3F41"/>
                </a:solidFill>
                <a:latin typeface="Calibri" panose="020F0502020204030204" pitchFamily="34" charset="0"/>
              </a:rPr>
              <a:t>aperture</a:t>
            </a:r>
            <a:endParaRPr lang="es-ES" altLang="es-ES" sz="2399" dirty="0">
              <a:solidFill>
                <a:srgbClr val="3B3F41"/>
              </a:solidFill>
              <a:latin typeface="Calibri" panose="020F0502020204030204" pitchFamily="34" charset="0"/>
            </a:endParaRPr>
          </a:p>
          <a:p>
            <a:pPr marL="107918" indent="0">
              <a:lnSpc>
                <a:spcPct val="92000"/>
              </a:lnSpc>
              <a:spcAft>
                <a:spcPts val="1000"/>
              </a:spcAft>
              <a:buSzPct val="45000"/>
            </a:pPr>
            <a:r>
              <a:rPr lang="es-ES" altLang="es-ES" sz="2799" dirty="0">
                <a:solidFill>
                  <a:srgbClr val="0070C0"/>
                </a:solidFill>
                <a:latin typeface="Calibri" panose="020F0502020204030204" pitchFamily="34" charset="0"/>
              </a:rPr>
              <a:t>Quantum </a:t>
            </a:r>
            <a:r>
              <a:rPr lang="es-ES" altLang="es-ES" sz="2799" dirty="0" err="1">
                <a:solidFill>
                  <a:srgbClr val="0070C0"/>
                </a:solidFill>
                <a:latin typeface="Calibri" panose="020F0502020204030204" pitchFamily="34" charset="0"/>
              </a:rPr>
              <a:t>systems</a:t>
            </a:r>
            <a:r>
              <a:rPr lang="es-ES" altLang="es-ES" sz="2799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799" dirty="0" err="1">
                <a:solidFill>
                  <a:srgbClr val="0070C0"/>
                </a:solidFill>
                <a:latin typeface="Calibri" panose="020F0502020204030204" pitchFamily="34" charset="0"/>
              </a:rPr>
              <a:t>interact</a:t>
            </a:r>
            <a:r>
              <a:rPr lang="es-ES" altLang="es-ES" sz="2799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799" dirty="0" err="1">
                <a:solidFill>
                  <a:srgbClr val="0070C0"/>
                </a:solidFill>
                <a:latin typeface="Calibri" panose="020F0502020204030204" pitchFamily="34" charset="0"/>
              </a:rPr>
              <a:t>with</a:t>
            </a:r>
            <a:r>
              <a:rPr lang="es-ES" altLang="es-ES" sz="2799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799" dirty="0" err="1">
                <a:solidFill>
                  <a:srgbClr val="0070C0"/>
                </a:solidFill>
                <a:latin typeface="Calibri" panose="020F0502020204030204" pitchFamily="34" charset="0"/>
              </a:rPr>
              <a:t>the</a:t>
            </a:r>
            <a:r>
              <a:rPr lang="es-ES" altLang="es-ES" sz="2799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799" dirty="0" err="1">
                <a:solidFill>
                  <a:srgbClr val="0070C0"/>
                </a:solidFill>
                <a:latin typeface="Calibri" panose="020F0502020204030204" pitchFamily="34" charset="0"/>
              </a:rPr>
              <a:t>environment</a:t>
            </a:r>
            <a:endParaRPr lang="es-ES" altLang="es-ES" sz="2799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399" dirty="0" err="1">
                <a:solidFill>
                  <a:srgbClr val="3B3F41"/>
                </a:solidFill>
                <a:latin typeface="Calibri" panose="020F0502020204030204" pitchFamily="34" charset="0"/>
              </a:rPr>
              <a:t>Decoherence</a:t>
            </a:r>
            <a:r>
              <a:rPr lang="es-ES" altLang="es-ES" sz="2399" dirty="0">
                <a:solidFill>
                  <a:srgbClr val="3B3F41"/>
                </a:solidFill>
                <a:latin typeface="Calibri" panose="020F0502020204030204" pitchFamily="34" charset="0"/>
              </a:rPr>
              <a:t>: </a:t>
            </a:r>
            <a:r>
              <a:rPr lang="es-ES" altLang="es-ES" sz="2399" dirty="0" err="1">
                <a:solidFill>
                  <a:srgbClr val="3B3F41"/>
                </a:solidFill>
                <a:latin typeface="Calibri" panose="020F0502020204030204" pitchFamily="34" charset="0"/>
              </a:rPr>
              <a:t>Loss</a:t>
            </a:r>
            <a:r>
              <a:rPr lang="es-ES" altLang="es-ES" sz="2399" dirty="0">
                <a:solidFill>
                  <a:srgbClr val="3B3F41"/>
                </a:solidFill>
                <a:latin typeface="Calibri" panose="020F0502020204030204" pitchFamily="34" charset="0"/>
              </a:rPr>
              <a:t> of </a:t>
            </a:r>
            <a:r>
              <a:rPr lang="es-ES" altLang="es-ES" sz="2399" dirty="0" err="1">
                <a:solidFill>
                  <a:srgbClr val="3B3F41"/>
                </a:solidFill>
                <a:latin typeface="Calibri" panose="020F0502020204030204" pitchFamily="34" charset="0"/>
              </a:rPr>
              <a:t>information</a:t>
            </a:r>
            <a:endParaRPr lang="es-ES" altLang="es-ES" sz="2399" dirty="0">
              <a:solidFill>
                <a:srgbClr val="3B3F4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BA2CF2-1AC9-3F4B-A725-CFDEFD9AFB37}"/>
              </a:ext>
            </a:extLst>
          </p:cNvPr>
          <p:cNvSpPr txBox="1"/>
          <p:nvPr/>
        </p:nvSpPr>
        <p:spPr>
          <a:xfrm>
            <a:off x="5156783" y="4832807"/>
            <a:ext cx="4452157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Quantum </a:t>
            </a:r>
            <a:r>
              <a:rPr lang="es-ES" dirty="0" err="1"/>
              <a:t>cryptography</a:t>
            </a:r>
            <a:r>
              <a:rPr lang="es-ES" dirty="0"/>
              <a:t> </a:t>
            </a:r>
            <a:r>
              <a:rPr lang="es-ES" dirty="0" err="1"/>
              <a:t>directly</a:t>
            </a:r>
            <a:r>
              <a:rPr lang="es-ES" dirty="0"/>
              <a:t> </a:t>
            </a:r>
            <a:r>
              <a:rPr lang="es-ES" dirty="0" err="1"/>
              <a:t>sending</a:t>
            </a:r>
            <a:r>
              <a:rPr lang="es-ES" dirty="0"/>
              <a:t> Quantum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fundamentally</a:t>
            </a:r>
            <a:r>
              <a:rPr lang="es-ES" dirty="0"/>
              <a:t> </a:t>
            </a:r>
            <a:r>
              <a:rPr lang="es-ES" dirty="0" err="1"/>
              <a:t>limited</a:t>
            </a:r>
            <a:r>
              <a:rPr lang="es-ES" dirty="0"/>
              <a:t> in </a:t>
            </a:r>
            <a:r>
              <a:rPr lang="es-ES" dirty="0" err="1"/>
              <a:t>reach</a:t>
            </a:r>
            <a:endParaRPr lang="es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500A6-F0C1-CF4C-8531-3707E11AA55F}"/>
              </a:ext>
            </a:extLst>
          </p:cNvPr>
          <p:cNvSpPr txBox="1"/>
          <p:nvPr/>
        </p:nvSpPr>
        <p:spPr>
          <a:xfrm>
            <a:off x="3879065" y="1259462"/>
            <a:ext cx="4484355" cy="550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199" b="1" dirty="0" err="1"/>
              <a:t>The</a:t>
            </a:r>
            <a:r>
              <a:rPr lang="es-ES" sz="3199" b="1" dirty="0"/>
              <a:t> Quantum </a:t>
            </a:r>
            <a:r>
              <a:rPr lang="es-ES" sz="3199" b="1" dirty="0" err="1"/>
              <a:t>channel</a:t>
            </a:r>
            <a:endParaRPr lang="es-ES" sz="3199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5B761C-013A-8E44-9573-961520E11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454098"/>
              </p:ext>
            </p:extLst>
          </p:nvPr>
        </p:nvGraphicFramePr>
        <p:xfrm>
          <a:off x="9352230" y="1600492"/>
          <a:ext cx="2613470" cy="3831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152">
                  <a:extLst>
                    <a:ext uri="{9D8B030D-6E8A-4147-A177-3AD203B41FA5}">
                      <a16:colId xmlns:a16="http://schemas.microsoft.com/office/drawing/2014/main" val="2848669051"/>
                    </a:ext>
                  </a:extLst>
                </a:gridCol>
                <a:gridCol w="1230318">
                  <a:extLst>
                    <a:ext uri="{9D8B030D-6E8A-4147-A177-3AD203B41FA5}">
                      <a16:colId xmlns:a16="http://schemas.microsoft.com/office/drawing/2014/main" val="2010128675"/>
                    </a:ext>
                  </a:extLst>
                </a:gridCol>
              </a:tblGrid>
              <a:tr h="57111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dirty="0"/>
                        <a:t>0 km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10</a:t>
                      </a:r>
                      <a:r>
                        <a:rPr lang="es-ES" sz="1800" baseline="30000" dirty="0"/>
                        <a:t>9</a:t>
                      </a:r>
                      <a:r>
                        <a:rPr lang="es-ES" sz="1800" baseline="0" dirty="0"/>
                        <a:t> </a:t>
                      </a:r>
                      <a:r>
                        <a:rPr lang="es-ES" sz="1200" b="0" baseline="0" dirty="0" err="1"/>
                        <a:t>photons</a:t>
                      </a:r>
                      <a:r>
                        <a:rPr lang="es-ES" sz="1200" b="0" baseline="0" dirty="0"/>
                        <a:t>/sec.</a:t>
                      </a:r>
                      <a:endParaRPr lang="es-ES" sz="18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4115678711"/>
                  </a:ext>
                </a:extLst>
              </a:tr>
              <a:tr h="571119">
                <a:tc>
                  <a:txBody>
                    <a:bodyPr/>
                    <a:lstStyle/>
                    <a:p>
                      <a:r>
                        <a:rPr lang="es-ES" sz="1800" dirty="0"/>
                        <a:t>15 km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5 10</a:t>
                      </a:r>
                      <a:r>
                        <a:rPr lang="es-ES" sz="1800" baseline="30000" dirty="0"/>
                        <a:t>8</a:t>
                      </a:r>
                      <a:endParaRPr lang="es-ES" sz="18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009331846"/>
                  </a:ext>
                </a:extLst>
              </a:tr>
              <a:tr h="571119">
                <a:tc>
                  <a:txBody>
                    <a:bodyPr/>
                    <a:lstStyle/>
                    <a:p>
                      <a:r>
                        <a:rPr lang="es-ES" sz="1800" dirty="0"/>
                        <a:t>150 km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10</a:t>
                      </a:r>
                      <a:r>
                        <a:rPr lang="es-ES" sz="1800" baseline="30000" dirty="0"/>
                        <a:t>6</a:t>
                      </a:r>
                      <a:endParaRPr lang="es-ES" sz="18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595671982"/>
                  </a:ext>
                </a:extLst>
              </a:tr>
              <a:tr h="571119">
                <a:tc>
                  <a:txBody>
                    <a:bodyPr/>
                    <a:lstStyle/>
                    <a:p>
                      <a:r>
                        <a:rPr lang="es-ES" sz="1800" dirty="0"/>
                        <a:t>300 km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1000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817448784"/>
                  </a:ext>
                </a:extLst>
              </a:tr>
              <a:tr h="647600">
                <a:tc>
                  <a:txBody>
                    <a:bodyPr/>
                    <a:lstStyle/>
                    <a:p>
                      <a:r>
                        <a:rPr lang="es-ES" sz="1800" dirty="0"/>
                        <a:t>600 km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1 p per 20 min.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5536121"/>
                  </a:ext>
                </a:extLst>
              </a:tr>
              <a:tr h="899751">
                <a:tc>
                  <a:txBody>
                    <a:bodyPr/>
                    <a:lstStyle/>
                    <a:p>
                      <a:r>
                        <a:rPr lang="es-ES" sz="1800" dirty="0"/>
                        <a:t>900 km 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1 p per</a:t>
                      </a:r>
                    </a:p>
                    <a:p>
                      <a:r>
                        <a:rPr lang="es-ES" sz="1800" dirty="0"/>
                        <a:t>36 </a:t>
                      </a:r>
                      <a:r>
                        <a:rPr lang="es-ES" sz="1800" dirty="0" err="1"/>
                        <a:t>years</a:t>
                      </a:r>
                      <a:endParaRPr lang="es-ES" sz="18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21957554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4E7D170-CDAA-434E-87CE-2D9B3FD47C3E}"/>
              </a:ext>
            </a:extLst>
          </p:cNvPr>
          <p:cNvSpPr txBox="1"/>
          <p:nvPr/>
        </p:nvSpPr>
        <p:spPr>
          <a:xfrm>
            <a:off x="9087469" y="5474932"/>
            <a:ext cx="283923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Losses</a:t>
            </a:r>
            <a:r>
              <a:rPr lang="es-ES" dirty="0"/>
              <a:t> in </a:t>
            </a:r>
            <a:r>
              <a:rPr lang="es-ES" dirty="0" err="1"/>
              <a:t>fibre</a:t>
            </a:r>
            <a:r>
              <a:rPr lang="es-ES" dirty="0"/>
              <a:t>  0.2 dB/km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0F0B7C9-C097-5DFF-7E31-25953E370FFD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9591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8A66A1BB-5E1D-3E4C-ABDC-9744F3F568AD}"/>
              </a:ext>
            </a:extLst>
          </p:cNvPr>
          <p:cNvSpPr txBox="1">
            <a:spLocks/>
          </p:cNvSpPr>
          <p:nvPr/>
        </p:nvSpPr>
        <p:spPr bwMode="auto">
          <a:xfrm>
            <a:off x="1863964" y="170981"/>
            <a:ext cx="8561014" cy="11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200" dirty="0"/>
              <a:t>Quantum </a:t>
            </a:r>
            <a:r>
              <a:rPr lang="es-ES" sz="3200" dirty="0" err="1"/>
              <a:t>communications</a:t>
            </a:r>
            <a:r>
              <a:rPr lang="es-ES" sz="3200" dirty="0"/>
              <a:t> and </a:t>
            </a:r>
            <a:r>
              <a:rPr lang="es-ES" sz="3200" dirty="0" err="1"/>
              <a:t>networks</a:t>
            </a:r>
            <a:r>
              <a:rPr lang="es-ES" sz="3200" dirty="0"/>
              <a:t>, </a:t>
            </a:r>
            <a:r>
              <a:rPr lang="es-ES" sz="3200" dirty="0" err="1"/>
              <a:t>why</a:t>
            </a:r>
            <a:r>
              <a:rPr lang="es-ES" sz="3200" dirty="0"/>
              <a:t> </a:t>
            </a:r>
            <a:r>
              <a:rPr lang="es-ES" sz="3200" dirty="0" err="1"/>
              <a:t>is</a:t>
            </a:r>
            <a:r>
              <a:rPr lang="es-ES" sz="3200" dirty="0"/>
              <a:t> </a:t>
            </a:r>
            <a:r>
              <a:rPr lang="es-ES" sz="3200" dirty="0" err="1"/>
              <a:t>it</a:t>
            </a:r>
            <a:r>
              <a:rPr lang="es-ES" sz="3200" dirty="0"/>
              <a:t> </a:t>
            </a:r>
            <a:r>
              <a:rPr lang="es-ES" sz="3200" dirty="0" err="1"/>
              <a:t>difficult</a:t>
            </a:r>
            <a:r>
              <a:rPr lang="es-ES" sz="3200" dirty="0"/>
              <a:t>?</a:t>
            </a:r>
            <a:endParaRPr lang="fi-FI" sz="3200" dirty="0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B171870-70FD-4848-8DE5-B79DB1AD5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9856" y="2780928"/>
            <a:ext cx="21011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s-E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B095D-C6F5-BD4F-94B5-7C0A95337CC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67</a:t>
            </a:fld>
            <a:endParaRPr lang="en-US" altLang="es-ES" dirty="0"/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44C84B1E-8B7D-5947-94A3-30372A861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84" y="1844824"/>
            <a:ext cx="6678703" cy="399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107950" indent="0" hangingPunct="1">
              <a:lnSpc>
                <a:spcPct val="92000"/>
              </a:lnSpc>
              <a:spcAft>
                <a:spcPts val="1425"/>
              </a:spcAft>
              <a:buSzPct val="45000"/>
            </a:pPr>
            <a:r>
              <a:rPr lang="es-ES" altLang="es-E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Optical</a:t>
            </a:r>
            <a:r>
              <a:rPr lang="es-ES" altLang="es-ES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infrastructure</a:t>
            </a:r>
            <a:r>
              <a:rPr lang="es-ES" altLang="es-ES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is</a:t>
            </a:r>
            <a:r>
              <a:rPr lang="es-ES" altLang="es-ES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expensive</a:t>
            </a:r>
            <a:r>
              <a:rPr lang="es-ES" altLang="es-ES" sz="3200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s-ES" altLang="es-E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es-ES" altLang="es-ES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about</a:t>
            </a:r>
            <a:r>
              <a:rPr lang="es-ES" altLang="es-ES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3200" dirty="0" err="1">
                <a:solidFill>
                  <a:srgbClr val="0070C0"/>
                </a:solidFill>
                <a:latin typeface="Calibri" panose="020F0502020204030204" pitchFamily="34" charset="0"/>
              </a:rPr>
              <a:t>sharing</a:t>
            </a:r>
            <a:r>
              <a:rPr lang="es-ES" altLang="es-ES" sz="3200" dirty="0">
                <a:solidFill>
                  <a:srgbClr val="0070C0"/>
                </a:solidFill>
                <a:latin typeface="Calibri" panose="020F0502020204030204" pitchFamily="34" charset="0"/>
              </a:rPr>
              <a:t>?</a:t>
            </a:r>
          </a:p>
          <a:p>
            <a:pPr lvl="1" hangingPunct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Crosstalk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is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very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difficult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to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avoid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when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your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signal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is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a single quantum!</a:t>
            </a:r>
          </a:p>
          <a:p>
            <a:pPr lvl="1" hangingPunct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Current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trends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in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classical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communications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(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physical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layer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):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put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as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many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channels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as posible in a single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fibre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.</a:t>
            </a:r>
          </a:p>
          <a:p>
            <a:pPr lvl="2" hangingPunct="1">
              <a:lnSpc>
                <a:spcPct val="92000"/>
              </a:lnSpc>
              <a:spcAft>
                <a:spcPts val="1000"/>
              </a:spcAft>
              <a:buSzPct val="45000"/>
              <a:buFont typeface="Wingdings" pitchFamily="2" charset="2"/>
              <a:buChar char=""/>
            </a:pP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DWDM 25GHz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channel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3B3F41"/>
                </a:solidFill>
                <a:latin typeface="Calibri" panose="020F0502020204030204" pitchFamily="34" charset="0"/>
              </a:rPr>
              <a:t>spacing</a:t>
            </a:r>
            <a:r>
              <a:rPr lang="es-ES" altLang="es-ES" sz="2800" dirty="0">
                <a:solidFill>
                  <a:srgbClr val="3B3F41"/>
                </a:solidFill>
                <a:latin typeface="Calibri" panose="020F0502020204030204" pitchFamily="34" charset="0"/>
              </a:rPr>
              <a:t>: 0.2 nm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4AC901-515B-B042-9C45-044DA3B3B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187" y="2417685"/>
            <a:ext cx="4598406" cy="2041481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0049B4DA-F2BD-5D48-A1AC-C34BEF1628FD}"/>
              </a:ext>
            </a:extLst>
          </p:cNvPr>
          <p:cNvSpPr/>
          <p:nvPr/>
        </p:nvSpPr>
        <p:spPr bwMode="auto">
          <a:xfrm>
            <a:off x="8670675" y="3894523"/>
            <a:ext cx="49428" cy="160638"/>
          </a:xfrm>
          <a:custGeom>
            <a:avLst/>
            <a:gdLst>
              <a:gd name="connsiteX0" fmla="*/ 0 w 49428"/>
              <a:gd name="connsiteY0" fmla="*/ 123568 h 160638"/>
              <a:gd name="connsiteX1" fmla="*/ 24714 w 49428"/>
              <a:gd name="connsiteY1" fmla="*/ 0 h 160638"/>
              <a:gd name="connsiteX2" fmla="*/ 24714 w 49428"/>
              <a:gd name="connsiteY2" fmla="*/ 0 h 160638"/>
              <a:gd name="connsiteX3" fmla="*/ 49428 w 49428"/>
              <a:gd name="connsiteY3" fmla="*/ 160638 h 160638"/>
              <a:gd name="connsiteX4" fmla="*/ 49428 w 49428"/>
              <a:gd name="connsiteY4" fmla="*/ 160638 h 1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8" h="160638">
                <a:moveTo>
                  <a:pt x="0" y="123568"/>
                </a:moveTo>
                <a:lnTo>
                  <a:pt x="24714" y="0"/>
                </a:lnTo>
                <a:lnTo>
                  <a:pt x="24714" y="0"/>
                </a:lnTo>
                <a:lnTo>
                  <a:pt x="49428" y="160638"/>
                </a:lnTo>
                <a:lnTo>
                  <a:pt x="49428" y="160638"/>
                </a:ln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8CBFCCD0-1CE8-FE4B-A53D-4C790EE64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8169" y="2238339"/>
            <a:ext cx="3456384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>
                <a:solidFill>
                  <a:srgbClr val="2300DC"/>
                </a:solidFill>
              </a:rPr>
              <a:t>Noise in the </a:t>
            </a:r>
            <a:r>
              <a:rPr lang="en-US" altLang="es-ES" sz="2177" dirty="0" err="1">
                <a:solidFill>
                  <a:srgbClr val="2300DC"/>
                </a:solidFill>
              </a:rPr>
              <a:t>fibre</a:t>
            </a:r>
            <a:r>
              <a:rPr lang="en-US" altLang="es-ES" sz="2177" dirty="0">
                <a:solidFill>
                  <a:srgbClr val="2300DC"/>
                </a:solidFill>
              </a:rPr>
              <a:t>: Raman</a:t>
            </a: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323313BF-B971-094D-A4D8-24FA17C3A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9520" y="4444296"/>
            <a:ext cx="3404969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1400" dirty="0">
                <a:solidFill>
                  <a:schemeClr val="tx1"/>
                </a:solidFill>
              </a:rPr>
              <a:t>Raman backscattering of a signal at 1549 nm [</a:t>
            </a:r>
            <a:r>
              <a:rPr lang="es-ES" sz="1400" dirty="0">
                <a:solidFill>
                  <a:schemeClr val="tx1"/>
                </a:solidFill>
              </a:rPr>
              <a:t> DOI: 10.1063/1.1842862]</a:t>
            </a:r>
          </a:p>
          <a:p>
            <a:pPr>
              <a:buSzPct val="45000"/>
            </a:pPr>
            <a:endParaRPr lang="en-US" altLang="es-ES" sz="2177" dirty="0">
              <a:solidFill>
                <a:srgbClr val="2300DC"/>
              </a:solidFill>
            </a:endParaRP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97D9FF74-928F-A946-9B1A-6CB88477DA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58169" y="3957371"/>
            <a:ext cx="477216" cy="107465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EFBC1C9E-518A-7841-A150-88DF7D0EB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453" y="5003649"/>
            <a:ext cx="1325912" cy="4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 </a:t>
            </a:r>
          </a:p>
          <a:p>
            <a:r>
              <a:rPr lang="en-US" altLang="es-ES" sz="2177" dirty="0"/>
              <a:t>Photon</a:t>
            </a:r>
          </a:p>
          <a:p>
            <a:r>
              <a:rPr lang="en-US" altLang="es-ES" sz="1600" dirty="0"/>
              <a:t>(approx. scale)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4914A5-AD99-F847-87F7-585C4FA403E7}"/>
              </a:ext>
            </a:extLst>
          </p:cNvPr>
          <p:cNvCxnSpPr>
            <a:cxnSpLocks/>
          </p:cNvCxnSpPr>
          <p:nvPr/>
        </p:nvCxnSpPr>
        <p:spPr bwMode="auto">
          <a:xfrm>
            <a:off x="8158169" y="3109458"/>
            <a:ext cx="165618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2DB3C62-C468-EB4C-B3C5-449B0D7A4C26}"/>
              </a:ext>
            </a:extLst>
          </p:cNvPr>
          <p:cNvSpPr txBox="1"/>
          <p:nvPr/>
        </p:nvSpPr>
        <p:spPr>
          <a:xfrm>
            <a:off x="8590217" y="2814403"/>
            <a:ext cx="95410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150 </a:t>
            </a:r>
            <a:r>
              <a:rPr lang="es-ES" dirty="0" err="1">
                <a:solidFill>
                  <a:srgbClr val="FF0000"/>
                </a:solidFill>
              </a:rPr>
              <a:t>nm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79424B-D0DF-8144-9FFF-AE9431EBDA63}"/>
              </a:ext>
            </a:extLst>
          </p:cNvPr>
          <p:cNvSpPr txBox="1"/>
          <p:nvPr/>
        </p:nvSpPr>
        <p:spPr>
          <a:xfrm>
            <a:off x="3901709" y="1308373"/>
            <a:ext cx="4485523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/>
              <a:t>The</a:t>
            </a:r>
            <a:r>
              <a:rPr lang="es-ES" sz="3200" b="1" dirty="0"/>
              <a:t> Quantum </a:t>
            </a:r>
            <a:r>
              <a:rPr lang="es-ES" sz="3200" b="1" dirty="0" err="1"/>
              <a:t>channel</a:t>
            </a:r>
            <a:endParaRPr lang="es-ES" sz="3200" b="1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49A17D6-C4A8-7F1A-AF1A-FFCC344E858B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8062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>
            <a:extLst>
              <a:ext uri="{FF2B5EF4-FFF2-40B4-BE49-F238E27FC236}">
                <a16:creationId xmlns:a16="http://schemas.microsoft.com/office/drawing/2014/main" id="{CE00914F-2BA7-F345-BD6C-43C040620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324" y="3267705"/>
            <a:ext cx="164177" cy="3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58722" name="Picture 2">
            <a:extLst>
              <a:ext uri="{FF2B5EF4-FFF2-40B4-BE49-F238E27FC236}">
                <a16:creationId xmlns:a16="http://schemas.microsoft.com/office/drawing/2014/main" id="{2A0EC85C-94A7-B045-9B49-2104709E2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76" y="1125724"/>
            <a:ext cx="9143520" cy="533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6FE77A03-7CF3-1942-90E5-ECC54E82CFEA}"/>
              </a:ext>
            </a:extLst>
          </p:cNvPr>
          <p:cNvSpPr/>
          <p:nvPr/>
        </p:nvSpPr>
        <p:spPr>
          <a:xfrm rot="16200000">
            <a:off x="8434672" y="2600908"/>
            <a:ext cx="368680" cy="58470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CDB4E5F5-2C88-6841-8520-DD38EFC592F2}"/>
              </a:ext>
            </a:extLst>
          </p:cNvPr>
          <p:cNvSpPr/>
          <p:nvPr/>
        </p:nvSpPr>
        <p:spPr>
          <a:xfrm rot="16200000">
            <a:off x="7570576" y="800708"/>
            <a:ext cx="504056" cy="2736304"/>
          </a:xfrm>
          <a:prstGeom prst="righ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DA367-D68E-AB4B-9C76-2433255BF73D}"/>
              </a:ext>
            </a:extLst>
          </p:cNvPr>
          <p:cNvSpPr txBox="1"/>
          <p:nvPr/>
        </p:nvSpPr>
        <p:spPr>
          <a:xfrm>
            <a:off x="9503097" y="-1326468"/>
            <a:ext cx="652681" cy="13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DWDM ~up to 160 </a:t>
            </a:r>
          </a:p>
        </p:txBody>
      </p:sp>
      <p:pic>
        <p:nvPicPr>
          <p:cNvPr id="4098" name="Picture 2" descr="Th 127757">
            <a:extLst>
              <a:ext uri="{FF2B5EF4-FFF2-40B4-BE49-F238E27FC236}">
                <a16:creationId xmlns:a16="http://schemas.microsoft.com/office/drawing/2014/main" id="{4F45BAD2-46AD-9149-9600-591D3068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23" y="65621"/>
            <a:ext cx="3036355" cy="185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41C2B-1FAD-4347-A510-95A096083751}"/>
              </a:ext>
            </a:extLst>
          </p:cNvPr>
          <p:cNvSpPr txBox="1"/>
          <p:nvPr/>
        </p:nvSpPr>
        <p:spPr>
          <a:xfrm>
            <a:off x="4697116" y="172765"/>
            <a:ext cx="1736373" cy="1122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CWDM</a:t>
            </a:r>
          </a:p>
          <a:p>
            <a:r>
              <a:rPr lang="es-ES" dirty="0"/>
              <a:t>18 </a:t>
            </a:r>
            <a:r>
              <a:rPr lang="es-ES" dirty="0" err="1"/>
              <a:t>channels</a:t>
            </a:r>
            <a:endParaRPr lang="es-ES" dirty="0"/>
          </a:p>
          <a:p>
            <a:r>
              <a:rPr lang="es-ES" dirty="0"/>
              <a:t>1270-1610 </a:t>
            </a:r>
            <a:r>
              <a:rPr lang="es-ES" dirty="0" err="1"/>
              <a:t>nm</a:t>
            </a:r>
            <a:endParaRPr lang="es-ES" dirty="0"/>
          </a:p>
          <a:p>
            <a:r>
              <a:rPr lang="es-ES" dirty="0" err="1"/>
              <a:t>Sep</a:t>
            </a:r>
            <a:r>
              <a:rPr lang="es-ES" dirty="0"/>
              <a:t>: 20 </a:t>
            </a:r>
            <a:r>
              <a:rPr lang="es-ES" dirty="0" err="1"/>
              <a:t>nm</a:t>
            </a:r>
            <a:endParaRPr lang="es-E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74862-448F-1E44-85FB-C30C29AAD01C}"/>
              </a:ext>
            </a:extLst>
          </p:cNvPr>
          <p:cNvSpPr txBox="1"/>
          <p:nvPr/>
        </p:nvSpPr>
        <p:spPr>
          <a:xfrm>
            <a:off x="6670476" y="1767030"/>
            <a:ext cx="92845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CWDM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6F90A-CC0B-154A-B8B1-747F2B5E4C12}"/>
              </a:ext>
            </a:extLst>
          </p:cNvPr>
          <p:cNvSpPr txBox="1"/>
          <p:nvPr/>
        </p:nvSpPr>
        <p:spPr>
          <a:xfrm>
            <a:off x="3036636" y="174694"/>
            <a:ext cx="1608892" cy="23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59D87-8AF0-5E46-8570-3BE2834D519F}"/>
              </a:ext>
            </a:extLst>
          </p:cNvPr>
          <p:cNvSpPr txBox="1"/>
          <p:nvPr/>
        </p:nvSpPr>
        <p:spPr>
          <a:xfrm>
            <a:off x="9838488" y="3587935"/>
            <a:ext cx="2520280" cy="12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DWDM</a:t>
            </a:r>
          </a:p>
          <a:p>
            <a:r>
              <a:rPr lang="es-ES" dirty="0"/>
              <a:t>1528.77-1536.86 </a:t>
            </a:r>
            <a:r>
              <a:rPr lang="es-ES" dirty="0" err="1"/>
              <a:t>nm</a:t>
            </a:r>
            <a:endParaRPr lang="es-ES" dirty="0"/>
          </a:p>
          <a:p>
            <a:r>
              <a:rPr lang="es-ES" dirty="0"/>
              <a:t>80 </a:t>
            </a:r>
            <a:r>
              <a:rPr lang="es-ES" dirty="0" err="1"/>
              <a:t>channels</a:t>
            </a:r>
            <a:r>
              <a:rPr lang="es-ES" dirty="0"/>
              <a:t> (50GHz </a:t>
            </a:r>
            <a:r>
              <a:rPr lang="es-ES" dirty="0" err="1"/>
              <a:t>grid</a:t>
            </a:r>
            <a:r>
              <a:rPr lang="es-ES" dirty="0"/>
              <a:t>. </a:t>
            </a:r>
            <a:r>
              <a:rPr lang="es-ES" dirty="0" err="1"/>
              <a:t>Sep</a:t>
            </a:r>
            <a:r>
              <a:rPr lang="es-ES" dirty="0"/>
              <a:t>: 0.4 </a:t>
            </a:r>
            <a:r>
              <a:rPr lang="es-ES" dirty="0" err="1"/>
              <a:t>nm</a:t>
            </a:r>
            <a:r>
              <a:rPr lang="es-ES" dirty="0"/>
              <a:t>)</a:t>
            </a:r>
          </a:p>
          <a:p>
            <a:endParaRPr lang="es-ES" sz="1000" dirty="0"/>
          </a:p>
        </p:txBody>
      </p:sp>
      <p:pic>
        <p:nvPicPr>
          <p:cNvPr id="4100" name="Picture 4" descr="https://cdn.website-editor.net/db46bffdd9a54b108297a1645924a06e/dms3rep/multi/CWDM-VS-DWDM.gif">
            <a:extLst>
              <a:ext uri="{FF2B5EF4-FFF2-40B4-BE49-F238E27FC236}">
                <a16:creationId xmlns:a16="http://schemas.microsoft.com/office/drawing/2014/main" id="{786FB74E-F83A-7B49-A6CF-E51AAEAB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678" y="1444988"/>
            <a:ext cx="2949147" cy="19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D272032C-5AD7-9A43-9CE6-A04674F79B8E}"/>
              </a:ext>
            </a:extLst>
          </p:cNvPr>
          <p:cNvCxnSpPr/>
          <p:nvPr/>
        </p:nvCxnSpPr>
        <p:spPr>
          <a:xfrm>
            <a:off x="8619012" y="2708920"/>
            <a:ext cx="884085" cy="1270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35FF423-4C7B-B447-AD3A-3757006D1AF0}"/>
              </a:ext>
            </a:extLst>
          </p:cNvPr>
          <p:cNvSpPr txBox="1"/>
          <p:nvPr/>
        </p:nvSpPr>
        <p:spPr>
          <a:xfrm>
            <a:off x="8132946" y="6123362"/>
            <a:ext cx="155683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Lambda (</a:t>
            </a:r>
            <a:r>
              <a:rPr lang="es-ES" dirty="0" err="1"/>
              <a:t>nm</a:t>
            </a:r>
            <a:r>
              <a:rPr lang="es-ES" dirty="0"/>
              <a:t>)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EE282396-0349-CF44-BD00-44617AC32BEB}"/>
              </a:ext>
            </a:extLst>
          </p:cNvPr>
          <p:cNvSpPr txBox="1">
            <a:spLocks/>
          </p:cNvSpPr>
          <p:nvPr/>
        </p:nvSpPr>
        <p:spPr bwMode="auto">
          <a:xfrm>
            <a:off x="1995641" y="65622"/>
            <a:ext cx="2833152" cy="127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200" dirty="0" err="1"/>
              <a:t>Life</a:t>
            </a:r>
            <a:r>
              <a:rPr lang="es-ES" sz="3200" dirty="0"/>
              <a:t> in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optical</a:t>
            </a:r>
            <a:r>
              <a:rPr lang="es-ES" sz="3200" dirty="0"/>
              <a:t> </a:t>
            </a:r>
            <a:r>
              <a:rPr lang="es-ES" sz="3200" dirty="0" err="1"/>
              <a:t>fibre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602157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8A66A1BB-5E1D-3E4C-ABDC-9744F3F568AD}"/>
              </a:ext>
            </a:extLst>
          </p:cNvPr>
          <p:cNvSpPr txBox="1">
            <a:spLocks/>
          </p:cNvSpPr>
          <p:nvPr/>
        </p:nvSpPr>
        <p:spPr bwMode="auto">
          <a:xfrm>
            <a:off x="1863964" y="170981"/>
            <a:ext cx="8561014" cy="11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200" dirty="0"/>
              <a:t>Quantum </a:t>
            </a:r>
            <a:r>
              <a:rPr lang="es-ES" sz="3200" dirty="0" err="1"/>
              <a:t>communications</a:t>
            </a:r>
            <a:r>
              <a:rPr lang="es-ES" sz="3200" dirty="0"/>
              <a:t> and </a:t>
            </a:r>
            <a:r>
              <a:rPr lang="es-ES" sz="3200" dirty="0" err="1"/>
              <a:t>networks</a:t>
            </a:r>
            <a:r>
              <a:rPr lang="es-ES" sz="3200" dirty="0"/>
              <a:t>, </a:t>
            </a:r>
            <a:r>
              <a:rPr lang="es-ES" sz="3200" dirty="0" err="1"/>
              <a:t>why</a:t>
            </a:r>
            <a:r>
              <a:rPr lang="es-ES" sz="3200" dirty="0"/>
              <a:t> </a:t>
            </a:r>
            <a:r>
              <a:rPr lang="es-ES" sz="3200" dirty="0" err="1"/>
              <a:t>is</a:t>
            </a:r>
            <a:r>
              <a:rPr lang="es-ES" sz="3200" dirty="0"/>
              <a:t> </a:t>
            </a:r>
            <a:r>
              <a:rPr lang="es-ES" sz="3200" dirty="0" err="1"/>
              <a:t>it</a:t>
            </a:r>
            <a:r>
              <a:rPr lang="es-ES" sz="3200" dirty="0"/>
              <a:t> </a:t>
            </a:r>
            <a:r>
              <a:rPr lang="es-ES" sz="3200" dirty="0" err="1"/>
              <a:t>difficult</a:t>
            </a:r>
            <a:r>
              <a:rPr lang="es-ES" sz="3200" dirty="0"/>
              <a:t>?</a:t>
            </a:r>
            <a:endParaRPr lang="fi-FI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B095D-C6F5-BD4F-94B5-7C0A95337CC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69</a:t>
            </a:fld>
            <a:endParaRPr lang="en-US" altLang="es-ES" dirty="0"/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44C84B1E-8B7D-5947-94A3-30372A861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44" y="1700111"/>
            <a:ext cx="9235245" cy="399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224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107950" indent="0" hangingPunct="1">
              <a:lnSpc>
                <a:spcPct val="100000"/>
              </a:lnSpc>
              <a:spcAft>
                <a:spcPts val="500"/>
              </a:spcAft>
              <a:buSzPct val="45000"/>
            </a:pPr>
            <a:r>
              <a:rPr lang="es-ES" altLang="es-ES" sz="2800" dirty="0">
                <a:solidFill>
                  <a:srgbClr val="0070C0"/>
                </a:solidFill>
                <a:latin typeface="Calibri" panose="020F0502020204030204" pitchFamily="34" charset="0"/>
              </a:rPr>
              <a:t>Single </a:t>
            </a:r>
            <a:r>
              <a:rPr lang="es-ES" altLang="es-ES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photons</a:t>
            </a:r>
            <a:r>
              <a:rPr lang="es-ES" altLang="es-ES" sz="2800" dirty="0">
                <a:solidFill>
                  <a:srgbClr val="0070C0"/>
                </a:solidFill>
                <a:latin typeface="Calibri" panose="020F0502020204030204" pitchFamily="34" charset="0"/>
              </a:rPr>
              <a:t> are </a:t>
            </a:r>
            <a:r>
              <a:rPr lang="es-ES" altLang="es-ES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difficult</a:t>
            </a:r>
            <a:r>
              <a:rPr lang="es-ES" altLang="es-ES" sz="2800" dirty="0">
                <a:solidFill>
                  <a:srgbClr val="0070C0"/>
                </a:solidFill>
                <a:latin typeface="Calibri" panose="020F0502020204030204" pitchFamily="34" charset="0"/>
              </a:rPr>
              <a:t> to </a:t>
            </a:r>
            <a:r>
              <a:rPr lang="es-ES" altLang="es-ES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detect</a:t>
            </a:r>
            <a:r>
              <a:rPr lang="es-ES" altLang="es-ES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efficiently</a:t>
            </a:r>
            <a:r>
              <a:rPr lang="es-ES" altLang="es-ES" sz="2800" dirty="0">
                <a:solidFill>
                  <a:srgbClr val="0070C0"/>
                </a:solidFill>
                <a:latin typeface="Calibri" panose="020F0502020204030204" pitchFamily="34" charset="0"/>
              </a:rPr>
              <a:t> (</a:t>
            </a:r>
            <a:r>
              <a:rPr lang="es-ES" altLang="es-ES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improving</a:t>
            </a:r>
            <a:r>
              <a:rPr lang="es-ES" altLang="es-ES" sz="2800" dirty="0">
                <a:solidFill>
                  <a:srgbClr val="0070C0"/>
                </a:solidFill>
                <a:latin typeface="Calibri" panose="020F0502020204030204" pitchFamily="34" charset="0"/>
              </a:rPr>
              <a:t>!!)</a:t>
            </a:r>
          </a:p>
          <a:p>
            <a:pPr lvl="1" hangingPunct="1">
              <a:lnSpc>
                <a:spcPct val="100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Superconducting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detectors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.</a:t>
            </a:r>
          </a:p>
          <a:p>
            <a:pPr lvl="2" hangingPunct="1">
              <a:lnSpc>
                <a:spcPct val="100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Low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dark</a:t>
            </a:r>
            <a:r>
              <a:rPr lang="es-ES" altLang="es-ES" sz="2400" b="1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count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,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high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speed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but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bulky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&amp;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low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temperature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(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few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K).</a:t>
            </a:r>
          </a:p>
          <a:p>
            <a:pPr lvl="1" hangingPunct="1">
              <a:lnSpc>
                <a:spcPct val="100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Solid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state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: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not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so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efficient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, </a:t>
            </a:r>
            <a:r>
              <a:rPr lang="es-ES" altLang="es-ES" sz="2400" b="1" dirty="0" err="1">
                <a:solidFill>
                  <a:srgbClr val="3B3F41"/>
                </a:solidFill>
                <a:latin typeface="Calibri" panose="020F0502020204030204" pitchFamily="34" charset="0"/>
              </a:rPr>
              <a:t>afterpulses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,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still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bulky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and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moderate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low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T (70-200 K)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for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better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performance.</a:t>
            </a:r>
          </a:p>
          <a:p>
            <a:pPr lvl="1" hangingPunct="1">
              <a:lnSpc>
                <a:spcPct val="100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Homodyne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: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convenient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, compact and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telco-friendly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. CV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only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.</a:t>
            </a:r>
          </a:p>
          <a:p>
            <a:pPr marL="107950" indent="0" hangingPunct="1">
              <a:lnSpc>
                <a:spcPct val="100000"/>
              </a:lnSpc>
              <a:spcAft>
                <a:spcPts val="500"/>
              </a:spcAft>
              <a:buSzPct val="45000"/>
            </a:pPr>
            <a:r>
              <a:rPr lang="es-ES" altLang="es-ES" sz="2800" dirty="0">
                <a:solidFill>
                  <a:srgbClr val="0070C0"/>
                </a:solidFill>
                <a:latin typeface="Calibri" panose="020F0502020204030204" pitchFamily="34" charset="0"/>
              </a:rPr>
              <a:t>Single </a:t>
            </a:r>
            <a:r>
              <a:rPr lang="es-ES" altLang="es-ES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photons</a:t>
            </a:r>
            <a:r>
              <a:rPr lang="es-ES" altLang="es-ES" sz="2800" dirty="0">
                <a:solidFill>
                  <a:srgbClr val="0070C0"/>
                </a:solidFill>
                <a:latin typeface="Calibri" panose="020F0502020204030204" pitchFamily="34" charset="0"/>
              </a:rPr>
              <a:t> are </a:t>
            </a:r>
            <a:r>
              <a:rPr lang="es-ES" altLang="es-ES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difficult</a:t>
            </a:r>
            <a:r>
              <a:rPr lang="es-ES" altLang="es-ES" sz="2800" dirty="0">
                <a:solidFill>
                  <a:srgbClr val="0070C0"/>
                </a:solidFill>
                <a:latin typeface="Calibri" panose="020F0502020204030204" pitchFamily="34" charset="0"/>
              </a:rPr>
              <a:t> to produce.</a:t>
            </a:r>
          </a:p>
          <a:p>
            <a:pPr lvl="1" hangingPunct="1">
              <a:lnSpc>
                <a:spcPct val="100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Only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one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at a time and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on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demand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!</a:t>
            </a:r>
          </a:p>
          <a:p>
            <a:pPr lvl="1" hangingPunct="1">
              <a:lnSpc>
                <a:spcPct val="100000"/>
              </a:lnSpc>
              <a:spcAft>
                <a:spcPts val="500"/>
              </a:spcAft>
              <a:buSzPct val="45000"/>
              <a:buFont typeface="Wingdings" pitchFamily="2" charset="2"/>
              <a:buChar char=""/>
            </a:pP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Typical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: use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attenuated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 laser </a:t>
            </a:r>
            <a:r>
              <a:rPr lang="es-ES" altLang="es-ES" sz="2400" dirty="0" err="1">
                <a:solidFill>
                  <a:srgbClr val="3B3F41"/>
                </a:solidFill>
                <a:latin typeface="Calibri" panose="020F0502020204030204" pitchFamily="34" charset="0"/>
              </a:rPr>
              <a:t>sources</a:t>
            </a:r>
            <a:r>
              <a:rPr lang="es-ES" altLang="es-ES" sz="2400" dirty="0">
                <a:solidFill>
                  <a:srgbClr val="3B3F41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Superconducting nanowire single-photon detector - Wikipedia">
            <a:extLst>
              <a:ext uri="{FF2B5EF4-FFF2-40B4-BE49-F238E27FC236}">
                <a16:creationId xmlns:a16="http://schemas.microsoft.com/office/drawing/2014/main" id="{6FFCD413-13AE-3047-8B1C-8451F9A7E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764" y="1554809"/>
            <a:ext cx="27940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75E9E70-DB69-844C-AF90-0589E96DA993}"/>
              </a:ext>
            </a:extLst>
          </p:cNvPr>
          <p:cNvSpPr/>
          <p:nvPr/>
        </p:nvSpPr>
        <p:spPr>
          <a:xfrm>
            <a:off x="9982844" y="3288002"/>
            <a:ext cx="432048" cy="789069"/>
          </a:xfrm>
          <a:prstGeom prst="ellipse">
            <a:avLst/>
          </a:prstGeom>
          <a:noFill/>
          <a:ln w="55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A1AD06-3C9B-A946-AC59-4409D0311F18}"/>
              </a:ext>
            </a:extLst>
          </p:cNvPr>
          <p:cNvCxnSpPr>
            <a:cxnSpLocks/>
          </p:cNvCxnSpPr>
          <p:nvPr/>
        </p:nvCxnSpPr>
        <p:spPr>
          <a:xfrm>
            <a:off x="4222204" y="2424289"/>
            <a:ext cx="5616624" cy="1292743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748DB7-E3A3-E64E-AB4A-8E02C216AAE9}"/>
              </a:ext>
            </a:extLst>
          </p:cNvPr>
          <p:cNvSpPr txBox="1"/>
          <p:nvPr/>
        </p:nvSpPr>
        <p:spPr>
          <a:xfrm>
            <a:off x="9637689" y="5344649"/>
            <a:ext cx="204414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Source</a:t>
            </a:r>
            <a:r>
              <a:rPr lang="es-ES" dirty="0"/>
              <a:t>: Wikipedia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1E897-ECD2-844E-919A-B81984AB4119}"/>
              </a:ext>
            </a:extLst>
          </p:cNvPr>
          <p:cNvSpPr txBox="1"/>
          <p:nvPr/>
        </p:nvSpPr>
        <p:spPr>
          <a:xfrm>
            <a:off x="4409663" y="1212277"/>
            <a:ext cx="2188420" cy="550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/>
              <a:t>Detectors</a:t>
            </a:r>
            <a:r>
              <a:rPr lang="es-ES" sz="3200" b="1" dirty="0"/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0AFABCD-53F8-D04F-7D1C-1FC2575AE70A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8714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774D6-533D-AB49-8FD4-058EBCDFA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1721" y="6356350"/>
            <a:ext cx="511323" cy="313010"/>
          </a:xfrm>
        </p:spPr>
        <p:txBody>
          <a:bodyPr/>
          <a:lstStyle/>
          <a:p>
            <a:fld id="{7684620F-E654-9C43-920D-77548AB03F7B}" type="slidenum">
              <a:rPr lang="en-US" altLang="es-ES" smtClean="0"/>
              <a:pPr/>
              <a:t>7</a:t>
            </a:fld>
            <a:endParaRPr lang="en-US" alt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60D80C-66F5-CD4F-A708-6022BFEF9F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31900" y="273218"/>
            <a:ext cx="8959850" cy="1004888"/>
          </a:xfrm>
        </p:spPr>
        <p:txBody>
          <a:bodyPr wrap="square" lIns="90000" tIns="45000" rIns="90000" bIns="45000">
            <a:noAutofit/>
          </a:bodyPr>
          <a:lstStyle/>
          <a:p>
            <a:pPr marL="274320" lvl="0" algn="ctr"/>
            <a:r>
              <a:rPr lang="es-ES" sz="4000" dirty="0" err="1">
                <a:solidFill>
                  <a:srgbClr val="000000"/>
                </a:solidFill>
              </a:rPr>
              <a:t>Resources</a:t>
            </a:r>
            <a:r>
              <a:rPr lang="es-ES" sz="4000" dirty="0">
                <a:solidFill>
                  <a:srgbClr val="000000"/>
                </a:solidFill>
              </a:rPr>
              <a:t>: </a:t>
            </a:r>
            <a:r>
              <a:rPr lang="es-ES" sz="4000" dirty="0" err="1">
                <a:solidFill>
                  <a:srgbClr val="000000"/>
                </a:solidFill>
              </a:rPr>
              <a:t>The</a:t>
            </a:r>
            <a:r>
              <a:rPr lang="es-ES" sz="4000" dirty="0">
                <a:solidFill>
                  <a:srgbClr val="000000"/>
                </a:solidFill>
              </a:rPr>
              <a:t> </a:t>
            </a:r>
            <a:r>
              <a:rPr lang="es-ES" sz="4000" dirty="0" err="1">
                <a:solidFill>
                  <a:srgbClr val="000000"/>
                </a:solidFill>
              </a:rPr>
              <a:t>Qubit</a:t>
            </a:r>
            <a:r>
              <a:rPr lang="es-E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DF32D-9113-014B-BC38-BA61B84116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5772" y="1783657"/>
            <a:ext cx="11423650" cy="4516621"/>
          </a:xfrm>
        </p:spPr>
        <p:txBody>
          <a:bodyPr wrap="square">
            <a:spAutoFit/>
          </a:bodyPr>
          <a:lstStyle/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b="1" dirty="0"/>
              <a:t>Reading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state</a:t>
            </a:r>
            <a:r>
              <a:rPr lang="es-ES" dirty="0"/>
              <a:t> of </a:t>
            </a:r>
            <a:r>
              <a:rPr lang="es-ES" b="1" dirty="0"/>
              <a:t>a </a:t>
            </a:r>
            <a:r>
              <a:rPr lang="es-ES" b="1" dirty="0" err="1"/>
              <a:t>qubit</a:t>
            </a:r>
            <a:r>
              <a:rPr lang="es-ES" b="1" dirty="0"/>
              <a:t> </a:t>
            </a:r>
            <a:r>
              <a:rPr lang="es-ES" dirty="0"/>
              <a:t>(</a:t>
            </a:r>
            <a:r>
              <a:rPr lang="es-ES" dirty="0" err="1"/>
              <a:t>measurement</a:t>
            </a:r>
            <a:r>
              <a:rPr lang="es-ES" dirty="0"/>
              <a:t>):</a:t>
            </a:r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endParaRPr lang="es-ES" dirty="0"/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endParaRPr lang="es-ES" dirty="0"/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endParaRPr lang="es-ES" dirty="0"/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endParaRPr lang="es-ES" dirty="0"/>
          </a:p>
          <a:p>
            <a:pPr marL="674370" lvl="1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dirty="0"/>
              <a:t>(|α|</a:t>
            </a:r>
            <a:r>
              <a:rPr lang="es-ES" baseline="30000" dirty="0"/>
              <a:t>2</a:t>
            </a:r>
            <a:r>
              <a:rPr lang="es-ES" dirty="0"/>
              <a:t>+|β|</a:t>
            </a:r>
            <a:r>
              <a:rPr lang="es-ES" baseline="30000" dirty="0"/>
              <a:t>2</a:t>
            </a:r>
            <a:r>
              <a:rPr lang="es-ES" dirty="0"/>
              <a:t> = 1, </a:t>
            </a:r>
            <a:r>
              <a:rPr lang="es-ES" dirty="0" err="1"/>
              <a:t>measurement</a:t>
            </a:r>
            <a:r>
              <a:rPr lang="es-ES" dirty="0"/>
              <a:t> done in </a:t>
            </a:r>
            <a:r>
              <a:rPr lang="es-ES" dirty="0" err="1"/>
              <a:t>the</a:t>
            </a:r>
            <a:r>
              <a:rPr lang="es-ES" dirty="0"/>
              <a:t> {|0&gt;,|1&gt;} basis.</a:t>
            </a:r>
          </a:p>
          <a:p>
            <a:pPr marL="674370" lvl="1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sz="2400" dirty="0">
                <a:latin typeface="Calibri" pitchFamily="18"/>
                <a:ea typeface="SimSun" pitchFamily="2"/>
              </a:rPr>
              <a:t>Note: </a:t>
            </a:r>
            <a:r>
              <a:rPr lang="es-ES" sz="2400" b="1" dirty="0" err="1">
                <a:latin typeface="Calibri" pitchFamily="18"/>
                <a:ea typeface="SimSun" pitchFamily="2"/>
              </a:rPr>
              <a:t>measurement</a:t>
            </a:r>
            <a:r>
              <a:rPr lang="es-ES" sz="2400" b="1" dirty="0"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latin typeface="Calibri" pitchFamily="18"/>
                <a:ea typeface="SimSun" pitchFamily="2"/>
              </a:rPr>
              <a:t>modifies</a:t>
            </a:r>
            <a:r>
              <a:rPr lang="es-ES" sz="2400" b="1" dirty="0"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latin typeface="Calibri" pitchFamily="18"/>
                <a:ea typeface="SimSun" pitchFamily="2"/>
              </a:rPr>
              <a:t>the</a:t>
            </a:r>
            <a:r>
              <a:rPr lang="es-ES" sz="2400" b="1" dirty="0"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latin typeface="Calibri" pitchFamily="18"/>
                <a:ea typeface="SimSun" pitchFamily="2"/>
              </a:rPr>
              <a:t>state</a:t>
            </a:r>
            <a:r>
              <a:rPr lang="es-ES" sz="2400" b="1" dirty="0">
                <a:latin typeface="Calibri" pitchFamily="18"/>
                <a:ea typeface="SimSun" pitchFamily="2"/>
              </a:rPr>
              <a:t> of </a:t>
            </a:r>
            <a:r>
              <a:rPr lang="es-ES" sz="2400" b="1" dirty="0" err="1">
                <a:latin typeface="Calibri" pitchFamily="18"/>
                <a:ea typeface="SimSun" pitchFamily="2"/>
              </a:rPr>
              <a:t>the</a:t>
            </a:r>
            <a:r>
              <a:rPr lang="es-ES" sz="2400" b="1" dirty="0"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latin typeface="Calibri" pitchFamily="18"/>
                <a:ea typeface="SimSun" pitchFamily="2"/>
              </a:rPr>
              <a:t>qubit</a:t>
            </a:r>
            <a:r>
              <a:rPr lang="es-ES" sz="2400" b="1" dirty="0">
                <a:latin typeface="Calibri" pitchFamily="18"/>
                <a:ea typeface="SimSun" pitchFamily="2"/>
              </a:rPr>
              <a:t>.</a:t>
            </a:r>
          </a:p>
          <a:p>
            <a:pPr marL="674370" lvl="1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sz="2400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We</a:t>
            </a:r>
            <a:r>
              <a:rPr lang="es-ES" sz="2400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do </a:t>
            </a:r>
            <a:r>
              <a:rPr lang="es-ES" sz="2400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not</a:t>
            </a:r>
            <a:r>
              <a:rPr lang="es-ES" sz="2400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have</a:t>
            </a:r>
            <a:r>
              <a:rPr lang="es-ES" sz="2400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</a:t>
            </a:r>
            <a:r>
              <a:rPr lang="es-ES" sz="2400" b="1" dirty="0" err="1">
                <a:solidFill>
                  <a:srgbClr val="000000"/>
                </a:solidFill>
                <a:latin typeface="Calibri" pitchFamily="18"/>
                <a:ea typeface="SimSun" pitchFamily="2"/>
              </a:rPr>
              <a:t>access</a:t>
            </a:r>
            <a:r>
              <a:rPr lang="es-ES" sz="2400" b="1" dirty="0">
                <a:solidFill>
                  <a:srgbClr val="000000"/>
                </a:solidFill>
                <a:latin typeface="Calibri" pitchFamily="18"/>
                <a:ea typeface="SimSun" pitchFamily="2"/>
              </a:rPr>
              <a:t> to </a:t>
            </a:r>
            <a:r>
              <a:rPr lang="es-ES" sz="2400" dirty="0"/>
              <a:t>α </a:t>
            </a:r>
            <a:r>
              <a:rPr lang="es-ES" sz="2400" dirty="0" err="1"/>
              <a:t>or</a:t>
            </a:r>
            <a:r>
              <a:rPr lang="es-ES" sz="2400" dirty="0"/>
              <a:t> β </a:t>
            </a:r>
            <a:endParaRPr lang="es-ES" sz="2400" b="1" dirty="0">
              <a:solidFill>
                <a:srgbClr val="000000"/>
              </a:solidFill>
              <a:latin typeface="Calibri" pitchFamily="18"/>
              <a:ea typeface="SimSun" pitchFamily="2"/>
            </a:endParaRPr>
          </a:p>
          <a:p>
            <a:pPr marL="274320">
              <a:lnSpc>
                <a:spcPct val="100000"/>
              </a:lnSpc>
              <a:buSzPct val="45000"/>
              <a:buFont typeface="StarSymbol"/>
              <a:buChar char="●"/>
            </a:pPr>
            <a:endParaRPr lang="es-ES" b="1" dirty="0"/>
          </a:p>
          <a:p>
            <a:pPr lvl="0"/>
            <a:endParaRPr lang="es-E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1F7B1A-CFC1-7547-A58A-46C7EDF049A5}"/>
              </a:ext>
            </a:extLst>
          </p:cNvPr>
          <p:cNvGrpSpPr/>
          <p:nvPr/>
        </p:nvGrpSpPr>
        <p:grpSpPr>
          <a:xfrm>
            <a:off x="1773932" y="2705753"/>
            <a:ext cx="6090262" cy="1179169"/>
            <a:chOff x="1197868" y="2465855"/>
            <a:chExt cx="6090262" cy="117916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8F034D-B0EB-D74F-83D4-CE044B62B561}"/>
                </a:ext>
              </a:extLst>
            </p:cNvPr>
            <p:cNvSpPr txBox="1"/>
            <p:nvPr/>
          </p:nvSpPr>
          <p:spPr>
            <a:xfrm>
              <a:off x="1197868" y="2924944"/>
              <a:ext cx="1800200" cy="43582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α|0&gt; + β|1&gt;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EC5ABF-448B-6345-BF4B-91613BB975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98068" y="3140968"/>
              <a:ext cx="576064" cy="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Lightning Bolt 7">
              <a:extLst>
                <a:ext uri="{FF2B5EF4-FFF2-40B4-BE49-F238E27FC236}">
                  <a16:creationId xmlns:a16="http://schemas.microsoft.com/office/drawing/2014/main" id="{3F3E27E0-B6D2-6743-A6FF-FF68840085A3}"/>
                </a:ext>
              </a:extLst>
            </p:cNvPr>
            <p:cNvSpPr/>
            <p:nvPr/>
          </p:nvSpPr>
          <p:spPr bwMode="auto">
            <a:xfrm>
              <a:off x="3358108" y="2683768"/>
              <a:ext cx="914400" cy="914400"/>
            </a:xfrm>
            <a:prstGeom prst="lightningBol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s-ES" sz="18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2B96DC2-9455-9347-ACA8-DE8BBA3F2EC7}"/>
                </a:ext>
              </a:extLst>
            </p:cNvPr>
            <p:cNvCxnSpPr/>
            <p:nvPr/>
          </p:nvCxnSpPr>
          <p:spPr bwMode="auto">
            <a:xfrm flipV="1">
              <a:off x="4093451" y="2744924"/>
              <a:ext cx="565820" cy="36004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61A37E8-0ECD-8E4D-B5F9-5D34D24B8B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55437" y="3219056"/>
              <a:ext cx="565820" cy="20994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FC1779-065E-9D48-93EA-A41ED7FB73DE}"/>
                </a:ext>
              </a:extLst>
            </p:cNvPr>
            <p:cNvSpPr txBox="1"/>
            <p:nvPr/>
          </p:nvSpPr>
          <p:spPr>
            <a:xfrm>
              <a:off x="4798268" y="2465855"/>
              <a:ext cx="720080" cy="435825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|0&gt;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124259-F51D-824F-A282-BDCD6FB91976}"/>
                </a:ext>
              </a:extLst>
            </p:cNvPr>
            <p:cNvSpPr txBox="1"/>
            <p:nvPr/>
          </p:nvSpPr>
          <p:spPr>
            <a:xfrm>
              <a:off x="4798268" y="3200289"/>
              <a:ext cx="720080" cy="435825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|1&gt;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302EEC-FA1C-C048-A76E-6925D3231918}"/>
                </a:ext>
              </a:extLst>
            </p:cNvPr>
            <p:cNvSpPr txBox="1"/>
            <p:nvPr/>
          </p:nvSpPr>
          <p:spPr>
            <a:xfrm>
              <a:off x="5662364" y="2489064"/>
              <a:ext cx="1542410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/>
                <a:t>Prob</a:t>
              </a:r>
              <a:r>
                <a:rPr lang="es-ES" sz="2400" dirty="0"/>
                <a:t>. |α|</a:t>
              </a:r>
              <a:r>
                <a:rPr lang="es-ES" sz="2400" baseline="30000" dirty="0"/>
                <a:t>2</a:t>
              </a:r>
              <a:r>
                <a:rPr lang="es-ES" sz="2400" dirty="0"/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4DF9AE-68C2-7941-BBCC-576B9E4B0D83}"/>
                </a:ext>
              </a:extLst>
            </p:cNvPr>
            <p:cNvSpPr txBox="1"/>
            <p:nvPr/>
          </p:nvSpPr>
          <p:spPr>
            <a:xfrm>
              <a:off x="5662364" y="3209199"/>
              <a:ext cx="1625766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/>
                <a:t>Prob</a:t>
              </a:r>
              <a:r>
                <a:rPr lang="es-ES" sz="2400" dirty="0"/>
                <a:t>. |β|</a:t>
              </a:r>
              <a:r>
                <a:rPr lang="es-ES" sz="2400" baseline="30000" dirty="0"/>
                <a:t>2</a:t>
              </a:r>
              <a:r>
                <a:rPr lang="es-ES" sz="2400" dirty="0"/>
                <a:t> 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582F10E-67D6-0846-8027-7983824CA503}"/>
              </a:ext>
            </a:extLst>
          </p:cNvPr>
          <p:cNvSpPr txBox="1"/>
          <p:nvPr/>
        </p:nvSpPr>
        <p:spPr>
          <a:xfrm>
            <a:off x="3016637" y="2550043"/>
            <a:ext cx="2067665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/>
              <a:t>Measurement</a:t>
            </a:r>
            <a:endParaRPr lang="es-ES" sz="2000" b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D96088F-AFCE-11CC-E827-FAFE1DCEA642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77464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1">
            <a:extLst>
              <a:ext uri="{FF2B5EF4-FFF2-40B4-BE49-F238E27FC236}">
                <a16:creationId xmlns:a16="http://schemas.microsoft.com/office/drawing/2014/main" id="{B9581431-44CB-B146-857A-6B4312B5F01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02124" y="116632"/>
            <a:ext cx="8229024" cy="1144921"/>
          </a:xfrm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 dirty="0"/>
              <a:t> Single photon sources.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034" name="Rectangle 2">
                <a:extLst>
                  <a:ext uri="{FF2B5EF4-FFF2-40B4-BE49-F238E27FC236}">
                    <a16:creationId xmlns:a16="http://schemas.microsoft.com/office/drawing/2014/main" id="{602EBBB4-0BB9-244D-B85D-B19CED3E1263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693812" y="1484534"/>
                <a:ext cx="10225136" cy="3210097"/>
              </a:xfrm>
              <a:ln/>
            </p:spPr>
            <p:txBody>
              <a:bodyPr vert="horz" wrap="square" lIns="91440" tIns="22403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783458" lvl="1" indent="-260673">
                  <a:buSzPct val="75000"/>
                  <a:buFont typeface="Symbol" pitchFamily="2" charset="2"/>
                  <a:buChar char=""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</a:tabLst>
                </a:pPr>
                <a:r>
                  <a:rPr lang="en-US" altLang="es-ES" dirty="0"/>
                  <a:t>To produce </a:t>
                </a:r>
                <a:r>
                  <a:rPr lang="en-US" altLang="es-ES" b="1" dirty="0"/>
                  <a:t>single photons on demand </a:t>
                </a:r>
                <a:r>
                  <a:rPr lang="en-US" altLang="es-ES" dirty="0"/>
                  <a:t>(predictable rate) at  the correct wavelength is difficult.</a:t>
                </a:r>
              </a:p>
              <a:p>
                <a:pPr marL="783458" lvl="1" indent="-260673">
                  <a:buSzPct val="75000"/>
                  <a:buFont typeface="Symbol" pitchFamily="2" charset="2"/>
                  <a:buChar char=""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</a:tabLst>
                </a:pPr>
                <a:r>
                  <a:rPr lang="en-US" altLang="es-ES" dirty="0"/>
                  <a:t>Typically: use an attenuated laser. </a:t>
                </a:r>
              </a:p>
              <a:p>
                <a:pPr marL="783458" lvl="1" indent="-260673">
                  <a:buSzPct val="75000"/>
                  <a:buFont typeface="Symbol" pitchFamily="2" charset="2"/>
                  <a:buChar char=""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</a:tabLst>
                </a:pPr>
                <a:r>
                  <a:rPr lang="en-US" altLang="es-ES" dirty="0"/>
                  <a:t>An attenuated laser pulse with an average photon number per pulse of </a:t>
                </a:r>
                <a:r>
                  <a:rPr lang="en-US" altLang="es-ES" dirty="0" err="1"/>
                  <a:t>μ</a:t>
                </a:r>
                <a:r>
                  <a:rPr lang="en-US" altLang="es-ES" dirty="0"/>
                  <a:t>, emits according to a Poisson distribution in the number of photons:</a:t>
                </a:r>
              </a:p>
              <a:p>
                <a:pPr marL="391729" indent="-292357">
                  <a:buClrTx/>
                  <a:buSzTx/>
                  <a:buNone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altLang="es-E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ES" alt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alt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altLang="es-E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alt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s-ES" alt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S" alt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alt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alt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s-ES" alt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s-ES" alt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alt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sSup>
                        <m:sSupPr>
                          <m:ctrlPr>
                            <a:rPr lang="es-ES" alt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alt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alt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alt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altLang="es-ES" dirty="0"/>
              </a:p>
              <a:p>
                <a:pPr marL="1334447" lvl="3" indent="-457200">
                  <a:buClrTx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</a:tabLst>
                </a:pPr>
                <a:r>
                  <a:rPr lang="en-US" altLang="es-ES" dirty="0"/>
                  <a:t>The probability to emit more than one photon is </a:t>
                </a:r>
                <a14:m>
                  <m:oMath xmlns:m="http://schemas.openxmlformats.org/officeDocument/2006/math">
                    <m:r>
                      <a:rPr lang="en-US" altLang="es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s-ES" alt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altLang="es-ES" dirty="0"/>
                  <a:t>. The probability of a vacuum pulse is </a:t>
                </a:r>
                <a14:m>
                  <m:oMath xmlns:m="http://schemas.openxmlformats.org/officeDocument/2006/math">
                    <m:r>
                      <a:rPr lang="es-ES" altLang="es-E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s-ES" alt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en-US" altLang="es-ES" dirty="0"/>
              </a:p>
              <a:p>
                <a:pPr marL="1334447" lvl="3" indent="-457200">
                  <a:buClrTx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</a:tabLst>
                </a:pPr>
                <a:r>
                  <a:rPr lang="en-US" altLang="es-ES" dirty="0"/>
                  <a:t>A typical value is </a:t>
                </a:r>
                <a14:m>
                  <m:oMath xmlns:m="http://schemas.openxmlformats.org/officeDocument/2006/math">
                    <m:r>
                      <a:rPr lang="en-US" altLang="es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s-ES" alt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es-ES" dirty="0"/>
              </a:p>
              <a:p>
                <a:pPr marL="391729" indent="-292357">
                  <a:buClrTx/>
                  <a:buSzTx/>
                  <a:buNone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</a:tabLst>
                </a:pPr>
                <a:endParaRPr lang="en-US" altLang="es-ES" dirty="0"/>
              </a:p>
              <a:p>
                <a:pPr marL="99372" indent="0">
                  <a:buClrTx/>
                  <a:buSzTx/>
                  <a:buNone/>
                  <a:tabLst>
                    <a:tab pos="656722" algn="l"/>
                    <a:tab pos="1313444" algn="l"/>
                    <a:tab pos="1970166" algn="l"/>
                    <a:tab pos="2626888" algn="l"/>
                    <a:tab pos="3283610" algn="l"/>
                    <a:tab pos="3940332" algn="l"/>
                    <a:tab pos="4597055" algn="l"/>
                    <a:tab pos="5253777" algn="l"/>
                    <a:tab pos="5910499" algn="l"/>
                    <a:tab pos="6567221" algn="l"/>
                    <a:tab pos="7223943" algn="l"/>
                  </a:tabLst>
                </a:pPr>
                <a:endParaRPr lang="en-US" altLang="es-ES" dirty="0"/>
              </a:p>
            </p:txBody>
          </p:sp>
        </mc:Choice>
        <mc:Fallback xmlns="">
          <p:sp>
            <p:nvSpPr>
              <p:cNvPr id="172034" name="Rectangle 2">
                <a:extLst>
                  <a:ext uri="{FF2B5EF4-FFF2-40B4-BE49-F238E27FC236}">
                    <a16:creationId xmlns:a16="http://schemas.microsoft.com/office/drawing/2014/main" id="{602EBBB4-0BB9-244D-B85D-B19CED3E12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693812" y="1484534"/>
                <a:ext cx="10225136" cy="3210097"/>
              </a:xfrm>
              <a:blipFill>
                <a:blip r:embed="rId3"/>
                <a:stretch>
                  <a:fillRect t="-1969" b="-27953"/>
                </a:stretch>
              </a:blipFill>
              <a:ln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ángulo 1">
            <a:extLst>
              <a:ext uri="{FF2B5EF4-FFF2-40B4-BE49-F238E27FC236}">
                <a16:creationId xmlns:a16="http://schemas.microsoft.com/office/drawing/2014/main" id="{CCB147BA-78F6-54F8-574E-D2FFC6CB0DDE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090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0F4A1F4-66C8-5D40-1F07-FA288D69CF52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8C3C636-EC52-DD4A-9BD1-BF8B8B8E19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27812" y="117728"/>
            <a:ext cx="5653909" cy="1070992"/>
          </a:xfrm>
        </p:spPr>
        <p:txBody>
          <a:bodyPr wrap="square" lIns="90000" tIns="45000" rIns="90000" bIns="45000">
            <a:noAutofit/>
          </a:bodyPr>
          <a:lstStyle/>
          <a:p>
            <a:pPr lvl="0"/>
            <a:r>
              <a:rPr lang="es-ES" sz="4000" dirty="0"/>
              <a:t>QKD </a:t>
            </a:r>
            <a:r>
              <a:rPr lang="es-ES" sz="4000" dirty="0" err="1"/>
              <a:t>Devices</a:t>
            </a:r>
            <a:endParaRPr lang="es-ES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BABE54-C24A-3840-9BE8-F6D2A53F0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1" y="1188720"/>
            <a:ext cx="11418804" cy="51435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8928D5-FC40-9E4C-8557-9FD874333A16}"/>
              </a:ext>
            </a:extLst>
          </p:cNvPr>
          <p:cNvSpPr txBox="1"/>
          <p:nvPr/>
        </p:nvSpPr>
        <p:spPr>
          <a:xfrm>
            <a:off x="1845940" y="5949280"/>
            <a:ext cx="8764066" cy="865237"/>
          </a:xfrm>
          <a:prstGeom prst="rect">
            <a:avLst/>
          </a:prstGeom>
          <a:solidFill>
            <a:srgbClr val="FEFFE8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QKD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implementation</a:t>
            </a:r>
            <a:r>
              <a:rPr lang="es-ES" dirty="0"/>
              <a:t>, 1989. A BB84 </a:t>
            </a:r>
            <a:r>
              <a:rPr lang="es-ES" dirty="0" err="1"/>
              <a:t>protocol</a:t>
            </a:r>
            <a:r>
              <a:rPr lang="es-ES" dirty="0"/>
              <a:t> </a:t>
            </a:r>
            <a:r>
              <a:rPr lang="es-ES" dirty="0" err="1"/>
              <a:t>essentially</a:t>
            </a:r>
            <a:r>
              <a:rPr lang="es-ES" dirty="0"/>
              <a:t> as </a:t>
            </a:r>
            <a:r>
              <a:rPr lang="es-ES" dirty="0" err="1"/>
              <a:t>previously</a:t>
            </a:r>
            <a:r>
              <a:rPr lang="es-ES" dirty="0"/>
              <a:t> </a:t>
            </a:r>
            <a:r>
              <a:rPr lang="es-ES" dirty="0" err="1"/>
              <a:t>explained</a:t>
            </a:r>
            <a:endParaRPr lang="es-ES" dirty="0"/>
          </a:p>
          <a:p>
            <a:pPr algn="ctr"/>
            <a:r>
              <a:rPr lang="es-ES" dirty="0"/>
              <a:t>(“</a:t>
            </a:r>
            <a:r>
              <a:rPr lang="es-ES" dirty="0" err="1"/>
              <a:t>Deaf</a:t>
            </a:r>
            <a:r>
              <a:rPr lang="es-ES" dirty="0"/>
              <a:t> </a:t>
            </a:r>
            <a:r>
              <a:rPr lang="es-ES" dirty="0" err="1"/>
              <a:t>proof</a:t>
            </a:r>
            <a:r>
              <a:rPr lang="es-ES" dirty="0"/>
              <a:t>” </a:t>
            </a:r>
            <a:r>
              <a:rPr lang="es-ES" dirty="0" err="1"/>
              <a:t>version</a:t>
            </a:r>
            <a:r>
              <a:rPr lang="es-ES" dirty="0"/>
              <a:t>, </a:t>
            </a:r>
            <a:r>
              <a:rPr lang="es-ES" dirty="0" err="1"/>
              <a:t>polarization</a:t>
            </a:r>
            <a:r>
              <a:rPr lang="es-ES" dirty="0"/>
              <a:t> </a:t>
            </a:r>
            <a:r>
              <a:rPr lang="es-ES" dirty="0" err="1"/>
              <a:t>coding</a:t>
            </a:r>
            <a:r>
              <a:rPr lang="es-ES" dirty="0"/>
              <a:t>)</a:t>
            </a:r>
          </a:p>
          <a:p>
            <a:endParaRPr lang="es-E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6E1747E-5D84-BD46-BEAD-E505A088C302}"/>
              </a:ext>
            </a:extLst>
          </p:cNvPr>
          <p:cNvCxnSpPr>
            <a:cxnSpLocks/>
          </p:cNvCxnSpPr>
          <p:nvPr/>
        </p:nvCxnSpPr>
        <p:spPr>
          <a:xfrm>
            <a:off x="5230316" y="3573016"/>
            <a:ext cx="273630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8D332FF-ED7C-1542-8A8A-BE9D077C17EB}"/>
              </a:ext>
            </a:extLst>
          </p:cNvPr>
          <p:cNvSpPr txBox="1"/>
          <p:nvPr/>
        </p:nvSpPr>
        <p:spPr>
          <a:xfrm>
            <a:off x="6191946" y="3223048"/>
            <a:ext cx="947695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~20 cm</a:t>
            </a:r>
          </a:p>
        </p:txBody>
      </p:sp>
    </p:spTree>
    <p:extLst>
      <p:ext uri="{BB962C8B-B14F-4D97-AF65-F5344CB8AC3E}">
        <p14:creationId xmlns:p14="http://schemas.microsoft.com/office/powerpoint/2010/main" val="38926245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65D1B-7B19-2B40-BD6D-BA610FE1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808113-7DEF-4441-A7EE-F7DC08CF75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3773" y="1351310"/>
            <a:ext cx="11593288" cy="4525962"/>
          </a:xfrm>
        </p:spPr>
        <p:txBody>
          <a:bodyPr/>
          <a:lstStyle/>
          <a:p>
            <a:r>
              <a:rPr lang="es-ES" sz="2400" dirty="0" err="1"/>
              <a:t>Building</a:t>
            </a:r>
            <a:r>
              <a:rPr lang="es-ES" sz="2400" dirty="0"/>
              <a:t> </a:t>
            </a:r>
            <a:r>
              <a:rPr lang="es-ES" sz="2400" dirty="0" err="1"/>
              <a:t>robust</a:t>
            </a:r>
            <a:r>
              <a:rPr lang="es-ES" sz="2400" dirty="0"/>
              <a:t> QKD </a:t>
            </a:r>
            <a:r>
              <a:rPr lang="es-ES" sz="2400" dirty="0" err="1"/>
              <a:t>systems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b="1" dirty="0" err="1"/>
              <a:t>complex</a:t>
            </a:r>
            <a:r>
              <a:rPr lang="es-ES" sz="2400" dirty="0"/>
              <a:t> and </a:t>
            </a:r>
            <a:r>
              <a:rPr lang="es-ES" sz="2400" dirty="0" err="1"/>
              <a:t>require</a:t>
            </a:r>
            <a:r>
              <a:rPr lang="es-ES" sz="2400" dirty="0"/>
              <a:t> </a:t>
            </a:r>
            <a:r>
              <a:rPr lang="es-ES" sz="2400" dirty="0" err="1"/>
              <a:t>bulky</a:t>
            </a:r>
            <a:r>
              <a:rPr lang="es-ES" sz="2400" dirty="0"/>
              <a:t> Single </a:t>
            </a:r>
            <a:r>
              <a:rPr lang="es-ES" sz="2400" dirty="0" err="1"/>
              <a:t>Photon</a:t>
            </a:r>
            <a:r>
              <a:rPr lang="es-ES" sz="2400" dirty="0"/>
              <a:t> </a:t>
            </a:r>
            <a:r>
              <a:rPr lang="es-ES" sz="2400" dirty="0" err="1"/>
              <a:t>Detectors</a:t>
            </a:r>
            <a:r>
              <a:rPr lang="es-ES" sz="2400" dirty="0"/>
              <a:t>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dirty="0" err="1"/>
              <a:t>which</a:t>
            </a:r>
            <a:r>
              <a:rPr lang="es-ES" sz="2400" dirty="0"/>
              <a:t> a </a:t>
            </a:r>
            <a:r>
              <a:rPr lang="es-ES" sz="2400" dirty="0" err="1"/>
              <a:t>large</a:t>
            </a:r>
            <a:r>
              <a:rPr lang="es-ES" sz="2400" dirty="0"/>
              <a:t> </a:t>
            </a:r>
            <a:r>
              <a:rPr lang="es-ES" sz="2400" dirty="0" err="1"/>
              <a:t>market</a:t>
            </a:r>
            <a:r>
              <a:rPr lang="es-ES" sz="2400" dirty="0"/>
              <a:t> </a:t>
            </a:r>
            <a:r>
              <a:rPr lang="es-ES" sz="2400" dirty="0" err="1"/>
              <a:t>does</a:t>
            </a:r>
            <a:r>
              <a:rPr lang="es-ES" sz="2400" dirty="0"/>
              <a:t> </a:t>
            </a:r>
            <a:r>
              <a:rPr lang="es-ES" sz="2400" dirty="0" err="1"/>
              <a:t>not</a:t>
            </a:r>
            <a:r>
              <a:rPr lang="es-ES" sz="2400" dirty="0"/>
              <a:t> </a:t>
            </a:r>
            <a:r>
              <a:rPr lang="es-ES" sz="2400" dirty="0" err="1"/>
              <a:t>exist</a:t>
            </a:r>
            <a:r>
              <a:rPr lang="es-ES" sz="2400" dirty="0"/>
              <a:t>, </a:t>
            </a:r>
            <a:r>
              <a:rPr lang="es-ES" sz="2400" dirty="0" err="1"/>
              <a:t>hence</a:t>
            </a:r>
            <a:r>
              <a:rPr lang="es-ES" sz="2400" dirty="0"/>
              <a:t> </a:t>
            </a:r>
            <a:r>
              <a:rPr lang="es-ES" sz="2400" b="1" dirty="0" err="1"/>
              <a:t>expensive</a:t>
            </a:r>
            <a:r>
              <a:rPr lang="es-ES" sz="2400" dirty="0"/>
              <a:t>. </a:t>
            </a:r>
            <a:r>
              <a:rPr lang="es-ES" sz="2400" dirty="0" err="1"/>
              <a:t>Moreover</a:t>
            </a:r>
            <a:r>
              <a:rPr lang="es-ES" sz="2400" dirty="0"/>
              <a:t>,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technology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notoriously</a:t>
            </a:r>
            <a:r>
              <a:rPr lang="es-ES" sz="2400" dirty="0"/>
              <a:t> </a:t>
            </a:r>
            <a:r>
              <a:rPr lang="es-ES" sz="2400" b="1" dirty="0"/>
              <a:t>“</a:t>
            </a:r>
            <a:r>
              <a:rPr lang="es-ES" sz="2400" b="1" dirty="0" err="1"/>
              <a:t>telco</a:t>
            </a:r>
            <a:r>
              <a:rPr lang="es-ES" sz="2400" b="1" dirty="0"/>
              <a:t> </a:t>
            </a:r>
            <a:r>
              <a:rPr lang="es-ES" sz="2400" b="1" dirty="0" err="1"/>
              <a:t>unfriendly</a:t>
            </a:r>
            <a:r>
              <a:rPr lang="es-ES" sz="2400" dirty="0"/>
              <a:t>” </a:t>
            </a:r>
            <a:r>
              <a:rPr lang="es-ES" sz="2400" dirty="0" err="1"/>
              <a:t>from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integration</a:t>
            </a:r>
            <a:r>
              <a:rPr lang="es-ES" sz="2400" dirty="0"/>
              <a:t> (</a:t>
            </a:r>
            <a:r>
              <a:rPr lang="es-ES" sz="2400" dirty="0" err="1"/>
              <a:t>e.g</a:t>
            </a:r>
            <a:r>
              <a:rPr lang="es-ES" sz="2400" dirty="0"/>
              <a:t>. </a:t>
            </a:r>
            <a:r>
              <a:rPr lang="es-ES" sz="2400" dirty="0" err="1"/>
              <a:t>Sharing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physical</a:t>
            </a:r>
            <a:r>
              <a:rPr lang="es-ES" sz="2400" dirty="0"/>
              <a:t> </a:t>
            </a:r>
            <a:r>
              <a:rPr lang="es-ES" sz="2400" dirty="0" err="1"/>
              <a:t>infrastructure</a:t>
            </a:r>
            <a:r>
              <a:rPr lang="es-ES" sz="2400" dirty="0"/>
              <a:t>) </a:t>
            </a:r>
            <a:r>
              <a:rPr lang="es-ES" sz="2400" dirty="0" err="1"/>
              <a:t>point</a:t>
            </a:r>
            <a:r>
              <a:rPr lang="es-ES" sz="2400" dirty="0"/>
              <a:t> of </a:t>
            </a:r>
            <a:r>
              <a:rPr lang="es-ES" sz="2400" dirty="0" err="1"/>
              <a:t>view</a:t>
            </a:r>
            <a:r>
              <a:rPr lang="es-ES" sz="2400" dirty="0"/>
              <a:t>. </a:t>
            </a:r>
          </a:p>
          <a:p>
            <a:pPr marL="109537" indent="0">
              <a:buNone/>
            </a:pPr>
            <a:endParaRPr lang="es-ES" dirty="0"/>
          </a:p>
          <a:p>
            <a:pPr lvl="2"/>
            <a:r>
              <a:rPr lang="es-ES" dirty="0"/>
              <a:t>Do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sort</a:t>
            </a:r>
            <a:r>
              <a:rPr lang="es-ES" dirty="0"/>
              <a:t> of catch-22 </a:t>
            </a:r>
            <a:r>
              <a:rPr lang="es-ES" dirty="0" err="1"/>
              <a:t>problem</a:t>
            </a:r>
            <a:r>
              <a:rPr lang="es-ES" dirty="0"/>
              <a:t>? </a:t>
            </a:r>
          </a:p>
          <a:p>
            <a:pPr lvl="1"/>
            <a:endParaRPr lang="es-E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73400-69A3-F047-ADBC-F16216684B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6683" y="219901"/>
            <a:ext cx="7920037" cy="1071563"/>
          </a:xfrm>
        </p:spPr>
        <p:txBody>
          <a:bodyPr>
            <a:noAutofit/>
          </a:bodyPr>
          <a:lstStyle/>
          <a:p>
            <a:pPr algn="ctr"/>
            <a:r>
              <a:rPr lang="es-ES" sz="2800" dirty="0"/>
              <a:t>A complete </a:t>
            </a:r>
            <a:r>
              <a:rPr lang="es-ES" sz="2800" dirty="0" err="1"/>
              <a:t>departure</a:t>
            </a:r>
            <a:r>
              <a:rPr lang="es-ES" sz="2800" dirty="0"/>
              <a:t>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design</a:t>
            </a:r>
            <a:r>
              <a:rPr lang="es-ES" sz="2800" dirty="0"/>
              <a:t> of QKD </a:t>
            </a:r>
            <a:r>
              <a:rPr lang="es-ES" sz="2800" dirty="0" err="1"/>
              <a:t>devices</a:t>
            </a:r>
            <a:r>
              <a:rPr lang="es-ES" sz="2800" dirty="0"/>
              <a:t>: </a:t>
            </a:r>
            <a:r>
              <a:rPr lang="es-ES" sz="2800" dirty="0" err="1"/>
              <a:t>Continuous</a:t>
            </a:r>
            <a:r>
              <a:rPr lang="es-ES" sz="2800" dirty="0"/>
              <a:t> Variables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B11B24-BE6D-884F-8CD1-5446331BFB6E}"/>
              </a:ext>
            </a:extLst>
          </p:cNvPr>
          <p:cNvSpPr txBox="1"/>
          <p:nvPr/>
        </p:nvSpPr>
        <p:spPr>
          <a:xfrm>
            <a:off x="7773182" y="3067819"/>
            <a:ext cx="1544012" cy="865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/>
              <a:t>Expensive</a:t>
            </a:r>
            <a:endParaRPr lang="es-ES" dirty="0"/>
          </a:p>
          <a:p>
            <a:pPr algn="ctr"/>
            <a:endParaRPr lang="es-ES" dirty="0"/>
          </a:p>
          <a:p>
            <a:pPr algn="ctr"/>
            <a:r>
              <a:rPr lang="es-ES" dirty="0"/>
              <a:t>Niche </a:t>
            </a:r>
            <a:r>
              <a:rPr lang="es-ES" dirty="0" err="1"/>
              <a:t>market</a:t>
            </a:r>
            <a:endParaRPr lang="es-ES" dirty="0"/>
          </a:p>
        </p:txBody>
      </p:sp>
      <p:sp>
        <p:nvSpPr>
          <p:cNvPr id="6" name="Curved Left Arrow 5">
            <a:extLst>
              <a:ext uri="{FF2B5EF4-FFF2-40B4-BE49-F238E27FC236}">
                <a16:creationId xmlns:a16="http://schemas.microsoft.com/office/drawing/2014/main" id="{E99BA53B-5A86-4746-932D-BA45BCBE8E66}"/>
              </a:ext>
            </a:extLst>
          </p:cNvPr>
          <p:cNvSpPr/>
          <p:nvPr/>
        </p:nvSpPr>
        <p:spPr>
          <a:xfrm>
            <a:off x="9285350" y="3220295"/>
            <a:ext cx="288032" cy="6130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Curved Left Arrow 6">
            <a:extLst>
              <a:ext uri="{FF2B5EF4-FFF2-40B4-BE49-F238E27FC236}">
                <a16:creationId xmlns:a16="http://schemas.microsoft.com/office/drawing/2014/main" id="{14CEA5E9-0656-8144-8E70-F667DCF652D3}"/>
              </a:ext>
            </a:extLst>
          </p:cNvPr>
          <p:cNvSpPr/>
          <p:nvPr/>
        </p:nvSpPr>
        <p:spPr>
          <a:xfrm rot="10800000">
            <a:off x="7462565" y="3193889"/>
            <a:ext cx="288032" cy="61309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C4AA09-CB61-C34C-AEEC-015519D3A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027" y="3729994"/>
            <a:ext cx="2353680" cy="3136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6B394A-794D-824F-8A67-9BFC2DD3D37D}"/>
              </a:ext>
            </a:extLst>
          </p:cNvPr>
          <p:cNvSpPr txBox="1"/>
          <p:nvPr/>
        </p:nvSpPr>
        <p:spPr>
          <a:xfrm>
            <a:off x="192744" y="4312144"/>
            <a:ext cx="2443939" cy="1895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/>
              <a:t>Typical</a:t>
            </a:r>
            <a:r>
              <a:rPr lang="es-ES" dirty="0"/>
              <a:t> QKD </a:t>
            </a:r>
            <a:r>
              <a:rPr lang="es-ES" dirty="0" err="1"/>
              <a:t>system</a:t>
            </a:r>
            <a:endParaRPr lang="es-ES" dirty="0"/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~150K€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“</a:t>
            </a:r>
            <a:r>
              <a:rPr lang="es-ES" dirty="0" err="1"/>
              <a:t>cottage</a:t>
            </a:r>
            <a:r>
              <a:rPr lang="es-ES" dirty="0"/>
              <a:t> </a:t>
            </a:r>
            <a:r>
              <a:rPr lang="es-ES" dirty="0" err="1"/>
              <a:t>industry</a:t>
            </a:r>
            <a:r>
              <a:rPr lang="es-ES" dirty="0"/>
              <a:t>”?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Difficult</a:t>
            </a:r>
            <a:r>
              <a:rPr lang="es-ES" dirty="0"/>
              <a:t> to </a:t>
            </a:r>
            <a:r>
              <a:rPr lang="es-ES" dirty="0" err="1"/>
              <a:t>integrate</a:t>
            </a: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66562" name="Picture 2" descr="Módulo SFP Con Cable De Fibra óptica Fotos, Retratos, Imágenes Y Fotografía  De Archivo Libres De Derecho. Image 69867312.">
            <a:extLst>
              <a:ext uri="{FF2B5EF4-FFF2-40B4-BE49-F238E27FC236}">
                <a16:creationId xmlns:a16="http://schemas.microsoft.com/office/drawing/2014/main" id="{BF86251A-7D5F-264A-82B7-B80184794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8" y="4312144"/>
            <a:ext cx="2377866" cy="15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08DA56-3155-7043-89CC-3245CED05E92}"/>
              </a:ext>
            </a:extLst>
          </p:cNvPr>
          <p:cNvSpPr txBox="1"/>
          <p:nvPr/>
        </p:nvSpPr>
        <p:spPr>
          <a:xfrm>
            <a:off x="9334772" y="4279223"/>
            <a:ext cx="1871025" cy="16381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SFP module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Finger</a:t>
            </a:r>
            <a:r>
              <a:rPr lang="es-ES" dirty="0"/>
              <a:t> </a:t>
            </a:r>
            <a:r>
              <a:rPr lang="es-ES" dirty="0" err="1"/>
              <a:t>sized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Mass</a:t>
            </a:r>
            <a:r>
              <a:rPr lang="es-ES" dirty="0"/>
              <a:t> </a:t>
            </a:r>
            <a:r>
              <a:rPr lang="es-ES" dirty="0" err="1"/>
              <a:t>market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Plug and </a:t>
            </a:r>
            <a:r>
              <a:rPr lang="es-ES" dirty="0" err="1"/>
              <a:t>play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50€</a:t>
            </a:r>
          </a:p>
        </p:txBody>
      </p:sp>
      <p:sp>
        <p:nvSpPr>
          <p:cNvPr id="13" name="Notched Right Arrow 12">
            <a:extLst>
              <a:ext uri="{FF2B5EF4-FFF2-40B4-BE49-F238E27FC236}">
                <a16:creationId xmlns:a16="http://schemas.microsoft.com/office/drawing/2014/main" id="{F4AA7913-2266-5148-919B-2A2A973AC5AF}"/>
              </a:ext>
            </a:extLst>
          </p:cNvPr>
          <p:cNvSpPr/>
          <p:nvPr/>
        </p:nvSpPr>
        <p:spPr>
          <a:xfrm>
            <a:off x="5014292" y="5096150"/>
            <a:ext cx="1440160" cy="421082"/>
          </a:xfrm>
          <a:prstGeom prst="notchedRight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371419-D529-034E-B077-915D89ADA316}"/>
              </a:ext>
            </a:extLst>
          </p:cNvPr>
          <p:cNvSpPr txBox="1"/>
          <p:nvPr/>
        </p:nvSpPr>
        <p:spPr>
          <a:xfrm>
            <a:off x="5475671" y="4431353"/>
            <a:ext cx="527709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83706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EEC7-D3A7-2042-9C49-6E5F8F8342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05980" y="291083"/>
            <a:ext cx="8961437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dirty="0"/>
              <a:t>Quantum </a:t>
            </a:r>
            <a:r>
              <a:rPr lang="es-ES" sz="3600" dirty="0" err="1"/>
              <a:t>Cryptography</a:t>
            </a:r>
            <a:r>
              <a:rPr lang="es-ES" sz="3600" dirty="0"/>
              <a:t> </a:t>
            </a:r>
            <a:r>
              <a:rPr lang="es-ES" sz="3600" dirty="0" err="1"/>
              <a:t>with</a:t>
            </a:r>
            <a:r>
              <a:rPr lang="es-ES" sz="3600" dirty="0"/>
              <a:t> </a:t>
            </a:r>
            <a:r>
              <a:rPr lang="es-ES" sz="3600" dirty="0" err="1"/>
              <a:t>Continuous</a:t>
            </a:r>
            <a:r>
              <a:rPr lang="es-ES" sz="3600" dirty="0"/>
              <a:t> Variables.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6C2A8-8DC9-C347-89C1-7A3F49EA4F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8749" y="1622858"/>
            <a:ext cx="6691313" cy="45259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b="1" dirty="0" err="1"/>
              <a:t>Coherent</a:t>
            </a:r>
            <a:r>
              <a:rPr lang="es-ES" sz="2400" b="1" dirty="0"/>
              <a:t> </a:t>
            </a:r>
            <a:r>
              <a:rPr lang="es-ES" sz="2400" b="1" dirty="0" err="1"/>
              <a:t>states</a:t>
            </a:r>
            <a:r>
              <a:rPr lang="es-ES" sz="2400" b="1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b="1" dirty="0" err="1"/>
              <a:t>quadratures</a:t>
            </a:r>
            <a:r>
              <a:rPr lang="es-ES" sz="2400" b="1" dirty="0"/>
              <a:t> of </a:t>
            </a:r>
            <a:r>
              <a:rPr lang="es-ES" sz="2400" b="1" dirty="0" err="1"/>
              <a:t>the</a:t>
            </a:r>
            <a:r>
              <a:rPr lang="es-ES" sz="2400" b="1" dirty="0"/>
              <a:t> </a:t>
            </a:r>
            <a:r>
              <a:rPr lang="es-ES" sz="2400" b="1" dirty="0" err="1"/>
              <a:t>electric</a:t>
            </a:r>
            <a:r>
              <a:rPr lang="es-ES" sz="2400" b="1" dirty="0"/>
              <a:t> </a:t>
            </a:r>
            <a:r>
              <a:rPr lang="es-ES" sz="2400" b="1" dirty="0" err="1"/>
              <a:t>field</a:t>
            </a:r>
            <a:r>
              <a:rPr lang="es-ES" sz="2400" b="1" dirty="0"/>
              <a:t> </a:t>
            </a:r>
            <a:r>
              <a:rPr lang="es-ES" sz="2400" dirty="0"/>
              <a:t>of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electromagnetic</a:t>
            </a:r>
            <a:r>
              <a:rPr lang="es-ES" sz="2400" dirty="0"/>
              <a:t> wave are </a:t>
            </a:r>
            <a:r>
              <a:rPr lang="es-ES" sz="2400" dirty="0" err="1"/>
              <a:t>also</a:t>
            </a:r>
            <a:r>
              <a:rPr lang="es-ES" sz="2400" dirty="0"/>
              <a:t> </a:t>
            </a:r>
            <a:r>
              <a:rPr lang="es-ES" sz="2400" dirty="0" err="1"/>
              <a:t>subject</a:t>
            </a:r>
            <a:r>
              <a:rPr lang="es-ES" sz="2400" dirty="0"/>
              <a:t> to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b="1" dirty="0" err="1"/>
              <a:t>Heisenberg</a:t>
            </a:r>
            <a:r>
              <a:rPr lang="es-ES" sz="2400" b="1" dirty="0"/>
              <a:t> </a:t>
            </a:r>
            <a:r>
              <a:rPr lang="es-ES" sz="2400" b="1" dirty="0" err="1"/>
              <a:t>uncertainty</a:t>
            </a:r>
            <a:r>
              <a:rPr lang="es-ES" sz="2400" b="1" dirty="0"/>
              <a:t> </a:t>
            </a:r>
            <a:r>
              <a:rPr lang="es-ES" sz="2400" b="1" dirty="0" err="1"/>
              <a:t>principle</a:t>
            </a:r>
            <a:r>
              <a:rPr lang="es-ES" sz="2400" dirty="0"/>
              <a:t>.</a:t>
            </a:r>
          </a:p>
          <a:p>
            <a:pPr marL="1143000" lvl="1" indent="-457200"/>
            <a:r>
              <a:rPr lang="es-ES" sz="2000" dirty="0" err="1"/>
              <a:t>E.g</a:t>
            </a:r>
            <a:r>
              <a:rPr lang="es-ES" sz="2000" dirty="0"/>
              <a:t>.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amplitude</a:t>
            </a:r>
            <a:r>
              <a:rPr lang="es-ES" sz="2000" dirty="0"/>
              <a:t> </a:t>
            </a:r>
            <a:r>
              <a:rPr lang="es-ES" sz="2000" dirty="0" err="1"/>
              <a:t>quadrature</a:t>
            </a:r>
            <a:r>
              <a:rPr lang="es-ES" sz="2000" dirty="0"/>
              <a:t> (</a:t>
            </a:r>
            <a:r>
              <a:rPr lang="es-ES" sz="2000" dirty="0" err="1"/>
              <a:t>strength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electric</a:t>
            </a:r>
            <a:r>
              <a:rPr lang="es-ES" sz="2000" dirty="0"/>
              <a:t> </a:t>
            </a:r>
            <a:r>
              <a:rPr lang="es-ES" sz="2000" dirty="0" err="1"/>
              <a:t>field</a:t>
            </a:r>
            <a:r>
              <a:rPr lang="es-ES" sz="2000" dirty="0"/>
              <a:t> at </a:t>
            </a:r>
            <a:r>
              <a:rPr lang="es-ES" sz="2000" dirty="0" err="1"/>
              <a:t>phase</a:t>
            </a:r>
            <a:r>
              <a:rPr lang="es-ES" sz="2000" dirty="0"/>
              <a:t>=0) and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phase</a:t>
            </a:r>
            <a:r>
              <a:rPr lang="es-ES" sz="2000" dirty="0"/>
              <a:t> </a:t>
            </a:r>
            <a:r>
              <a:rPr lang="es-ES" sz="2000" dirty="0" err="1"/>
              <a:t>quadrature</a:t>
            </a:r>
            <a:r>
              <a:rPr lang="es-ES" sz="2000" dirty="0"/>
              <a:t> (</a:t>
            </a:r>
            <a:r>
              <a:rPr lang="es-ES" sz="2000" dirty="0" err="1"/>
              <a:t>strength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electric</a:t>
            </a:r>
            <a:r>
              <a:rPr lang="es-ES" sz="2000" dirty="0"/>
              <a:t> </a:t>
            </a:r>
            <a:r>
              <a:rPr lang="es-ES" sz="2000" dirty="0" err="1"/>
              <a:t>field</a:t>
            </a:r>
            <a:r>
              <a:rPr lang="es-ES" sz="2000" dirty="0"/>
              <a:t> at </a:t>
            </a:r>
            <a:r>
              <a:rPr lang="es-ES" sz="2000" dirty="0" err="1"/>
              <a:t>phase</a:t>
            </a:r>
            <a:r>
              <a:rPr lang="es-ES" sz="2000" dirty="0"/>
              <a:t>=90) are </a:t>
            </a:r>
            <a:r>
              <a:rPr lang="es-ES" sz="2000" dirty="0" err="1"/>
              <a:t>analogous</a:t>
            </a:r>
            <a:r>
              <a:rPr lang="es-ES" sz="2000" dirty="0"/>
              <a:t> to </a:t>
            </a:r>
            <a:r>
              <a:rPr lang="es-ES" sz="2000" dirty="0" err="1"/>
              <a:t>the</a:t>
            </a:r>
            <a:r>
              <a:rPr lang="es-ES" sz="2000" dirty="0"/>
              <a:t> position X and </a:t>
            </a:r>
            <a:r>
              <a:rPr lang="es-ES" sz="2000" dirty="0" err="1"/>
              <a:t>momentum</a:t>
            </a:r>
            <a:r>
              <a:rPr lang="es-ES" sz="2000" dirty="0"/>
              <a:t> P.</a:t>
            </a:r>
          </a:p>
          <a:p>
            <a:pPr marL="1600200" lvl="2" indent="-457200"/>
            <a:r>
              <a:rPr lang="es-ES" sz="2400" dirty="0">
                <a:latin typeface="Symbol" pitchFamily="2" charset="2"/>
              </a:rPr>
              <a:t>D</a:t>
            </a:r>
            <a:r>
              <a:rPr lang="es-ES" sz="2400" dirty="0"/>
              <a:t>X </a:t>
            </a:r>
            <a:r>
              <a:rPr lang="es-ES" sz="2400" dirty="0">
                <a:latin typeface="Symbol" pitchFamily="2" charset="2"/>
              </a:rPr>
              <a:t>D</a:t>
            </a:r>
            <a:r>
              <a:rPr lang="es-ES" sz="2400" dirty="0"/>
              <a:t>P &gt;= ½</a:t>
            </a:r>
          </a:p>
          <a:p>
            <a:pPr marL="1600200" lvl="2" indent="-457200"/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quadratures</a:t>
            </a:r>
            <a:r>
              <a:rPr lang="es-ES" sz="2000" dirty="0"/>
              <a:t> are </a:t>
            </a:r>
            <a:r>
              <a:rPr lang="es-ES" sz="2000" b="1" dirty="0" err="1"/>
              <a:t>Continuous</a:t>
            </a:r>
            <a:r>
              <a:rPr lang="es-ES" sz="2000" b="1" dirty="0"/>
              <a:t> Variables</a:t>
            </a:r>
          </a:p>
          <a:p>
            <a:pPr lvl="2" indent="0">
              <a:buNone/>
            </a:pPr>
            <a:endParaRPr lang="es-E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983548-9F33-3040-9643-FAF39816D227}"/>
              </a:ext>
            </a:extLst>
          </p:cNvPr>
          <p:cNvGrpSpPr/>
          <p:nvPr/>
        </p:nvGrpSpPr>
        <p:grpSpPr>
          <a:xfrm>
            <a:off x="7619999" y="1622858"/>
            <a:ext cx="4160498" cy="4045917"/>
            <a:chOff x="2593975" y="0"/>
            <a:chExt cx="7000875" cy="6858000"/>
          </a:xfrm>
        </p:grpSpPr>
        <p:pic>
          <p:nvPicPr>
            <p:cNvPr id="5" name="Picture 4" descr="https://upload.wikimedia.org/wikipedia/en/d/de/Coherent_state2.png">
              <a:extLst>
                <a:ext uri="{FF2B5EF4-FFF2-40B4-BE49-F238E27FC236}">
                  <a16:creationId xmlns:a16="http://schemas.microsoft.com/office/drawing/2014/main" id="{9EC8E6C5-B548-584B-91E5-3F9721F53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975" y="0"/>
              <a:ext cx="700087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6EBFAD-12C4-1147-8CE5-09BEF5A48F37}"/>
                </a:ext>
              </a:extLst>
            </p:cNvPr>
            <p:cNvSpPr txBox="1"/>
            <p:nvPr/>
          </p:nvSpPr>
          <p:spPr>
            <a:xfrm>
              <a:off x="2593975" y="6122974"/>
              <a:ext cx="146386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/>
                <a:t>J_S_Lundeen</a:t>
              </a:r>
              <a:r>
                <a:rPr lang="es-ES" dirty="0"/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4EBC503-E28E-2E4B-9627-71E768BE8D12}"/>
              </a:ext>
            </a:extLst>
          </p:cNvPr>
          <p:cNvSpPr txBox="1"/>
          <p:nvPr/>
        </p:nvSpPr>
        <p:spPr>
          <a:xfrm>
            <a:off x="7619999" y="5805264"/>
            <a:ext cx="4630435" cy="865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In </a:t>
            </a:r>
            <a:r>
              <a:rPr lang="es-ES" dirty="0" err="1"/>
              <a:t>coherent</a:t>
            </a:r>
            <a:r>
              <a:rPr lang="es-ES" dirty="0"/>
              <a:t> </a:t>
            </a:r>
            <a:r>
              <a:rPr lang="es-ES" dirty="0" err="1"/>
              <a:t>states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uncertainty</a:t>
            </a:r>
            <a:r>
              <a:rPr lang="es-ES" dirty="0"/>
              <a:t> </a:t>
            </a:r>
          </a:p>
          <a:p>
            <a:r>
              <a:rPr lang="es-ES" dirty="0"/>
              <a:t>in X and P are </a:t>
            </a:r>
            <a:r>
              <a:rPr lang="es-ES" dirty="0" err="1"/>
              <a:t>equal</a:t>
            </a:r>
            <a:r>
              <a:rPr lang="es-ES" dirty="0"/>
              <a:t> (non-</a:t>
            </a:r>
            <a:r>
              <a:rPr lang="es-ES" dirty="0" err="1"/>
              <a:t>squeezed</a:t>
            </a:r>
            <a:r>
              <a:rPr lang="es-ES" dirty="0"/>
              <a:t> </a:t>
            </a:r>
            <a:r>
              <a:rPr lang="es-ES" dirty="0" err="1"/>
              <a:t>states</a:t>
            </a:r>
            <a:r>
              <a:rPr lang="es-ES" dirty="0"/>
              <a:t>)</a:t>
            </a:r>
          </a:p>
          <a:p>
            <a:endParaRPr lang="es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8F745-6AF2-AE43-8F80-86E40882C7A6}"/>
              </a:ext>
            </a:extLst>
          </p:cNvPr>
          <p:cNvSpPr txBox="1"/>
          <p:nvPr/>
        </p:nvSpPr>
        <p:spPr>
          <a:xfrm>
            <a:off x="8509217" y="1344711"/>
            <a:ext cx="2382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X</a:t>
            </a:r>
            <a:r>
              <a:rPr lang="es-ES" baseline="-25000" dirty="0" err="1">
                <a:latin typeface="Symbol" pitchFamily="2" charset="2"/>
              </a:rPr>
              <a:t>q</a:t>
            </a:r>
            <a:r>
              <a:rPr lang="es-ES" dirty="0"/>
              <a:t> = X </a:t>
            </a:r>
            <a:r>
              <a:rPr lang="es-ES" dirty="0" err="1"/>
              <a:t>cos</a:t>
            </a:r>
            <a:r>
              <a:rPr lang="es-ES" dirty="0"/>
              <a:t>(</a:t>
            </a:r>
            <a:r>
              <a:rPr lang="es-ES" dirty="0">
                <a:latin typeface="Symbol" pitchFamily="2" charset="2"/>
              </a:rPr>
              <a:t>q</a:t>
            </a:r>
            <a:r>
              <a:rPr lang="es-ES" dirty="0"/>
              <a:t>) + P </a:t>
            </a:r>
            <a:r>
              <a:rPr lang="es-ES" dirty="0" err="1"/>
              <a:t>sen</a:t>
            </a:r>
            <a:r>
              <a:rPr lang="es-ES" dirty="0"/>
              <a:t>(</a:t>
            </a:r>
            <a:r>
              <a:rPr lang="es-ES" dirty="0">
                <a:latin typeface="Symbol" pitchFamily="2" charset="2"/>
              </a:rPr>
              <a:t>q</a:t>
            </a:r>
            <a:r>
              <a:rPr lang="es-ES" dirty="0"/>
              <a:t>)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16107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DBEC260-2378-604C-80DA-B509F0D194BA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CEEC7-D3A7-2042-9C49-6E5F8F83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828" y="224444"/>
            <a:ext cx="8961120" cy="100584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dirty="0"/>
              <a:t>Quantum </a:t>
            </a:r>
            <a:r>
              <a:rPr lang="es-ES" sz="3600" dirty="0" err="1"/>
              <a:t>Cryptography</a:t>
            </a:r>
            <a:r>
              <a:rPr lang="es-ES" sz="3600" dirty="0"/>
              <a:t> </a:t>
            </a:r>
            <a:r>
              <a:rPr lang="es-ES" sz="3600" dirty="0" err="1"/>
              <a:t>with</a:t>
            </a:r>
            <a:r>
              <a:rPr lang="es-ES" sz="3600" dirty="0"/>
              <a:t> </a:t>
            </a:r>
            <a:r>
              <a:rPr lang="es-ES" sz="3600" dirty="0" err="1"/>
              <a:t>Continuous</a:t>
            </a:r>
            <a:r>
              <a:rPr lang="es-ES" sz="3600" dirty="0"/>
              <a:t> Variables.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6C2A8-8DC9-C347-89C1-7A3F49EA4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702" y="5240425"/>
            <a:ext cx="10183572" cy="1152533"/>
          </a:xfrm>
          <a:solidFill>
            <a:srgbClr val="FEFFE8"/>
          </a:solidFill>
        </p:spPr>
        <p:txBody>
          <a:bodyPr/>
          <a:lstStyle/>
          <a:p>
            <a:r>
              <a:rPr lang="es-ES" sz="2000" dirty="0"/>
              <a:t>In </a:t>
            </a:r>
            <a:r>
              <a:rPr lang="es-ES" sz="2000" dirty="0" err="1"/>
              <a:t>classical</a:t>
            </a:r>
            <a:r>
              <a:rPr lang="es-ES" sz="2000" dirty="0"/>
              <a:t> </a:t>
            </a:r>
            <a:r>
              <a:rPr lang="es-ES" sz="2000" dirty="0" err="1"/>
              <a:t>communications</a:t>
            </a:r>
            <a:r>
              <a:rPr lang="es-ES" sz="2000" dirty="0"/>
              <a:t> amplitudes are </a:t>
            </a:r>
            <a:r>
              <a:rPr lang="es-ES" sz="2000" dirty="0" err="1"/>
              <a:t>maximized</a:t>
            </a:r>
            <a:r>
              <a:rPr lang="es-ES" sz="2000" dirty="0"/>
              <a:t> and </a:t>
            </a:r>
            <a:r>
              <a:rPr lang="es-ES" sz="2000" dirty="0" err="1"/>
              <a:t>there</a:t>
            </a:r>
            <a:r>
              <a:rPr lang="es-ES" sz="2000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no </a:t>
            </a:r>
            <a:r>
              <a:rPr lang="es-ES" sz="2000" dirty="0" err="1"/>
              <a:t>overlap</a:t>
            </a:r>
            <a:r>
              <a:rPr lang="es-ES" sz="2000" dirty="0"/>
              <a:t>. In quantum </a:t>
            </a:r>
            <a:r>
              <a:rPr lang="es-ES" sz="2000" dirty="0" err="1"/>
              <a:t>communications</a:t>
            </a:r>
            <a:r>
              <a:rPr lang="es-ES" sz="2000" dirty="0"/>
              <a:t>, </a:t>
            </a:r>
            <a:r>
              <a:rPr lang="es-ES" sz="2000" dirty="0" err="1"/>
              <a:t>the</a:t>
            </a:r>
            <a:r>
              <a:rPr lang="es-ES" sz="2000" dirty="0"/>
              <a:t> amplitudes are </a:t>
            </a:r>
            <a:r>
              <a:rPr lang="es-ES" sz="2000" dirty="0" err="1"/>
              <a:t>reduced</a:t>
            </a:r>
            <a:r>
              <a:rPr lang="es-ES" sz="2000" dirty="0"/>
              <a:t> and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overlap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uncertainty</a:t>
            </a:r>
            <a:r>
              <a:rPr lang="es-ES" sz="2000" dirty="0"/>
              <a:t> </a:t>
            </a:r>
            <a:r>
              <a:rPr lang="es-ES" sz="2000" dirty="0" err="1"/>
              <a:t>region</a:t>
            </a:r>
            <a:r>
              <a:rPr lang="es-ES" sz="2000" dirty="0"/>
              <a:t> </a:t>
            </a:r>
            <a:r>
              <a:rPr lang="es-ES" sz="2000" dirty="0" err="1"/>
              <a:t>allows</a:t>
            </a:r>
            <a:r>
              <a:rPr lang="es-ES" sz="2000" dirty="0"/>
              <a:t> to do QKD (non-ortogonal bases)</a:t>
            </a:r>
          </a:p>
          <a:p>
            <a:endParaRPr lang="es-ES" dirty="0"/>
          </a:p>
        </p:txBody>
      </p:sp>
      <p:pic>
        <p:nvPicPr>
          <p:cNvPr id="8" name="image3.png">
            <a:extLst>
              <a:ext uri="{FF2B5EF4-FFF2-40B4-BE49-F238E27FC236}">
                <a16:creationId xmlns:a16="http://schemas.microsoft.com/office/drawing/2014/main" id="{BEA944E3-FDF5-9C40-9DF5-3F5ED38AACE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797021" y="1230284"/>
            <a:ext cx="7220934" cy="401014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238723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FA1ED4C-00C7-01DF-F3D8-BA9A3FEDCB86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08EE4-6E6D-184D-AF23-170B349F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err="1"/>
              <a:t>Homodyne</a:t>
            </a:r>
            <a:r>
              <a:rPr lang="es-ES" sz="3200" dirty="0"/>
              <a:t> </a:t>
            </a:r>
            <a:r>
              <a:rPr lang="es-ES" sz="3200" dirty="0" err="1"/>
              <a:t>detection</a:t>
            </a:r>
            <a:endParaRPr lang="es-E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A1FDD8-B57B-5F44-8B1F-81E568EFE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534" y="1470530"/>
            <a:ext cx="6324600" cy="3187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3BB0B-728B-654A-A13C-275DE5DD1DDD}"/>
              </a:ext>
            </a:extLst>
          </p:cNvPr>
          <p:cNvSpPr txBox="1"/>
          <p:nvPr/>
        </p:nvSpPr>
        <p:spPr>
          <a:xfrm>
            <a:off x="7176655" y="2233383"/>
            <a:ext cx="4183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Homodyne</a:t>
            </a:r>
            <a:r>
              <a:rPr lang="es-ES" sz="2400" dirty="0"/>
              <a:t> </a:t>
            </a:r>
            <a:r>
              <a:rPr lang="es-ES" sz="2400" dirty="0" err="1"/>
              <a:t>detection</a:t>
            </a:r>
            <a:r>
              <a:rPr lang="es-ES" sz="2400" dirty="0"/>
              <a:t> </a:t>
            </a:r>
            <a:r>
              <a:rPr lang="es-ES" sz="2400" dirty="0" err="1"/>
              <a:t>measures</a:t>
            </a:r>
            <a:r>
              <a:rPr lang="es-ES" sz="2400" dirty="0"/>
              <a:t>:</a:t>
            </a:r>
          </a:p>
          <a:p>
            <a:r>
              <a:rPr lang="es-ES" sz="2400" dirty="0" err="1"/>
              <a:t>X</a:t>
            </a:r>
            <a:r>
              <a:rPr lang="es-ES" sz="2400" baseline="-25000" dirty="0" err="1">
                <a:latin typeface="Symbol" pitchFamily="2" charset="2"/>
              </a:rPr>
              <a:t>q</a:t>
            </a:r>
            <a:r>
              <a:rPr lang="es-ES" sz="2400" dirty="0"/>
              <a:t> = X </a:t>
            </a:r>
            <a:r>
              <a:rPr lang="es-ES" sz="2400" dirty="0" err="1"/>
              <a:t>cos</a:t>
            </a:r>
            <a:r>
              <a:rPr lang="es-ES" sz="2400" dirty="0"/>
              <a:t>(</a:t>
            </a:r>
            <a:r>
              <a:rPr lang="es-ES" sz="2400" dirty="0">
                <a:latin typeface="Symbol" pitchFamily="2" charset="2"/>
              </a:rPr>
              <a:t>q</a:t>
            </a:r>
            <a:r>
              <a:rPr lang="es-ES" sz="2400" dirty="0"/>
              <a:t>) + P </a:t>
            </a:r>
            <a:r>
              <a:rPr lang="es-ES" sz="2400" dirty="0" err="1"/>
              <a:t>sen</a:t>
            </a:r>
            <a:r>
              <a:rPr lang="es-ES" sz="2400" dirty="0"/>
              <a:t>(</a:t>
            </a:r>
            <a:r>
              <a:rPr lang="es-ES" sz="2400" dirty="0">
                <a:latin typeface="Symbol" pitchFamily="2" charset="2"/>
              </a:rPr>
              <a:t>q</a:t>
            </a:r>
            <a:r>
              <a:rPr lang="es-ES" sz="2400" dirty="0"/>
              <a:t>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56E4A-5001-334A-B4F6-9D6174400220}"/>
              </a:ext>
            </a:extLst>
          </p:cNvPr>
          <p:cNvSpPr txBox="1"/>
          <p:nvPr/>
        </p:nvSpPr>
        <p:spPr>
          <a:xfrm>
            <a:off x="429491" y="4658230"/>
            <a:ext cx="11492249" cy="951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/>
              <a:t>Homodyne</a:t>
            </a:r>
            <a:r>
              <a:rPr lang="es-ES" sz="2000" dirty="0"/>
              <a:t> </a:t>
            </a:r>
            <a:r>
              <a:rPr lang="es-ES" sz="2000" dirty="0" err="1"/>
              <a:t>detection</a:t>
            </a:r>
            <a:r>
              <a:rPr lang="es-ES" sz="2000" dirty="0"/>
              <a:t> </a:t>
            </a:r>
            <a:r>
              <a:rPr lang="es-ES" sz="2000" dirty="0" err="1"/>
              <a:t>is</a:t>
            </a:r>
            <a:r>
              <a:rPr lang="es-ES" sz="2000" dirty="0"/>
              <a:t> </a:t>
            </a:r>
            <a:r>
              <a:rPr lang="es-ES" sz="2000" dirty="0" err="1"/>
              <a:t>very</a:t>
            </a:r>
            <a:r>
              <a:rPr lang="es-ES" sz="2000" dirty="0"/>
              <a:t> </a:t>
            </a:r>
            <a:r>
              <a:rPr lang="es-ES" sz="2000" dirty="0" err="1"/>
              <a:t>sensitive</a:t>
            </a:r>
            <a:r>
              <a:rPr lang="es-ES" sz="2000" dirty="0"/>
              <a:t> to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variations</a:t>
            </a:r>
            <a:r>
              <a:rPr lang="es-ES" sz="2000" dirty="0"/>
              <a:t> of a </a:t>
            </a:r>
            <a:r>
              <a:rPr lang="es-ES" sz="2000" dirty="0" err="1"/>
              <a:t>modulated</a:t>
            </a:r>
            <a:r>
              <a:rPr lang="es-ES" sz="2000" dirty="0"/>
              <a:t> </a:t>
            </a:r>
            <a:r>
              <a:rPr lang="es-ES" sz="2000" dirty="0" err="1"/>
              <a:t>signal</a:t>
            </a:r>
            <a:r>
              <a:rPr lang="es-ES" sz="2000" dirty="0"/>
              <a:t> (in </a:t>
            </a:r>
            <a:r>
              <a:rPr lang="es-ES" sz="2000" dirty="0" err="1"/>
              <a:t>phase</a:t>
            </a:r>
            <a:r>
              <a:rPr lang="es-ES" sz="2000" dirty="0"/>
              <a:t> </a:t>
            </a:r>
            <a:r>
              <a:rPr lang="es-ES" sz="2000" dirty="0" err="1"/>
              <a:t>or</a:t>
            </a:r>
            <a:r>
              <a:rPr lang="es-ES" sz="2000" dirty="0"/>
              <a:t> </a:t>
            </a:r>
            <a:r>
              <a:rPr lang="es-ES" sz="2000" dirty="0" err="1"/>
              <a:t>frecuency</a:t>
            </a:r>
            <a:r>
              <a:rPr lang="es-ES" sz="2000" dirty="0"/>
              <a:t>)</a:t>
            </a:r>
          </a:p>
          <a:p>
            <a:r>
              <a:rPr lang="es-ES" sz="2000" dirty="0" err="1"/>
              <a:t>from</a:t>
            </a:r>
            <a:r>
              <a:rPr lang="es-ES" sz="2000" dirty="0"/>
              <a:t> </a:t>
            </a:r>
            <a:r>
              <a:rPr lang="es-ES" sz="2000" dirty="0" err="1"/>
              <a:t>an</a:t>
            </a:r>
            <a:r>
              <a:rPr lang="es-ES" sz="2000" dirty="0"/>
              <a:t> </a:t>
            </a:r>
            <a:r>
              <a:rPr lang="es-ES" sz="2000" dirty="0" err="1"/>
              <a:t>oscillating</a:t>
            </a:r>
            <a:r>
              <a:rPr lang="es-ES" sz="2000" dirty="0"/>
              <a:t> </a:t>
            </a:r>
            <a:r>
              <a:rPr lang="es-ES" sz="2000" dirty="0" err="1"/>
              <a:t>one</a:t>
            </a:r>
            <a:r>
              <a:rPr lang="es-ES" sz="2000" dirty="0"/>
              <a:t> </a:t>
            </a:r>
            <a:r>
              <a:rPr lang="es-ES" sz="2000" dirty="0" err="1"/>
              <a:t>comparing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  <a:r>
              <a:rPr lang="es-ES" sz="2000" dirty="0" err="1"/>
              <a:t>it</a:t>
            </a:r>
            <a:r>
              <a:rPr lang="es-ES" sz="2000" dirty="0"/>
              <a:t> (</a:t>
            </a:r>
            <a:r>
              <a:rPr lang="es-ES" sz="2000" dirty="0" err="1"/>
              <a:t>the</a:t>
            </a:r>
            <a:r>
              <a:rPr lang="es-ES" sz="2000" dirty="0"/>
              <a:t> local </a:t>
            </a:r>
            <a:r>
              <a:rPr lang="es-ES" sz="2000" dirty="0" err="1"/>
              <a:t>oscillator</a:t>
            </a:r>
            <a:r>
              <a:rPr lang="es-ES" sz="2000" dirty="0"/>
              <a:t>, </a:t>
            </a:r>
            <a:r>
              <a:rPr lang="es-ES" sz="2000" dirty="0" err="1"/>
              <a:t>that</a:t>
            </a:r>
            <a:r>
              <a:rPr lang="es-ES" sz="2000" dirty="0"/>
              <a:t> </a:t>
            </a:r>
            <a:r>
              <a:rPr lang="es-ES" sz="2000" dirty="0" err="1"/>
              <a:t>would</a:t>
            </a:r>
            <a:r>
              <a:rPr lang="es-ES" sz="2000" dirty="0"/>
              <a:t> be </a:t>
            </a:r>
            <a:r>
              <a:rPr lang="es-ES" sz="2000" dirty="0" err="1"/>
              <a:t>identical</a:t>
            </a:r>
            <a:r>
              <a:rPr lang="es-ES" sz="2000" dirty="0"/>
              <a:t> to </a:t>
            </a:r>
            <a:r>
              <a:rPr lang="es-ES" sz="2000" dirty="0" err="1"/>
              <a:t>the</a:t>
            </a:r>
            <a:r>
              <a:rPr lang="es-ES" sz="2000" dirty="0"/>
              <a:t> original </a:t>
            </a:r>
            <a:r>
              <a:rPr lang="es-ES" sz="2000" dirty="0" err="1"/>
              <a:t>if</a:t>
            </a:r>
            <a:r>
              <a:rPr lang="es-ES" sz="2000" dirty="0"/>
              <a:t> </a:t>
            </a:r>
          </a:p>
          <a:p>
            <a:r>
              <a:rPr lang="es-ES" sz="2000" dirty="0" err="1"/>
              <a:t>it</a:t>
            </a:r>
            <a:r>
              <a:rPr lang="es-ES" sz="2000" dirty="0"/>
              <a:t> </a:t>
            </a:r>
            <a:r>
              <a:rPr lang="es-ES" sz="2000" dirty="0" err="1"/>
              <a:t>was</a:t>
            </a:r>
            <a:r>
              <a:rPr lang="es-ES" sz="2000" dirty="0"/>
              <a:t> </a:t>
            </a:r>
            <a:r>
              <a:rPr lang="es-ES" sz="2000" dirty="0" err="1"/>
              <a:t>not</a:t>
            </a:r>
            <a:r>
              <a:rPr lang="es-ES" sz="2000" dirty="0"/>
              <a:t> </a:t>
            </a:r>
            <a:r>
              <a:rPr lang="es-ES" sz="2000" dirty="0" err="1"/>
              <a:t>carrying</a:t>
            </a:r>
            <a:r>
              <a:rPr lang="es-ES" sz="2000" dirty="0"/>
              <a:t> </a:t>
            </a:r>
            <a:r>
              <a:rPr lang="es-ES" sz="2000" dirty="0" err="1"/>
              <a:t>any</a:t>
            </a:r>
            <a:r>
              <a:rPr lang="es-ES" sz="2000" dirty="0"/>
              <a:t> </a:t>
            </a:r>
            <a:r>
              <a:rPr lang="es-ES" sz="2000" dirty="0" err="1"/>
              <a:t>information</a:t>
            </a:r>
            <a:r>
              <a:rPr lang="es-E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42347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56D4-1FD5-4143-9461-736A3A64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CV QKD: </a:t>
            </a:r>
            <a:r>
              <a:rPr lang="es-ES" sz="3200" dirty="0" err="1"/>
              <a:t>What</a:t>
            </a:r>
            <a:r>
              <a:rPr lang="es-ES" sz="3200" dirty="0"/>
              <a:t> are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advantages</a:t>
            </a:r>
            <a:r>
              <a:rPr lang="es-ES" sz="3200" dirty="0"/>
              <a:t>?.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2118B7-3667-C64B-8E8D-70A009DF1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56" y="1556792"/>
            <a:ext cx="10969625" cy="45259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 err="1"/>
              <a:t>Homodyne</a:t>
            </a:r>
            <a:r>
              <a:rPr lang="es-ES" dirty="0"/>
              <a:t>/</a:t>
            </a:r>
            <a:r>
              <a:rPr lang="es-ES" dirty="0" err="1"/>
              <a:t>heterodyne</a:t>
            </a:r>
            <a:r>
              <a:rPr lang="es-ES" dirty="0"/>
              <a:t> </a:t>
            </a:r>
            <a:r>
              <a:rPr lang="es-ES" dirty="0" err="1"/>
              <a:t>detection</a:t>
            </a:r>
            <a:r>
              <a:rPr lang="es-ES" dirty="0"/>
              <a:t>.</a:t>
            </a:r>
          </a:p>
          <a:p>
            <a:pPr marL="1143000" lvl="1" indent="-457200"/>
            <a:r>
              <a:rPr lang="es-ES" b="1" dirty="0" err="1"/>
              <a:t>Forget</a:t>
            </a:r>
            <a:r>
              <a:rPr lang="es-ES" b="1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bulky</a:t>
            </a:r>
            <a:r>
              <a:rPr lang="es-ES" dirty="0"/>
              <a:t>/</a:t>
            </a:r>
            <a:r>
              <a:rPr lang="es-ES" dirty="0" err="1"/>
              <a:t>expensive</a:t>
            </a:r>
            <a:r>
              <a:rPr lang="es-ES" dirty="0"/>
              <a:t>/</a:t>
            </a:r>
            <a:r>
              <a:rPr lang="es-ES" dirty="0" err="1"/>
              <a:t>cold</a:t>
            </a:r>
            <a:r>
              <a:rPr lang="es-ES" dirty="0"/>
              <a:t> </a:t>
            </a:r>
            <a:r>
              <a:rPr lang="es-ES" b="1" dirty="0"/>
              <a:t>single </a:t>
            </a:r>
            <a:r>
              <a:rPr lang="es-ES" b="1" dirty="0" err="1"/>
              <a:t>photon</a:t>
            </a:r>
            <a:r>
              <a:rPr lang="es-ES" b="1" dirty="0"/>
              <a:t> </a:t>
            </a:r>
            <a:r>
              <a:rPr lang="es-ES" b="1" dirty="0" err="1"/>
              <a:t>detectors</a:t>
            </a:r>
            <a:r>
              <a:rPr lang="es-ES" dirty="0"/>
              <a:t>.</a:t>
            </a:r>
          </a:p>
          <a:p>
            <a:pPr marL="1143000" lvl="1" indent="-457200"/>
            <a:r>
              <a:rPr lang="es-ES" dirty="0" err="1"/>
              <a:t>Piggybacking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b="1" dirty="0"/>
              <a:t>standard </a:t>
            </a:r>
            <a:r>
              <a:rPr lang="es-ES" b="1" dirty="0" err="1"/>
              <a:t>telco</a:t>
            </a:r>
            <a:r>
              <a:rPr lang="es-ES" b="1" dirty="0"/>
              <a:t> </a:t>
            </a:r>
            <a:r>
              <a:rPr lang="es-ES" b="1" dirty="0" err="1"/>
              <a:t>technology</a:t>
            </a:r>
            <a:r>
              <a:rPr lang="es-ES" dirty="0"/>
              <a:t>.</a:t>
            </a:r>
          </a:p>
          <a:p>
            <a:pPr marL="1600200" lvl="2" indent="-457200"/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b="1" dirty="0" err="1"/>
              <a:t>industrialization</a:t>
            </a:r>
            <a:r>
              <a:rPr lang="es-ES" dirty="0"/>
              <a:t> </a:t>
            </a:r>
            <a:r>
              <a:rPr lang="es-ES" dirty="0" err="1"/>
              <a:t>possibilities</a:t>
            </a:r>
            <a:endParaRPr lang="es-ES" dirty="0"/>
          </a:p>
          <a:p>
            <a:pPr marL="1600200" lvl="2" indent="-457200"/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b="1" dirty="0" err="1"/>
              <a:t>miniaturization</a:t>
            </a:r>
            <a:r>
              <a:rPr lang="es-ES" dirty="0"/>
              <a:t> </a:t>
            </a:r>
            <a:r>
              <a:rPr lang="es-ES" dirty="0" err="1"/>
              <a:t>possibilities</a:t>
            </a:r>
            <a:endParaRPr lang="es-ES" dirty="0"/>
          </a:p>
          <a:p>
            <a:pPr marL="1600200" lvl="2" indent="-457200"/>
            <a:r>
              <a:rPr lang="es-ES" b="1" dirty="0" err="1"/>
              <a:t>Cheaper</a:t>
            </a:r>
            <a:r>
              <a:rPr lang="es-ES" dirty="0"/>
              <a:t>/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potential</a:t>
            </a:r>
            <a:r>
              <a:rPr lang="es-ES" dirty="0"/>
              <a:t> to </a:t>
            </a:r>
            <a:r>
              <a:rPr lang="es-ES" b="1" dirty="0" err="1"/>
              <a:t>take</a:t>
            </a:r>
            <a:r>
              <a:rPr lang="es-ES" b="1" dirty="0"/>
              <a:t> </a:t>
            </a:r>
            <a:r>
              <a:rPr lang="es-ES" b="1" dirty="0" err="1"/>
              <a:t>over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market</a:t>
            </a:r>
            <a:endParaRPr lang="es-ES" b="1" dirty="0"/>
          </a:p>
          <a:p>
            <a:pPr marL="1143000" lvl="1" indent="-457200"/>
            <a:r>
              <a:rPr lang="es-ES" dirty="0" err="1"/>
              <a:t>Homodyne</a:t>
            </a:r>
            <a:r>
              <a:rPr lang="es-ES" dirty="0"/>
              <a:t>/</a:t>
            </a:r>
            <a:r>
              <a:rPr lang="es-ES" dirty="0" err="1"/>
              <a:t>heterodyne</a:t>
            </a:r>
            <a:r>
              <a:rPr lang="es-ES" dirty="0"/>
              <a:t> </a:t>
            </a:r>
            <a:r>
              <a:rPr lang="es-ES" dirty="0" err="1"/>
              <a:t>detection</a:t>
            </a:r>
            <a:r>
              <a:rPr lang="es-ES" dirty="0"/>
              <a:t> </a:t>
            </a:r>
            <a:r>
              <a:rPr lang="es-ES" dirty="0" err="1"/>
              <a:t>works</a:t>
            </a:r>
            <a:r>
              <a:rPr lang="es-ES" dirty="0"/>
              <a:t> as a </a:t>
            </a:r>
            <a:r>
              <a:rPr lang="es-ES" dirty="0" err="1"/>
              <a:t>noise</a:t>
            </a:r>
            <a:r>
              <a:rPr lang="es-ES" dirty="0"/>
              <a:t> </a:t>
            </a:r>
            <a:r>
              <a:rPr lang="es-ES" dirty="0" err="1"/>
              <a:t>filter</a:t>
            </a:r>
            <a:endParaRPr lang="es-ES" dirty="0"/>
          </a:p>
          <a:p>
            <a:pPr marL="1600200" lvl="2" indent="-457200"/>
            <a:r>
              <a:rPr lang="es-ES" b="1" dirty="0" err="1"/>
              <a:t>Better</a:t>
            </a:r>
            <a:r>
              <a:rPr lang="es-ES" b="1" dirty="0"/>
              <a:t> </a:t>
            </a:r>
            <a:r>
              <a:rPr lang="es-ES" b="1" dirty="0" err="1"/>
              <a:t>co-propagation</a:t>
            </a:r>
            <a:r>
              <a:rPr lang="es-ES" b="1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classical</a:t>
            </a:r>
            <a:r>
              <a:rPr lang="es-ES" dirty="0"/>
              <a:t> </a:t>
            </a:r>
            <a:r>
              <a:rPr lang="es-ES" dirty="0" err="1"/>
              <a:t>signals</a:t>
            </a:r>
            <a:r>
              <a:rPr lang="es-ES" dirty="0"/>
              <a:t>.</a:t>
            </a:r>
          </a:p>
          <a:p>
            <a:pPr marL="1143000" lvl="1" indent="-457200"/>
            <a:r>
              <a:rPr lang="es-ES" dirty="0"/>
              <a:t>Can </a:t>
            </a:r>
            <a:r>
              <a:rPr lang="es-ES" b="1" dirty="0"/>
              <a:t>balance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much</a:t>
            </a:r>
            <a:r>
              <a:rPr lang="es-ES" dirty="0"/>
              <a:t> “</a:t>
            </a:r>
            <a:r>
              <a:rPr lang="es-ES" dirty="0" err="1"/>
              <a:t>detection</a:t>
            </a:r>
            <a:r>
              <a:rPr lang="es-ES" dirty="0"/>
              <a:t>”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put</a:t>
            </a:r>
            <a:r>
              <a:rPr lang="es-ES" dirty="0"/>
              <a:t> in </a:t>
            </a:r>
            <a:r>
              <a:rPr lang="es-ES" b="1" dirty="0" err="1"/>
              <a:t>optical</a:t>
            </a:r>
            <a:r>
              <a:rPr lang="es-ES" b="1" dirty="0"/>
              <a:t> </a:t>
            </a:r>
            <a:r>
              <a:rPr lang="es-ES" b="1" dirty="0" err="1"/>
              <a:t>analog</a:t>
            </a:r>
            <a:r>
              <a:rPr lang="es-ES" b="1" dirty="0"/>
              <a:t> </a:t>
            </a:r>
            <a:r>
              <a:rPr lang="es-ES" dirty="0"/>
              <a:t>and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much</a:t>
            </a:r>
            <a:r>
              <a:rPr lang="es-ES" dirty="0"/>
              <a:t> in </a:t>
            </a:r>
            <a:r>
              <a:rPr lang="es-ES" b="1" dirty="0"/>
              <a:t>digital </a:t>
            </a:r>
            <a:r>
              <a:rPr lang="es-ES" b="1" dirty="0" err="1"/>
              <a:t>signal</a:t>
            </a:r>
            <a:r>
              <a:rPr lang="es-ES" b="1" dirty="0"/>
              <a:t> </a:t>
            </a:r>
            <a:r>
              <a:rPr lang="es-ES" b="1" dirty="0" err="1"/>
              <a:t>processing</a:t>
            </a:r>
            <a:r>
              <a:rPr lang="es-ES" dirty="0"/>
              <a:t>.	</a:t>
            </a:r>
          </a:p>
        </p:txBody>
      </p:sp>
      <p:pic>
        <p:nvPicPr>
          <p:cNvPr id="11" name="Imagen 1">
            <a:extLst>
              <a:ext uri="{FF2B5EF4-FFF2-40B4-BE49-F238E27FC236}">
                <a16:creationId xmlns:a16="http://schemas.microsoft.com/office/drawing/2014/main" id="{7F075511-91FE-0047-AF1C-5ED0C845FF8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r="18605"/>
          <a:stretch>
            <a:fillRect/>
          </a:stretch>
        </p:blipFill>
        <p:spPr bwMode="auto">
          <a:xfrm>
            <a:off x="9318722" y="2564904"/>
            <a:ext cx="2870103" cy="21328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0F9F478-A7F6-9541-2426-D54EDF981008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26515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C5958-3F26-1846-A55B-D5E7085A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CV-QKD</a:t>
            </a:r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F0EBE-023B-034E-A170-581FFB815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76" y="1484784"/>
            <a:ext cx="8221116" cy="4525962"/>
          </a:xfrm>
        </p:spPr>
        <p:txBody>
          <a:bodyPr/>
          <a:lstStyle/>
          <a:p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perfect</a:t>
            </a:r>
            <a:r>
              <a:rPr lang="es-ES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 err="1"/>
              <a:t>Lower</a:t>
            </a:r>
            <a:r>
              <a:rPr lang="es-ES" dirty="0"/>
              <a:t> </a:t>
            </a:r>
            <a:r>
              <a:rPr lang="es-ES" dirty="0" err="1"/>
              <a:t>key</a:t>
            </a:r>
            <a:r>
              <a:rPr lang="es-ES" dirty="0"/>
              <a:t> </a:t>
            </a:r>
            <a:r>
              <a:rPr lang="es-ES" dirty="0" err="1"/>
              <a:t>rate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DV-QKD </a:t>
            </a:r>
          </a:p>
          <a:p>
            <a:pPr marL="1143000" lvl="1" indent="-457200"/>
            <a:r>
              <a:rPr lang="es-ES" dirty="0"/>
              <a:t>Can be </a:t>
            </a:r>
            <a:r>
              <a:rPr lang="es-ES" dirty="0" err="1"/>
              <a:t>higher</a:t>
            </a:r>
            <a:r>
              <a:rPr lang="es-ES" dirty="0"/>
              <a:t> at </a:t>
            </a:r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distance</a:t>
            </a:r>
            <a:r>
              <a:rPr lang="es-ES" dirty="0"/>
              <a:t>/</a:t>
            </a:r>
            <a:r>
              <a:rPr lang="es-ES" dirty="0" err="1"/>
              <a:t>losses</a:t>
            </a:r>
            <a:endParaRPr lang="es-ES" dirty="0"/>
          </a:p>
          <a:p>
            <a:pPr marL="1143000" lvl="1" indent="-457200"/>
            <a:endParaRPr lang="es-E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 err="1"/>
              <a:t>Tolerate</a:t>
            </a:r>
            <a:r>
              <a:rPr lang="es-ES" dirty="0"/>
              <a:t> </a:t>
            </a:r>
            <a:r>
              <a:rPr lang="es-ES" dirty="0" err="1"/>
              <a:t>less</a:t>
            </a:r>
            <a:r>
              <a:rPr lang="es-ES" dirty="0"/>
              <a:t> </a:t>
            </a:r>
            <a:r>
              <a:rPr lang="es-ES" dirty="0" err="1"/>
              <a:t>losses</a:t>
            </a:r>
            <a:endParaRPr lang="es-ES" dirty="0"/>
          </a:p>
          <a:p>
            <a:pPr marL="1143000" lvl="1" indent="-457200"/>
            <a:r>
              <a:rPr lang="es-ES" dirty="0" err="1"/>
              <a:t>Less</a:t>
            </a:r>
            <a:r>
              <a:rPr lang="es-ES" dirty="0"/>
              <a:t> </a:t>
            </a:r>
            <a:r>
              <a:rPr lang="es-ES" dirty="0" err="1"/>
              <a:t>reach</a:t>
            </a:r>
            <a:r>
              <a:rPr lang="es-ES" dirty="0"/>
              <a:t>/</a:t>
            </a:r>
            <a:r>
              <a:rPr lang="es-ES" dirty="0" err="1"/>
              <a:t>tolerant</a:t>
            </a:r>
            <a:r>
              <a:rPr lang="es-ES" dirty="0"/>
              <a:t> to </a:t>
            </a:r>
            <a:r>
              <a:rPr lang="es-ES" dirty="0" err="1"/>
              <a:t>bad</a:t>
            </a:r>
            <a:r>
              <a:rPr lang="es-ES" dirty="0"/>
              <a:t> </a:t>
            </a:r>
            <a:r>
              <a:rPr lang="es-ES" dirty="0" err="1"/>
              <a:t>chanels</a:t>
            </a:r>
            <a:endParaRPr lang="es-ES" dirty="0"/>
          </a:p>
          <a:p>
            <a:pPr lvl="1" indent="0">
              <a:buNone/>
            </a:pPr>
            <a:endParaRPr lang="es-E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dirty="0" err="1"/>
              <a:t>Computationally</a:t>
            </a:r>
            <a:r>
              <a:rPr lang="es-ES" dirty="0"/>
              <a:t> heavy </a:t>
            </a:r>
            <a:r>
              <a:rPr lang="es-ES" dirty="0" err="1"/>
              <a:t>postprocessing</a:t>
            </a:r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943DC97-4F3B-4E7A-F1C2-CFDC2ED461A7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08284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F6A8C-D293-28BC-BAFD-39DE0434C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10" y="1590256"/>
            <a:ext cx="6908443" cy="914880"/>
          </a:xfrm>
        </p:spPr>
        <p:txBody>
          <a:bodyPr/>
          <a:lstStyle/>
          <a:p>
            <a:r>
              <a:rPr lang="es-ES_tradnl" dirty="0">
                <a:solidFill>
                  <a:schemeClr val="accent3"/>
                </a:solidFill>
              </a:rPr>
              <a:t>Quantum</a:t>
            </a:r>
            <a:r>
              <a:rPr lang="es-ES_tradnl" dirty="0"/>
              <a:t> Computing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B36445-22D3-533A-15FD-1D2BD8B6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5459A25-43F0-07AC-F556-F11A8411B1A3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D9D2678-B375-FC08-20E5-D159514578B3}"/>
              </a:ext>
            </a:extLst>
          </p:cNvPr>
          <p:cNvSpPr txBox="1">
            <a:spLocks/>
          </p:cNvSpPr>
          <p:nvPr/>
        </p:nvSpPr>
        <p:spPr>
          <a:xfrm>
            <a:off x="5296533" y="4358940"/>
            <a:ext cx="6620410" cy="915456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s-ES_tradnl" dirty="0" err="1">
                <a:solidFill>
                  <a:schemeClr val="accent1"/>
                </a:solidFill>
              </a:rPr>
              <a:t>Conventional</a:t>
            </a:r>
            <a:r>
              <a:rPr lang="es-ES_tradnl" dirty="0"/>
              <a:t> </a:t>
            </a:r>
            <a:r>
              <a:rPr lang="es-ES_tradnl" dirty="0" err="1"/>
              <a:t>Crypto</a:t>
            </a:r>
            <a:endParaRPr lang="es-ES_tradnl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95D1CCB-6210-A82E-5BF3-8DA3B8D5D8A8}"/>
              </a:ext>
            </a:extLst>
          </p:cNvPr>
          <p:cNvSpPr txBox="1">
            <a:spLocks/>
          </p:cNvSpPr>
          <p:nvPr/>
        </p:nvSpPr>
        <p:spPr>
          <a:xfrm>
            <a:off x="5628523" y="3043568"/>
            <a:ext cx="931778" cy="770864"/>
          </a:xfrm>
          <a:prstGeom prst="rect">
            <a:avLst/>
          </a:prstGeom>
        </p:spPr>
        <p:txBody>
          <a:bodyPr vert="horz" anchor="b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s-ES_tradnl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15323675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9F91F1A-CDCC-FC43-9050-5BA11236A284}"/>
              </a:ext>
            </a:extLst>
          </p:cNvPr>
          <p:cNvSpPr txBox="1">
            <a:spLocks noChangeArrowheads="1"/>
          </p:cNvSpPr>
          <p:nvPr/>
        </p:nvSpPr>
        <p:spPr>
          <a:xfrm>
            <a:off x="2133972" y="25870"/>
            <a:ext cx="8409110" cy="2045097"/>
          </a:xfrm>
          <a:prstGeom prst="rect">
            <a:avLst/>
          </a:prstGeom>
          <a:ln/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ctr" defTabSz="914400">
              <a:lnSpc>
                <a:spcPct val="90000"/>
              </a:lnSpc>
              <a:buClrTx/>
              <a:buSzTx/>
              <a:buFontTx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3200" dirty="0">
                <a:effectLst>
                  <a:outerShdw dist="508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Quantum Computing and Quantum </a:t>
            </a:r>
            <a:r>
              <a:rPr lang="es-ES" sz="3200" dirty="0" err="1">
                <a:effectLst>
                  <a:outerShdw dist="508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Crypto</a:t>
            </a:r>
            <a:r>
              <a:rPr lang="es-ES" sz="3200" dirty="0">
                <a:effectLst>
                  <a:outerShdw dist="508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: Do </a:t>
            </a:r>
            <a:r>
              <a:rPr lang="es-ES" sz="3200" dirty="0" err="1">
                <a:effectLst>
                  <a:outerShdw dist="508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we</a:t>
            </a:r>
            <a:r>
              <a:rPr lang="es-ES" sz="3200" dirty="0">
                <a:effectLst>
                  <a:outerShdw dist="508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3200" dirty="0" err="1">
                <a:effectLst>
                  <a:outerShdw dist="508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have</a:t>
            </a:r>
            <a:r>
              <a:rPr lang="es-ES" sz="3200" dirty="0">
                <a:effectLst>
                  <a:outerShdw dist="508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a </a:t>
            </a:r>
            <a:r>
              <a:rPr lang="es-ES" sz="3200" dirty="0" err="1">
                <a:effectLst>
                  <a:outerShdw dist="508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problem</a:t>
            </a:r>
            <a:r>
              <a:rPr lang="es-ES" sz="3200" dirty="0">
                <a:effectLst>
                  <a:outerShdw dist="508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  <a:endParaRPr lang="es-ES" altLang="es-ES" sz="3200" dirty="0">
              <a:effectLst>
                <a:outerShdw dist="50800" sx="1000" sy="1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D79D44-6F50-8F41-994C-C4F6521903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37852" y="1772816"/>
            <a:ext cx="10801350" cy="4032250"/>
          </a:xfrm>
        </p:spPr>
        <p:txBody>
          <a:bodyPr/>
          <a:lstStyle/>
          <a:p>
            <a:r>
              <a:rPr lang="es-ES" b="1" dirty="0"/>
              <a:t>Quantum </a:t>
            </a:r>
            <a:r>
              <a:rPr lang="es-ES" b="1" dirty="0" err="1"/>
              <a:t>computers</a:t>
            </a:r>
            <a:r>
              <a:rPr lang="es-ES" b="1" dirty="0"/>
              <a:t> break</a:t>
            </a:r>
            <a:r>
              <a:rPr lang="es-ES" dirty="0"/>
              <a:t>, in </a:t>
            </a:r>
            <a:r>
              <a:rPr lang="es-ES" dirty="0" err="1"/>
              <a:t>polynomial</a:t>
            </a:r>
            <a:r>
              <a:rPr lang="es-ES" dirty="0"/>
              <a:t> time,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used</a:t>
            </a:r>
            <a:r>
              <a:rPr lang="es-ES" dirty="0"/>
              <a:t> </a:t>
            </a:r>
            <a:r>
              <a:rPr lang="es-ES" b="1" dirty="0" err="1"/>
              <a:t>algorithms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public</a:t>
            </a:r>
            <a:r>
              <a:rPr lang="es-ES" b="1" dirty="0"/>
              <a:t> </a:t>
            </a:r>
            <a:r>
              <a:rPr lang="es-ES" b="1" dirty="0" err="1"/>
              <a:t>key</a:t>
            </a:r>
            <a:r>
              <a:rPr lang="es-ES" b="1" dirty="0"/>
              <a:t> </a:t>
            </a:r>
            <a:r>
              <a:rPr lang="es-ES" b="1" dirty="0" err="1"/>
              <a:t>cryptography</a:t>
            </a:r>
            <a:r>
              <a:rPr lang="es-ES" b="1" dirty="0"/>
              <a:t> and </a:t>
            </a:r>
            <a:r>
              <a:rPr lang="es-ES" b="1" dirty="0" err="1"/>
              <a:t>key</a:t>
            </a:r>
            <a:r>
              <a:rPr lang="es-ES" b="1" dirty="0"/>
              <a:t> </a:t>
            </a:r>
            <a:r>
              <a:rPr lang="es-ES" b="1" dirty="0" err="1"/>
              <a:t>distribution</a:t>
            </a:r>
            <a:r>
              <a:rPr lang="es-ES" b="1" dirty="0"/>
              <a:t>.</a:t>
            </a:r>
          </a:p>
          <a:p>
            <a:pPr lvl="1"/>
            <a:r>
              <a:rPr lang="es-ES" dirty="0"/>
              <a:t>RSA</a:t>
            </a:r>
          </a:p>
          <a:p>
            <a:pPr lvl="1"/>
            <a:r>
              <a:rPr lang="es-ES" dirty="0" err="1"/>
              <a:t>Elliptic</a:t>
            </a:r>
            <a:r>
              <a:rPr lang="es-ES" dirty="0"/>
              <a:t> curve </a:t>
            </a:r>
            <a:r>
              <a:rPr lang="es-ES" dirty="0" err="1"/>
              <a:t>cryptography</a:t>
            </a:r>
            <a:endParaRPr lang="es-ES" dirty="0"/>
          </a:p>
          <a:p>
            <a:pPr lvl="1"/>
            <a:r>
              <a:rPr lang="es-ES" dirty="0" err="1"/>
              <a:t>Diffie-Hellman</a:t>
            </a:r>
            <a:r>
              <a:rPr lang="es-ES" dirty="0"/>
              <a:t> </a:t>
            </a:r>
          </a:p>
          <a:p>
            <a:pPr lvl="2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key-agreement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relies</a:t>
            </a:r>
            <a:r>
              <a:rPr lang="es-ES" dirty="0"/>
              <a:t> </a:t>
            </a:r>
            <a:r>
              <a:rPr lang="es-ES" dirty="0" err="1"/>
              <a:t>either</a:t>
            </a:r>
            <a:r>
              <a:rPr lang="es-ES" dirty="0"/>
              <a:t> in RSA </a:t>
            </a:r>
            <a:r>
              <a:rPr lang="es-ES" dirty="0" err="1"/>
              <a:t>or</a:t>
            </a:r>
            <a:r>
              <a:rPr lang="es-ES" dirty="0"/>
              <a:t> ECC</a:t>
            </a:r>
          </a:p>
          <a:p>
            <a:r>
              <a:rPr lang="es-ES" dirty="0" err="1"/>
              <a:t>But</a:t>
            </a:r>
            <a:r>
              <a:rPr lang="es-ES" dirty="0"/>
              <a:t>,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, </a:t>
            </a:r>
            <a:r>
              <a:rPr lang="es-ES" dirty="0" err="1"/>
              <a:t>building</a:t>
            </a:r>
            <a:r>
              <a:rPr lang="es-ES" dirty="0"/>
              <a:t> a quantum </a:t>
            </a:r>
            <a:r>
              <a:rPr lang="es-ES" dirty="0" err="1"/>
              <a:t>computer</a:t>
            </a:r>
            <a:r>
              <a:rPr lang="es-ES" dirty="0"/>
              <a:t> </a:t>
            </a:r>
            <a:r>
              <a:rPr lang="es-ES" b="1" dirty="0" err="1"/>
              <a:t>will</a:t>
            </a:r>
            <a:r>
              <a:rPr lang="es-ES" b="1" dirty="0"/>
              <a:t> </a:t>
            </a:r>
            <a:r>
              <a:rPr lang="es-ES" b="1" dirty="0" err="1"/>
              <a:t>take</a:t>
            </a:r>
            <a:r>
              <a:rPr lang="es-ES" b="1" dirty="0"/>
              <a:t> </a:t>
            </a:r>
            <a:r>
              <a:rPr lang="es-ES" b="1" dirty="0" err="1"/>
              <a:t>forever</a:t>
            </a:r>
            <a:r>
              <a:rPr lang="es-ES" b="1" dirty="0"/>
              <a:t>…</a:t>
            </a:r>
          </a:p>
          <a:p>
            <a:pPr lvl="1"/>
            <a:r>
              <a:rPr lang="es-ES" dirty="0" err="1"/>
              <a:t>Or</a:t>
            </a:r>
            <a:r>
              <a:rPr lang="es-ES" dirty="0"/>
              <a:t>, at </a:t>
            </a:r>
            <a:r>
              <a:rPr lang="es-ES" dirty="0" err="1"/>
              <a:t>least</a:t>
            </a:r>
            <a:r>
              <a:rPr lang="es-ES" dirty="0"/>
              <a:t>, so </a:t>
            </a:r>
            <a:r>
              <a:rPr lang="es-ES" dirty="0" err="1"/>
              <a:t>many</a:t>
            </a:r>
            <a:r>
              <a:rPr lang="es-ES" dirty="0"/>
              <a:t> </a:t>
            </a:r>
            <a:r>
              <a:rPr lang="es-ES" dirty="0" err="1"/>
              <a:t>years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do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to </a:t>
            </a:r>
            <a:r>
              <a:rPr lang="es-ES" dirty="0" err="1"/>
              <a:t>worry</a:t>
            </a:r>
            <a:r>
              <a:rPr lang="es-ES" dirty="0"/>
              <a:t>…</a:t>
            </a:r>
          </a:p>
          <a:p>
            <a:pPr lvl="1"/>
            <a:r>
              <a:rPr lang="es-ES" dirty="0" err="1"/>
              <a:t>Lazy</a:t>
            </a:r>
            <a:r>
              <a:rPr lang="es-ES" dirty="0"/>
              <a:t> CISO </a:t>
            </a:r>
            <a:r>
              <a:rPr lang="es-ES" dirty="0" err="1"/>
              <a:t>thinking</a:t>
            </a:r>
            <a:r>
              <a:rPr lang="es-ES" dirty="0"/>
              <a:t>: “I </a:t>
            </a:r>
            <a:r>
              <a:rPr lang="es-ES" dirty="0" err="1"/>
              <a:t>will</a:t>
            </a:r>
            <a:r>
              <a:rPr lang="es-ES" dirty="0"/>
              <a:t> retire </a:t>
            </a:r>
            <a:r>
              <a:rPr lang="es-ES" dirty="0" err="1"/>
              <a:t>before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guys</a:t>
            </a:r>
            <a:r>
              <a:rPr lang="es-ES" dirty="0"/>
              <a:t> </a:t>
            </a:r>
            <a:r>
              <a:rPr lang="es-ES" dirty="0" err="1"/>
              <a:t>arrive</a:t>
            </a:r>
            <a:r>
              <a:rPr lang="es-ES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1825607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50E8B-27C9-DA4F-BAFD-16A841F20D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90309" y="311501"/>
            <a:ext cx="7920880" cy="1070992"/>
          </a:xfrm>
        </p:spPr>
        <p:txBody>
          <a:bodyPr wrap="square" lIns="90000" tIns="45000" rIns="90000" bIns="45000">
            <a:noAutofit/>
          </a:bodyPr>
          <a:lstStyle/>
          <a:p>
            <a:pPr lvl="0"/>
            <a:r>
              <a:rPr lang="es-ES" sz="4000" dirty="0"/>
              <a:t>Quantum </a:t>
            </a:r>
            <a:r>
              <a:rPr lang="es-ES" sz="4000" dirty="0" err="1"/>
              <a:t>information</a:t>
            </a:r>
            <a:r>
              <a:rPr lang="es-ES" sz="4000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BE33B-41D6-794E-A816-1C07991F2F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5372" y="703227"/>
            <a:ext cx="11278080" cy="2185214"/>
          </a:xfrm>
        </p:spPr>
        <p:txBody>
          <a:bodyPr>
            <a:spAutoFit/>
          </a:bodyPr>
          <a:lstStyle/>
          <a:p>
            <a:pPr marL="274320" lvl="0" algn="ctr">
              <a:lnSpc>
                <a:spcPct val="100000"/>
              </a:lnSpc>
            </a:pPr>
            <a:endParaRPr lang="es-ES" sz="3600" b="1" dirty="0">
              <a:solidFill>
                <a:srgbClr val="000000"/>
              </a:solidFill>
            </a:endParaRPr>
          </a:p>
          <a:p>
            <a:pPr marL="274320" lvl="0" algn="ctr">
              <a:lnSpc>
                <a:spcPct val="100000"/>
              </a:lnSpc>
            </a:pPr>
            <a:r>
              <a:rPr lang="es-ES" sz="3600" b="1" dirty="0" err="1">
                <a:solidFill>
                  <a:srgbClr val="000000"/>
                </a:solidFill>
              </a:rPr>
              <a:t>The</a:t>
            </a:r>
            <a:r>
              <a:rPr lang="es-ES" sz="3600" b="1" dirty="0">
                <a:solidFill>
                  <a:srgbClr val="000000"/>
                </a:solidFill>
              </a:rPr>
              <a:t> </a:t>
            </a:r>
            <a:r>
              <a:rPr lang="es-ES" sz="3600" b="1" dirty="0" err="1">
                <a:solidFill>
                  <a:srgbClr val="000000"/>
                </a:solidFill>
              </a:rPr>
              <a:t>state</a:t>
            </a:r>
            <a:r>
              <a:rPr lang="es-ES" sz="3600" b="1" dirty="0">
                <a:solidFill>
                  <a:srgbClr val="000000"/>
                </a:solidFill>
              </a:rPr>
              <a:t> of </a:t>
            </a:r>
            <a:r>
              <a:rPr lang="es-ES" sz="3600" b="1" dirty="0" err="1">
                <a:solidFill>
                  <a:srgbClr val="000000"/>
                </a:solidFill>
              </a:rPr>
              <a:t>two</a:t>
            </a:r>
            <a:r>
              <a:rPr lang="es-ES" sz="3600" b="1" dirty="0">
                <a:solidFill>
                  <a:srgbClr val="000000"/>
                </a:solidFill>
              </a:rPr>
              <a:t> </a:t>
            </a:r>
            <a:r>
              <a:rPr lang="es-ES" sz="3600" b="1" dirty="0" err="1">
                <a:solidFill>
                  <a:srgbClr val="000000"/>
                </a:solidFill>
              </a:rPr>
              <a:t>qubits</a:t>
            </a:r>
            <a:r>
              <a:rPr lang="es-ES" sz="3600" b="1" dirty="0">
                <a:solidFill>
                  <a:srgbClr val="000000"/>
                </a:solidFill>
              </a:rPr>
              <a:t>?</a:t>
            </a:r>
          </a:p>
          <a:p>
            <a:pPr marL="274320" lvl="0">
              <a:lnSpc>
                <a:spcPct val="100000"/>
              </a:lnSpc>
              <a:buSzPct val="45000"/>
              <a:buFont typeface="StarSymbol"/>
              <a:buChar char="●"/>
            </a:pPr>
            <a:r>
              <a:rPr lang="es-ES" dirty="0"/>
              <a:t>A linear </a:t>
            </a:r>
            <a:r>
              <a:rPr lang="es-ES" dirty="0" err="1"/>
              <a:t>combination</a:t>
            </a:r>
            <a:r>
              <a:rPr lang="es-ES" dirty="0"/>
              <a:t> of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basis </a:t>
            </a:r>
            <a:r>
              <a:rPr lang="es-ES" dirty="0" err="1"/>
              <a:t>states</a:t>
            </a:r>
            <a:r>
              <a:rPr lang="es-ES" dirty="0"/>
              <a:t>:</a:t>
            </a:r>
          </a:p>
          <a:p>
            <a:pPr marL="274320" lvl="0" algn="ctr">
              <a:lnSpc>
                <a:spcPct val="100000"/>
              </a:lnSpc>
            </a:pPr>
            <a:r>
              <a:rPr lang="es-ES" dirty="0"/>
              <a:t>|00&gt;, |01&gt;,|10&gt;,|11&gt; ; </a:t>
            </a:r>
            <a:r>
              <a:rPr lang="es-ES" b="1" dirty="0">
                <a:solidFill>
                  <a:srgbClr val="000000"/>
                </a:solidFill>
              </a:rPr>
              <a:t>2</a:t>
            </a:r>
            <a:r>
              <a:rPr lang="es-ES" b="1" baseline="33000" dirty="0">
                <a:solidFill>
                  <a:srgbClr val="000000"/>
                </a:solidFill>
              </a:rPr>
              <a:t>2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states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8D04419E-F100-B54C-8D2E-5CF8D7C4C285}"/>
              </a:ext>
            </a:extLst>
          </p:cNvPr>
          <p:cNvSpPr/>
          <p:nvPr/>
        </p:nvSpPr>
        <p:spPr>
          <a:xfrm flipV="1">
            <a:off x="2998068" y="2737722"/>
            <a:ext cx="648072" cy="787438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6599D0AD-5055-AB45-9ACB-DA6EC327E224}"/>
              </a:ext>
            </a:extLst>
          </p:cNvPr>
          <p:cNvSpPr/>
          <p:nvPr/>
        </p:nvSpPr>
        <p:spPr>
          <a:xfrm flipH="1" flipV="1">
            <a:off x="3904698" y="2737722"/>
            <a:ext cx="389514" cy="735872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2B61BC-601D-774A-80C7-48E37C0F9F3A}"/>
              </a:ext>
            </a:extLst>
          </p:cNvPr>
          <p:cNvSpPr txBox="1"/>
          <p:nvPr/>
        </p:nvSpPr>
        <p:spPr>
          <a:xfrm>
            <a:off x="2067205" y="3473594"/>
            <a:ext cx="1195112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" dirty="0">
                <a:latin typeface="Arial" pitchFamily="18"/>
                <a:ea typeface="SimSun" pitchFamily="2"/>
                <a:cs typeface="Lucida Sans" pitchFamily="2"/>
              </a:rPr>
              <a:t>First</a:t>
            </a:r>
            <a:r>
              <a:rPr lang="en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 qubit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D3A68-FF89-4D4A-8121-E2D50F8AE486}"/>
              </a:ext>
            </a:extLst>
          </p:cNvPr>
          <p:cNvSpPr txBox="1"/>
          <p:nvPr/>
        </p:nvSpPr>
        <p:spPr>
          <a:xfrm>
            <a:off x="4081788" y="3473594"/>
            <a:ext cx="1713469" cy="62140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Se</a:t>
            </a:r>
            <a:r>
              <a:rPr lang="en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cond</a:t>
            </a:r>
            <a:r>
              <a:rPr lang="en-none" sz="18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 qubit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 dirty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1FB33-5B73-1E41-AB89-691F8E50A091}"/>
              </a:ext>
            </a:extLst>
          </p:cNvPr>
          <p:cNvSpPr txBox="1"/>
          <p:nvPr/>
        </p:nvSpPr>
        <p:spPr>
          <a:xfrm>
            <a:off x="8406311" y="2910375"/>
            <a:ext cx="3520749" cy="739583"/>
          </a:xfrm>
          <a:prstGeom prst="rect">
            <a:avLst/>
          </a:prstGeom>
          <a:solidFill>
            <a:srgbClr val="FFFF00">
              <a:alpha val="50000"/>
            </a:srgbClr>
          </a:solidFill>
          <a:ln w="648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200" b="0" i="0" u="none" strike="noStrike" kern="1200" baseline="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Nota</a:t>
            </a:r>
            <a:r>
              <a:rPr lang="en" sz="2200" b="0" i="0" u="none" strike="noStrike" kern="1200" baseline="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tion.</a:t>
            </a:r>
            <a:r>
              <a:rPr lang="en-none" sz="2200" b="0" i="0" u="none" strike="noStrike" kern="1200" baseline="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 Important.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" sz="2200" b="0" i="0" u="none" strike="noStrike" kern="1200" baseline="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The </a:t>
            </a:r>
            <a:r>
              <a:rPr lang="en" sz="2200" b="1" i="0" u="none" strike="noStrike" kern="1200" baseline="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rPr>
              <a:t>position does matter</a:t>
            </a:r>
            <a:endParaRPr lang="en-none" sz="2200" b="1" i="0" u="none" strike="noStrike" kern="1200" baseline="0" dirty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2DF6F00-7CB1-91A3-72C3-A0F4ECBF968A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9C8AF1F-EE14-D571-E2A7-94D125717D38}"/>
              </a:ext>
            </a:extLst>
          </p:cNvPr>
          <p:cNvSpPr txBox="1"/>
          <p:nvPr/>
        </p:nvSpPr>
        <p:spPr>
          <a:xfrm>
            <a:off x="273248" y="4018980"/>
            <a:ext cx="1164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" indent="0" algn="ctr">
              <a:lnSpc>
                <a:spcPct val="100000"/>
              </a:lnSpc>
              <a:buSzPct val="45000"/>
              <a:buNone/>
            </a:pPr>
            <a:r>
              <a:rPr lang="es-ES" sz="2800" b="1" dirty="0" err="1"/>
              <a:t>The</a:t>
            </a:r>
            <a:r>
              <a:rPr lang="es-ES" sz="2800" b="1" dirty="0"/>
              <a:t> </a:t>
            </a:r>
            <a:r>
              <a:rPr lang="es-ES" sz="2800" b="1" dirty="0" err="1"/>
              <a:t>state</a:t>
            </a:r>
            <a:r>
              <a:rPr lang="es-ES" sz="2800" b="1" dirty="0"/>
              <a:t> can be </a:t>
            </a:r>
            <a:r>
              <a:rPr lang="es-ES" sz="2800" b="1" dirty="0" err="1"/>
              <a:t>written</a:t>
            </a:r>
            <a:r>
              <a:rPr lang="es-ES" sz="2800" b="1" dirty="0"/>
              <a:t> as |</a:t>
            </a:r>
            <a:r>
              <a:rPr lang="es-ES" sz="2800" b="1" dirty="0" err="1"/>
              <a:t>φ</a:t>
            </a:r>
            <a:r>
              <a:rPr lang="es-ES" sz="2800" b="1" dirty="0"/>
              <a:t>&gt; = α</a:t>
            </a:r>
            <a:r>
              <a:rPr lang="es-ES" sz="2800" b="1" baseline="-25000" dirty="0"/>
              <a:t>00</a:t>
            </a:r>
            <a:r>
              <a:rPr lang="es-ES" sz="2800" b="1" dirty="0"/>
              <a:t>|00&gt; + α</a:t>
            </a:r>
            <a:r>
              <a:rPr lang="es-ES" sz="2800" b="1" baseline="-25000" dirty="0"/>
              <a:t>01</a:t>
            </a:r>
            <a:r>
              <a:rPr lang="es-ES" sz="2800" b="1" dirty="0"/>
              <a:t>|01&gt;+ α</a:t>
            </a:r>
            <a:r>
              <a:rPr lang="es-ES" sz="2800" b="1" baseline="-25000" dirty="0"/>
              <a:t>10</a:t>
            </a:r>
            <a:r>
              <a:rPr lang="es-ES" sz="2800" b="1" dirty="0"/>
              <a:t>|10&gt;+ α</a:t>
            </a:r>
            <a:r>
              <a:rPr lang="es-ES" sz="2800" b="1" baseline="-25000" dirty="0"/>
              <a:t>11</a:t>
            </a:r>
            <a:r>
              <a:rPr lang="es-ES" sz="2800" b="1" dirty="0"/>
              <a:t>|11&gt;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452642-AF12-1AC2-1A34-EB870A2C5749}"/>
              </a:ext>
            </a:extLst>
          </p:cNvPr>
          <p:cNvSpPr txBox="1"/>
          <p:nvPr/>
        </p:nvSpPr>
        <p:spPr>
          <a:xfrm>
            <a:off x="1521904" y="5099782"/>
            <a:ext cx="9145016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0000"/>
                </a:solidFill>
              </a:rPr>
              <a:t>Note: 300 </a:t>
            </a:r>
            <a:r>
              <a:rPr lang="es-ES" b="1" dirty="0" err="1">
                <a:solidFill>
                  <a:srgbClr val="000000"/>
                </a:solidFill>
              </a:rPr>
              <a:t>qubits</a:t>
            </a:r>
            <a:r>
              <a:rPr lang="es-ES" b="1" dirty="0">
                <a:solidFill>
                  <a:srgbClr val="000000"/>
                </a:solidFill>
              </a:rPr>
              <a:t>: 2</a:t>
            </a:r>
            <a:r>
              <a:rPr lang="es-ES" b="1" baseline="30000" dirty="0">
                <a:solidFill>
                  <a:srgbClr val="000000"/>
                </a:solidFill>
              </a:rPr>
              <a:t>300</a:t>
            </a:r>
            <a:r>
              <a:rPr lang="es-ES" b="1" dirty="0">
                <a:solidFill>
                  <a:srgbClr val="000000"/>
                </a:solidFill>
              </a:rPr>
              <a:t> ~ 10</a:t>
            </a:r>
            <a:r>
              <a:rPr lang="es-ES" b="1" baseline="30000" dirty="0">
                <a:solidFill>
                  <a:srgbClr val="000000"/>
                </a:solidFill>
              </a:rPr>
              <a:t>90</a:t>
            </a:r>
            <a:r>
              <a:rPr lang="es-ES" b="1" dirty="0">
                <a:solidFill>
                  <a:srgbClr val="000000"/>
                </a:solidFill>
              </a:rPr>
              <a:t> basis </a:t>
            </a:r>
            <a:r>
              <a:rPr lang="es-ES" b="1" dirty="0" err="1">
                <a:solidFill>
                  <a:srgbClr val="000000"/>
                </a:solidFill>
              </a:rPr>
              <a:t>states</a:t>
            </a:r>
            <a:r>
              <a:rPr lang="es-ES" b="1" dirty="0">
                <a:solidFill>
                  <a:srgbClr val="000000"/>
                </a:solidFill>
              </a:rPr>
              <a:t>. </a:t>
            </a:r>
            <a:r>
              <a:rPr lang="es-ES" b="1" dirty="0" err="1">
                <a:solidFill>
                  <a:srgbClr val="000000"/>
                </a:solidFill>
              </a:rPr>
              <a:t>If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we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want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to</a:t>
            </a:r>
            <a:r>
              <a:rPr lang="es-ES" dirty="0">
                <a:solidFill>
                  <a:srgbClr val="000000"/>
                </a:solidFill>
              </a:rPr>
              <a:t> describe </a:t>
            </a:r>
            <a:r>
              <a:rPr lang="es-ES" dirty="0" err="1">
                <a:solidFill>
                  <a:srgbClr val="000000"/>
                </a:solidFill>
              </a:rPr>
              <a:t>this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state</a:t>
            </a:r>
            <a:r>
              <a:rPr lang="es-ES" dirty="0">
                <a:solidFill>
                  <a:srgbClr val="000000"/>
                </a:solidFill>
              </a:rPr>
              <a:t> “</a:t>
            </a:r>
            <a:r>
              <a:rPr lang="es-ES" dirty="0" err="1">
                <a:solidFill>
                  <a:srgbClr val="000000"/>
                </a:solidFill>
              </a:rPr>
              <a:t>classically</a:t>
            </a:r>
            <a:r>
              <a:rPr lang="es-ES" dirty="0">
                <a:solidFill>
                  <a:srgbClr val="000000"/>
                </a:solidFill>
              </a:rPr>
              <a:t>” </a:t>
            </a:r>
            <a:r>
              <a:rPr lang="es-ES" dirty="0" err="1">
                <a:solidFill>
                  <a:srgbClr val="000000"/>
                </a:solidFill>
              </a:rPr>
              <a:t>we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have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to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b="1" dirty="0">
                <a:solidFill>
                  <a:srgbClr val="000000"/>
                </a:solidFill>
              </a:rPr>
              <a:t>store 2x10</a:t>
            </a:r>
            <a:r>
              <a:rPr lang="es-ES" b="1" baseline="30000" dirty="0">
                <a:solidFill>
                  <a:srgbClr val="000000"/>
                </a:solidFill>
              </a:rPr>
              <a:t>90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complex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numbers</a:t>
            </a:r>
            <a:r>
              <a:rPr lang="es-ES" dirty="0">
                <a:solidFill>
                  <a:srgbClr val="000000"/>
                </a:solidFill>
              </a:rPr>
              <a:t>… </a:t>
            </a:r>
            <a:r>
              <a:rPr lang="es-ES" dirty="0" err="1">
                <a:solidFill>
                  <a:srgbClr val="000000"/>
                </a:solidFill>
              </a:rPr>
              <a:t>the</a:t>
            </a:r>
            <a:r>
              <a:rPr lang="es-ES" dirty="0">
                <a:solidFill>
                  <a:srgbClr val="000000"/>
                </a:solidFill>
              </a:rPr>
              <a:t> total </a:t>
            </a:r>
            <a:r>
              <a:rPr lang="es-ES" dirty="0" err="1">
                <a:solidFill>
                  <a:srgbClr val="000000"/>
                </a:solidFill>
              </a:rPr>
              <a:t>number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of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atoms</a:t>
            </a:r>
            <a:r>
              <a:rPr lang="es-ES" dirty="0">
                <a:solidFill>
                  <a:srgbClr val="000000"/>
                </a:solidFill>
              </a:rPr>
              <a:t> in </a:t>
            </a:r>
            <a:r>
              <a:rPr lang="es-ES" dirty="0" err="1">
                <a:solidFill>
                  <a:srgbClr val="000000"/>
                </a:solidFill>
              </a:rPr>
              <a:t>the</a:t>
            </a:r>
            <a:r>
              <a:rPr lang="es-ES" dirty="0">
                <a:solidFill>
                  <a:srgbClr val="000000"/>
                </a:solidFill>
              </a:rPr>
              <a:t> universe </a:t>
            </a:r>
            <a:r>
              <a:rPr lang="es-ES" dirty="0" err="1">
                <a:solidFill>
                  <a:srgbClr val="000000"/>
                </a:solidFill>
              </a:rPr>
              <a:t>is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estimated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to</a:t>
            </a:r>
            <a:r>
              <a:rPr lang="es-ES" dirty="0">
                <a:solidFill>
                  <a:srgbClr val="000000"/>
                </a:solidFill>
              </a:rPr>
              <a:t> be 10</a:t>
            </a:r>
            <a:r>
              <a:rPr lang="es-ES" baseline="30000" dirty="0">
                <a:solidFill>
                  <a:srgbClr val="000000"/>
                </a:solidFill>
              </a:rPr>
              <a:t>80</a:t>
            </a:r>
            <a:r>
              <a:rPr lang="es-ES" dirty="0">
                <a:solidFill>
                  <a:srgbClr val="000000"/>
                </a:solidFill>
              </a:rPr>
              <a:t>…</a:t>
            </a:r>
            <a:r>
              <a:rPr lang="es-ES" b="1" dirty="0" err="1">
                <a:solidFill>
                  <a:srgbClr val="000000"/>
                </a:solidFill>
              </a:rPr>
              <a:t>there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is</a:t>
            </a:r>
            <a:r>
              <a:rPr lang="es-ES" b="1" dirty="0">
                <a:solidFill>
                  <a:srgbClr val="000000"/>
                </a:solidFill>
              </a:rPr>
              <a:t> no </a:t>
            </a:r>
            <a:r>
              <a:rPr lang="es-ES" b="1" dirty="0" err="1">
                <a:solidFill>
                  <a:srgbClr val="000000"/>
                </a:solidFill>
              </a:rPr>
              <a:t>way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dirty="0" err="1">
                <a:solidFill>
                  <a:srgbClr val="000000"/>
                </a:solidFill>
              </a:rPr>
              <a:t>to</a:t>
            </a:r>
            <a:r>
              <a:rPr lang="es-ES" dirty="0">
                <a:solidFill>
                  <a:srgbClr val="000000"/>
                </a:solidFill>
              </a:rPr>
              <a:t> store </a:t>
            </a:r>
            <a:r>
              <a:rPr lang="es-ES" dirty="0" err="1">
                <a:solidFill>
                  <a:srgbClr val="000000"/>
                </a:solidFill>
              </a:rPr>
              <a:t>this</a:t>
            </a:r>
            <a:r>
              <a:rPr lang="es-ES" dirty="0">
                <a:solidFill>
                  <a:srgbClr val="000000"/>
                </a:solidFill>
              </a:rPr>
              <a:t>.</a:t>
            </a:r>
          </a:p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384861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7F4C9095-2FE4-A849-AB48-18F343DAC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1872162"/>
            <a:ext cx="11089232" cy="31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9F91F1A-CDCC-FC43-9050-5BA11236A284}"/>
              </a:ext>
            </a:extLst>
          </p:cNvPr>
          <p:cNvSpPr txBox="1">
            <a:spLocks noChangeArrowheads="1"/>
          </p:cNvSpPr>
          <p:nvPr/>
        </p:nvSpPr>
        <p:spPr>
          <a:xfrm>
            <a:off x="2133972" y="25870"/>
            <a:ext cx="8409110" cy="2045097"/>
          </a:xfrm>
          <a:prstGeom prst="rect">
            <a:avLst/>
          </a:prstGeom>
          <a:ln/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ctr" defTabSz="914400">
              <a:lnSpc>
                <a:spcPct val="90000"/>
              </a:lnSpc>
              <a:buClrTx/>
              <a:buSzTx/>
              <a:buFontTx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s-ES" sz="32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Quantum Computing and Quantum </a:t>
            </a:r>
            <a:r>
              <a:rPr lang="es-ES" sz="32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Crypto</a:t>
            </a:r>
            <a:r>
              <a:rPr lang="es-ES" sz="32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: Do </a:t>
            </a:r>
            <a:r>
              <a:rPr lang="es-ES" sz="32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we</a:t>
            </a:r>
            <a:r>
              <a:rPr lang="es-ES" sz="32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32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have</a:t>
            </a:r>
            <a:r>
              <a:rPr lang="es-ES" sz="32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a </a:t>
            </a:r>
            <a:r>
              <a:rPr lang="es-ES" sz="32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problem</a:t>
            </a:r>
            <a:r>
              <a:rPr lang="es-ES" sz="32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  <a:endParaRPr lang="es-ES" altLang="es-ES" sz="3200" dirty="0">
              <a:effectLst>
                <a:outerShdw blurRad="50800" dist="50800" dir="5400000" sx="1000" sy="1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5" name="Lightning Bolt 4">
            <a:extLst>
              <a:ext uri="{FF2B5EF4-FFF2-40B4-BE49-F238E27FC236}">
                <a16:creationId xmlns:a16="http://schemas.microsoft.com/office/drawing/2014/main" id="{4AF7A78C-63F1-2446-99ED-73EBB384DDFA}"/>
              </a:ext>
            </a:extLst>
          </p:cNvPr>
          <p:cNvSpPr/>
          <p:nvPr/>
        </p:nvSpPr>
        <p:spPr bwMode="auto">
          <a:xfrm flipH="1">
            <a:off x="9786998" y="1391534"/>
            <a:ext cx="648072" cy="961256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DA8A1A-007F-1944-8AD9-0721570B2C79}"/>
              </a:ext>
            </a:extLst>
          </p:cNvPr>
          <p:cNvSpPr txBox="1"/>
          <p:nvPr/>
        </p:nvSpPr>
        <p:spPr>
          <a:xfrm>
            <a:off x="10406979" y="1489885"/>
            <a:ext cx="1455986" cy="721993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2200" dirty="0"/>
              <a:t>Quantum </a:t>
            </a:r>
          </a:p>
          <a:p>
            <a:r>
              <a:rPr lang="es-ES" sz="2200" dirty="0" err="1"/>
              <a:t>Computer</a:t>
            </a:r>
            <a:endParaRPr lang="es-E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1433E-EACE-7A4E-A762-C28BC69518B0}"/>
              </a:ext>
            </a:extLst>
          </p:cNvPr>
          <p:cNvSpPr txBox="1"/>
          <p:nvPr/>
        </p:nvSpPr>
        <p:spPr>
          <a:xfrm>
            <a:off x="634574" y="5242977"/>
            <a:ext cx="10521022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From</a:t>
            </a:r>
            <a:r>
              <a:rPr lang="es-ES" dirty="0"/>
              <a:t> : Quantum Computing: </a:t>
            </a:r>
            <a:r>
              <a:rPr lang="es-ES" dirty="0" err="1"/>
              <a:t>Progress</a:t>
            </a:r>
            <a:r>
              <a:rPr lang="es-ES" dirty="0"/>
              <a:t> &amp; </a:t>
            </a:r>
            <a:r>
              <a:rPr lang="es-ES" dirty="0" err="1"/>
              <a:t>Prospects</a:t>
            </a:r>
            <a:r>
              <a:rPr lang="es-ES" dirty="0"/>
              <a:t> 2018. A </a:t>
            </a:r>
            <a:r>
              <a:rPr lang="es-ES" dirty="0" err="1"/>
              <a:t>Consensus</a:t>
            </a:r>
            <a:r>
              <a:rPr lang="es-ES" dirty="0"/>
              <a:t> </a:t>
            </a:r>
            <a:r>
              <a:rPr lang="es-ES" dirty="0" err="1"/>
              <a:t>Report</a:t>
            </a:r>
            <a:r>
              <a:rPr lang="es-ES" dirty="0"/>
              <a:t>. </a:t>
            </a:r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Academy</a:t>
            </a:r>
            <a:r>
              <a:rPr lang="es-ES" dirty="0"/>
              <a:t> of </a:t>
            </a:r>
          </a:p>
          <a:p>
            <a:r>
              <a:rPr lang="es-ES" dirty="0" err="1"/>
              <a:t>Sciences</a:t>
            </a:r>
            <a:r>
              <a:rPr lang="es-ES" dirty="0"/>
              <a:t>, </a:t>
            </a:r>
            <a:r>
              <a:rPr lang="es-ES" dirty="0" err="1"/>
              <a:t>Engineering</a:t>
            </a:r>
            <a:r>
              <a:rPr lang="es-ES" dirty="0"/>
              <a:t> and Medicine (</a:t>
            </a:r>
            <a:r>
              <a:rPr lang="es-ES" dirty="0" err="1"/>
              <a:t>adapted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M. Mosca, 2015)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B64192C-9007-47D1-6E4E-6B5CEF699C82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5472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6BF5-FA90-E24B-844F-A4ADE845A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512" y="1618432"/>
            <a:ext cx="11173445" cy="2811958"/>
          </a:xfrm>
        </p:spPr>
        <p:txBody>
          <a:bodyPr/>
          <a:lstStyle/>
          <a:p>
            <a:r>
              <a:rPr lang="es-ES" sz="3200" b="1" dirty="0">
                <a:solidFill>
                  <a:srgbClr val="FF0000"/>
                </a:solidFill>
              </a:rPr>
              <a:t>Z:</a:t>
            </a:r>
            <a:r>
              <a:rPr lang="es-ES" sz="3200" dirty="0">
                <a:solidFill>
                  <a:srgbClr val="FF0000"/>
                </a:solidFill>
              </a:rPr>
              <a:t> </a:t>
            </a:r>
            <a:r>
              <a:rPr lang="es-ES" sz="3200" dirty="0"/>
              <a:t>Time to a quantum </a:t>
            </a:r>
            <a:r>
              <a:rPr lang="es-ES" sz="3200" dirty="0" err="1"/>
              <a:t>computer</a:t>
            </a:r>
            <a:r>
              <a:rPr lang="es-ES" sz="3200" dirty="0"/>
              <a:t>: ?</a:t>
            </a:r>
          </a:p>
          <a:p>
            <a:r>
              <a:rPr lang="es-ES" sz="3200" b="1" dirty="0">
                <a:solidFill>
                  <a:srgbClr val="FF0000"/>
                </a:solidFill>
              </a:rPr>
              <a:t>Y:</a:t>
            </a:r>
            <a:r>
              <a:rPr lang="es-ES" sz="3200" dirty="0">
                <a:solidFill>
                  <a:srgbClr val="FF0000"/>
                </a:solidFill>
              </a:rPr>
              <a:t> </a:t>
            </a:r>
            <a:r>
              <a:rPr lang="es-ES" sz="3200" dirty="0"/>
              <a:t>Time to </a:t>
            </a:r>
            <a:r>
              <a:rPr lang="es-ES" sz="3200" dirty="0" err="1"/>
              <a:t>fully</a:t>
            </a:r>
            <a:r>
              <a:rPr lang="es-ES" sz="3200" dirty="0"/>
              <a:t> </a:t>
            </a:r>
            <a:r>
              <a:rPr lang="es-ES" sz="3200" dirty="0" err="1"/>
              <a:t>change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security</a:t>
            </a:r>
            <a:r>
              <a:rPr lang="es-ES" sz="3200" dirty="0"/>
              <a:t> </a:t>
            </a:r>
            <a:r>
              <a:rPr lang="es-ES" sz="3200" dirty="0" err="1"/>
              <a:t>infrastructure</a:t>
            </a:r>
            <a:r>
              <a:rPr lang="es-ES" sz="3200" dirty="0"/>
              <a:t>: </a:t>
            </a:r>
            <a:r>
              <a:rPr lang="es-ES" sz="3200" dirty="0" err="1"/>
              <a:t>Estimate</a:t>
            </a:r>
            <a:r>
              <a:rPr lang="es-ES" sz="3200" dirty="0"/>
              <a:t> (NIST) 20yrs.</a:t>
            </a:r>
          </a:p>
          <a:p>
            <a:r>
              <a:rPr lang="es-ES" sz="3200" b="1" dirty="0">
                <a:solidFill>
                  <a:srgbClr val="FF0000"/>
                </a:solidFill>
              </a:rPr>
              <a:t>X:</a:t>
            </a:r>
            <a:r>
              <a:rPr lang="es-ES" sz="3200" dirty="0">
                <a:solidFill>
                  <a:srgbClr val="FF0000"/>
                </a:solidFill>
              </a:rPr>
              <a:t> </a:t>
            </a:r>
            <a:r>
              <a:rPr lang="es-ES" sz="3200" dirty="0" err="1"/>
              <a:t>Shelf</a:t>
            </a:r>
            <a:r>
              <a:rPr lang="es-ES" sz="3200" dirty="0"/>
              <a:t> </a:t>
            </a:r>
            <a:r>
              <a:rPr lang="es-ES" sz="3200" dirty="0" err="1"/>
              <a:t>life</a:t>
            </a:r>
            <a:r>
              <a:rPr lang="es-ES" sz="3200" dirty="0"/>
              <a:t>: 1-50 </a:t>
            </a:r>
            <a:r>
              <a:rPr lang="es-ES" sz="3200" dirty="0" err="1"/>
              <a:t>yrs</a:t>
            </a:r>
            <a:r>
              <a:rPr lang="es-ES" sz="3200" dirty="0"/>
              <a:t>. (</a:t>
            </a:r>
            <a:r>
              <a:rPr lang="es-ES" sz="3200" dirty="0" err="1"/>
              <a:t>what</a:t>
            </a:r>
            <a:r>
              <a:rPr lang="es-ES" sz="3200" dirty="0"/>
              <a:t> </a:t>
            </a:r>
            <a:r>
              <a:rPr lang="es-ES" sz="3200" dirty="0" err="1"/>
              <a:t>is</a:t>
            </a:r>
            <a:r>
              <a:rPr lang="es-ES" sz="3200" dirty="0"/>
              <a:t> </a:t>
            </a:r>
            <a:r>
              <a:rPr lang="es-ES" sz="3200" dirty="0" err="1"/>
              <a:t>your</a:t>
            </a:r>
            <a:r>
              <a:rPr lang="es-ES" sz="3200" dirty="0"/>
              <a:t> </a:t>
            </a:r>
            <a:r>
              <a:rPr lang="es-ES" sz="3200" dirty="0" err="1"/>
              <a:t>application</a:t>
            </a:r>
            <a:r>
              <a:rPr lang="es-ES" sz="3200" dirty="0"/>
              <a:t>?)</a:t>
            </a:r>
          </a:p>
          <a:p>
            <a:pPr marL="109537" indent="0">
              <a:buNone/>
            </a:pPr>
            <a:endParaRPr lang="es-E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FD954-4D79-3942-9B66-5AFA4C5E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… </a:t>
            </a:r>
            <a:r>
              <a:rPr lang="es-ES" dirty="0" err="1"/>
              <a:t>write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own</a:t>
            </a:r>
            <a:r>
              <a:rPr lang="es-ES" dirty="0"/>
              <a:t> </a:t>
            </a:r>
            <a:r>
              <a:rPr lang="es-ES" dirty="0" err="1"/>
              <a:t>answer</a:t>
            </a:r>
            <a:r>
              <a:rPr lang="es-ES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C4A-A95A-BA42-B6AE-8D22F247B485}"/>
              </a:ext>
            </a:extLst>
          </p:cNvPr>
          <p:cNvSpPr txBox="1"/>
          <p:nvPr/>
        </p:nvSpPr>
        <p:spPr>
          <a:xfrm>
            <a:off x="2205980" y="4348379"/>
            <a:ext cx="8208912" cy="6647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4000" b="1" dirty="0" err="1"/>
              <a:t>If</a:t>
            </a:r>
            <a:r>
              <a:rPr lang="es-ES" sz="4000" b="1" dirty="0"/>
              <a:t> X+Y &gt; Z… </a:t>
            </a:r>
            <a:r>
              <a:rPr lang="es-ES" sz="4000" b="1" dirty="0" err="1"/>
              <a:t>you</a:t>
            </a:r>
            <a:r>
              <a:rPr lang="es-ES" sz="4000" b="1" dirty="0"/>
              <a:t> </a:t>
            </a:r>
            <a:r>
              <a:rPr lang="es-ES" sz="4000" b="1" dirty="0" err="1"/>
              <a:t>have</a:t>
            </a:r>
            <a:r>
              <a:rPr lang="es-ES" sz="4000" b="1" dirty="0"/>
              <a:t> </a:t>
            </a:r>
            <a:r>
              <a:rPr lang="es-ES" sz="4000" b="1" dirty="0" err="1"/>
              <a:t>problems</a:t>
            </a:r>
            <a:r>
              <a:rPr lang="es-ES" sz="4000" b="1" dirty="0"/>
              <a:t>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12EC795-5B59-4501-3244-7DE32ADA142D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03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984B4F9-0AA5-7BD2-2A91-B8FFB22F947B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F91F1A-CDCC-FC43-9050-5BA11236A284}"/>
              </a:ext>
            </a:extLst>
          </p:cNvPr>
          <p:cNvSpPr txBox="1">
            <a:spLocks noChangeArrowheads="1"/>
          </p:cNvSpPr>
          <p:nvPr/>
        </p:nvSpPr>
        <p:spPr>
          <a:xfrm>
            <a:off x="2386148" y="-171400"/>
            <a:ext cx="8056518" cy="2044564"/>
          </a:xfrm>
          <a:prstGeom prst="rect">
            <a:avLst/>
          </a:prstGeom>
          <a:ln/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ctr">
              <a:lnSpc>
                <a:spcPct val="90000"/>
              </a:lnSpc>
              <a:tabLst>
                <a:tab pos="723683" algn="l"/>
                <a:tab pos="1447366" algn="l"/>
                <a:tab pos="2171048" algn="l"/>
                <a:tab pos="2894731" algn="l"/>
                <a:tab pos="3618414" algn="l"/>
                <a:tab pos="4342097" algn="l"/>
                <a:tab pos="5065780" algn="l"/>
                <a:tab pos="5789463" algn="l"/>
                <a:tab pos="6513145" algn="l"/>
                <a:tab pos="7236828" algn="l"/>
                <a:tab pos="7960511" algn="l"/>
                <a:tab pos="8684194" algn="l"/>
              </a:tabLst>
            </a:pP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50% of quantum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computing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experts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think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than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in 15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years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public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key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crypto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as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we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know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it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will</a:t>
            </a:r>
            <a:r>
              <a:rPr lang="es-ES" sz="28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be </a:t>
            </a:r>
            <a:r>
              <a:rPr lang="es-ES" sz="28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broken</a:t>
            </a:r>
            <a:r>
              <a:rPr lang="es-ES" sz="3599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. </a:t>
            </a:r>
            <a:endParaRPr lang="es-ES" altLang="es-ES" sz="3599" dirty="0">
              <a:effectLst>
                <a:outerShdw blurRad="50800" dist="50800" dir="5400000" sx="1000" sy="1000" algn="tl" rotWithShape="0">
                  <a:srgbClr val="000000">
                    <a:alpha val="25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DCCB1-36A8-084D-BC23-98386DC352CF}"/>
              </a:ext>
            </a:extLst>
          </p:cNvPr>
          <p:cNvSpPr txBox="1"/>
          <p:nvPr/>
        </p:nvSpPr>
        <p:spPr>
          <a:xfrm>
            <a:off x="8873824" y="1551552"/>
            <a:ext cx="2980308" cy="178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99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Solution</a:t>
            </a:r>
            <a:r>
              <a:rPr lang="es-ES" sz="2799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as </a:t>
            </a:r>
            <a:r>
              <a:rPr lang="es-ES" sz="2799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an</a:t>
            </a:r>
            <a:r>
              <a:rPr lang="es-ES" sz="2799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799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experts</a:t>
            </a:r>
            <a:r>
              <a:rPr lang="es-ES" sz="2799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799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opinion</a:t>
            </a:r>
            <a:r>
              <a:rPr lang="es-ES" sz="2799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2799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poll</a:t>
            </a:r>
            <a:r>
              <a:rPr lang="es-ES" sz="2799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endParaRPr lang="es-ES" dirty="0">
              <a:effectLst>
                <a:outerShdw blurRad="50800" dist="50800" dir="5400000" sx="1000" sy="1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s-ES" sz="16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(Global </a:t>
            </a:r>
            <a:r>
              <a:rPr lang="es-ES" sz="16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Risk</a:t>
            </a:r>
            <a:r>
              <a:rPr lang="es-ES" sz="16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sz="1600" dirty="0" err="1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Institute</a:t>
            </a:r>
            <a:r>
              <a:rPr lang="es-ES" sz="1600" dirty="0">
                <a:effectLst>
                  <a:outerShdw blurRad="50800" dist="50800" dir="5400000" sx="1000" sy="1000" algn="tl" rotWithShape="0">
                    <a:srgbClr val="000000">
                      <a:alpha val="43000"/>
                    </a:srgbClr>
                  </a:outerShdw>
                </a:effectLst>
              </a:rPr>
              <a:t>, 2019)</a:t>
            </a:r>
            <a:endParaRPr lang="es-E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2239A-A011-A749-81C5-030EC3FA3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6" y="1414705"/>
            <a:ext cx="8707148" cy="53575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AE7F2B-538C-9C48-994F-982276E126DF}"/>
              </a:ext>
            </a:extLst>
          </p:cNvPr>
          <p:cNvSpPr/>
          <p:nvPr/>
        </p:nvSpPr>
        <p:spPr>
          <a:xfrm>
            <a:off x="8276687" y="6115674"/>
            <a:ext cx="3912138" cy="4929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sz="1400" dirty="0"/>
              <a:t>https://</a:t>
            </a:r>
            <a:r>
              <a:rPr lang="es-ES" sz="1400" dirty="0" err="1"/>
              <a:t>globalriskinstitute.org</a:t>
            </a:r>
            <a:r>
              <a:rPr lang="es-ES" sz="1400" dirty="0"/>
              <a:t>/</a:t>
            </a:r>
            <a:r>
              <a:rPr lang="es-ES" sz="1400" dirty="0" err="1"/>
              <a:t>download</a:t>
            </a:r>
            <a:r>
              <a:rPr lang="es-ES" sz="1400" dirty="0"/>
              <a:t>/quantum-threat-timeline-full-report-2/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1C701-4016-DB42-90F4-5061C01D3767}"/>
              </a:ext>
            </a:extLst>
          </p:cNvPr>
          <p:cNvSpPr txBox="1"/>
          <p:nvPr/>
        </p:nvSpPr>
        <p:spPr>
          <a:xfrm>
            <a:off x="8787549" y="3628231"/>
            <a:ext cx="3223959" cy="2411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/>
              <a:t>Question</a:t>
            </a:r>
            <a:r>
              <a:rPr lang="es-ES" i="1" dirty="0"/>
              <a:t>: </a:t>
            </a:r>
            <a:r>
              <a:rPr lang="es-ES" i="1" dirty="0" err="1"/>
              <a:t>Indicate</a:t>
            </a:r>
            <a:r>
              <a:rPr lang="es-ES" i="1" dirty="0"/>
              <a:t> </a:t>
            </a:r>
            <a:r>
              <a:rPr lang="es-ES" i="1" dirty="0" err="1"/>
              <a:t>how</a:t>
            </a:r>
            <a:r>
              <a:rPr lang="es-ES" i="1" dirty="0"/>
              <a:t> </a:t>
            </a:r>
            <a:r>
              <a:rPr lang="es-ES" i="1" dirty="0" err="1"/>
              <a:t>likely</a:t>
            </a:r>
            <a:r>
              <a:rPr lang="es-ES" i="1" dirty="0"/>
              <a:t> </a:t>
            </a:r>
            <a:br>
              <a:rPr lang="es-ES" i="1" dirty="0"/>
            </a:br>
            <a:r>
              <a:rPr lang="es-ES" i="1" dirty="0" err="1"/>
              <a:t>you</a:t>
            </a:r>
            <a:r>
              <a:rPr lang="es-ES" i="1" dirty="0"/>
              <a:t> </a:t>
            </a:r>
            <a:r>
              <a:rPr lang="es-ES" i="1" dirty="0" err="1"/>
              <a:t>estimate</a:t>
            </a:r>
            <a:r>
              <a:rPr lang="es-ES" i="1" dirty="0"/>
              <a:t> </a:t>
            </a:r>
            <a:r>
              <a:rPr lang="es-ES" i="1" dirty="0" err="1"/>
              <a:t>that</a:t>
            </a:r>
            <a:r>
              <a:rPr lang="es-ES" i="1" dirty="0"/>
              <a:t> a quantum</a:t>
            </a:r>
          </a:p>
          <a:p>
            <a:r>
              <a:rPr lang="es-ES" i="1" dirty="0" err="1"/>
              <a:t>computer</a:t>
            </a:r>
            <a:r>
              <a:rPr lang="es-ES" i="1" dirty="0"/>
              <a:t>, </a:t>
            </a:r>
            <a:r>
              <a:rPr lang="es-ES" i="1" dirty="0" err="1"/>
              <a:t>able</a:t>
            </a:r>
            <a:r>
              <a:rPr lang="es-ES" i="1" dirty="0"/>
              <a:t> to </a:t>
            </a:r>
            <a:r>
              <a:rPr lang="es-ES" i="1" dirty="0" err="1"/>
              <a:t>factorize</a:t>
            </a:r>
            <a:endParaRPr lang="es-ES" i="1" dirty="0"/>
          </a:p>
          <a:p>
            <a:r>
              <a:rPr lang="es-ES" i="1" dirty="0"/>
              <a:t>a 2048-bit </a:t>
            </a:r>
            <a:r>
              <a:rPr lang="es-ES" i="1" dirty="0" err="1"/>
              <a:t>number</a:t>
            </a:r>
            <a:r>
              <a:rPr lang="es-ES" i="1" dirty="0"/>
              <a:t> in </a:t>
            </a:r>
            <a:r>
              <a:rPr lang="es-ES" i="1" dirty="0" err="1"/>
              <a:t>less</a:t>
            </a:r>
            <a:r>
              <a:rPr lang="es-ES" i="1" dirty="0"/>
              <a:t> </a:t>
            </a:r>
          </a:p>
          <a:p>
            <a:r>
              <a:rPr lang="es-ES" i="1" dirty="0" err="1"/>
              <a:t>than</a:t>
            </a:r>
            <a:r>
              <a:rPr lang="es-ES" i="1" dirty="0"/>
              <a:t> 24 </a:t>
            </a:r>
            <a:r>
              <a:rPr lang="es-ES" i="1" dirty="0" err="1"/>
              <a:t>hours</a:t>
            </a:r>
            <a:r>
              <a:rPr lang="es-ES" i="1" dirty="0"/>
              <a:t>, </a:t>
            </a:r>
            <a:r>
              <a:rPr lang="es-ES" i="1" dirty="0" err="1"/>
              <a:t>will</a:t>
            </a:r>
            <a:r>
              <a:rPr lang="es-ES" i="1" dirty="0"/>
              <a:t> be </a:t>
            </a:r>
            <a:r>
              <a:rPr lang="es-ES" i="1" dirty="0" err="1"/>
              <a:t>built</a:t>
            </a:r>
            <a:r>
              <a:rPr lang="es-ES" i="1" dirty="0"/>
              <a:t> </a:t>
            </a:r>
          </a:p>
          <a:p>
            <a:r>
              <a:rPr lang="es-ES" i="1" dirty="0" err="1"/>
              <a:t>within</a:t>
            </a:r>
            <a:r>
              <a:rPr lang="es-ES" i="1" dirty="0"/>
              <a:t> </a:t>
            </a:r>
            <a:r>
              <a:rPr lang="es-ES" i="1" dirty="0" err="1"/>
              <a:t>the</a:t>
            </a:r>
            <a:r>
              <a:rPr lang="es-ES" i="1" dirty="0"/>
              <a:t> </a:t>
            </a:r>
            <a:r>
              <a:rPr lang="es-ES" i="1" dirty="0" err="1"/>
              <a:t>next</a:t>
            </a:r>
            <a:r>
              <a:rPr lang="es-ES" i="1" dirty="0"/>
              <a:t> 5 </a:t>
            </a:r>
            <a:r>
              <a:rPr lang="es-ES" i="1" dirty="0" err="1"/>
              <a:t>years</a:t>
            </a:r>
            <a:r>
              <a:rPr lang="es-ES" i="1" dirty="0"/>
              <a:t>, </a:t>
            </a:r>
          </a:p>
          <a:p>
            <a:r>
              <a:rPr lang="es-ES" i="1" dirty="0"/>
              <a:t>10 </a:t>
            </a:r>
            <a:r>
              <a:rPr lang="es-ES" i="1" dirty="0" err="1"/>
              <a:t>years</a:t>
            </a:r>
            <a:r>
              <a:rPr lang="es-ES" i="1" dirty="0"/>
              <a:t>, 15 </a:t>
            </a:r>
            <a:r>
              <a:rPr lang="es-ES" i="1" dirty="0" err="1"/>
              <a:t>years</a:t>
            </a:r>
            <a:r>
              <a:rPr lang="es-ES" i="1" dirty="0"/>
              <a:t>, 20 </a:t>
            </a:r>
            <a:r>
              <a:rPr lang="es-ES" i="1" dirty="0" err="1"/>
              <a:t>years</a:t>
            </a:r>
            <a:r>
              <a:rPr lang="es-ES" i="1" dirty="0"/>
              <a:t>, </a:t>
            </a:r>
          </a:p>
          <a:p>
            <a:r>
              <a:rPr lang="es-ES" i="1" dirty="0"/>
              <a:t>and 30 </a:t>
            </a:r>
            <a:r>
              <a:rPr lang="es-ES" i="1" dirty="0" err="1"/>
              <a:t>years</a:t>
            </a:r>
            <a:r>
              <a:rPr lang="es-ES" i="1" dirty="0"/>
              <a:t>, 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5519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A741D19F-B4AD-5342-A04B-E1AB402774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3812" y="1359159"/>
            <a:ext cx="10969625" cy="4525962"/>
          </a:xfrm>
          <a:ln/>
        </p:spPr>
        <p:txBody>
          <a:bodyPr vert="horz" wrap="square" lIns="91440" tIns="22403" rIns="91440" bIns="45720" numCol="1" anchor="t" anchorCtr="0" compatLnSpc="1">
            <a:prstTxWarp prst="textNoShape">
              <a:avLst/>
            </a:prstTxWarp>
          </a:bodyPr>
          <a:lstStyle/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s-ES" sz="2540" dirty="0"/>
          </a:p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540" dirty="0"/>
              <a:t>This is a large field, Cryptography can be defined </a:t>
            </a:r>
            <a:r>
              <a:rPr lang="en-US" altLang="es-ES" sz="2540" b="1" dirty="0"/>
              <a:t>as the science of making the cost of discovery of hidden information greater than the value of the information itself</a:t>
            </a:r>
            <a:r>
              <a:rPr lang="en-US" altLang="es-ES" sz="2540" b="1" baseline="30000" dirty="0"/>
              <a:t>(*)</a:t>
            </a:r>
            <a:r>
              <a:rPr lang="en-US" altLang="es-ES" sz="2540" dirty="0"/>
              <a:t>. It provides many tools to cover the typical cryptographic tasks like integrity, confidentiality or non-repudiation…</a:t>
            </a:r>
          </a:p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540" dirty="0"/>
              <a:t>Since Shor’s algorithm breaks the most used public-key schemes and QKD provides symmetric key schemes, we concentrate on these. </a:t>
            </a:r>
          </a:p>
        </p:txBody>
      </p:sp>
      <p:sp>
        <p:nvSpPr>
          <p:cNvPr id="128001" name="Rectangle 1">
            <a:extLst>
              <a:ext uri="{FF2B5EF4-FFF2-40B4-BE49-F238E27FC236}">
                <a16:creationId xmlns:a16="http://schemas.microsoft.com/office/drawing/2014/main" id="{5B952277-6CA4-F94C-A8E6-0C46158F84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3600" dirty="0"/>
              <a:t>Conventional Crypto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7B1F3-3F7F-0043-9ABF-A8BAFA359D7C}"/>
              </a:ext>
            </a:extLst>
          </p:cNvPr>
          <p:cNvSpPr txBox="1"/>
          <p:nvPr/>
        </p:nvSpPr>
        <p:spPr>
          <a:xfrm>
            <a:off x="993724" y="6171919"/>
            <a:ext cx="5412764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(*) </a:t>
            </a:r>
            <a:r>
              <a:rPr lang="es-ES" dirty="0" err="1"/>
              <a:t>Taken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“Digital </a:t>
            </a:r>
            <a:r>
              <a:rPr lang="es-ES" dirty="0" err="1"/>
              <a:t>Identity</a:t>
            </a:r>
            <a:r>
              <a:rPr lang="es-ES" dirty="0"/>
              <a:t>”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Phillip</a:t>
            </a:r>
            <a:r>
              <a:rPr lang="es-ES" dirty="0"/>
              <a:t> J. </a:t>
            </a:r>
            <a:r>
              <a:rPr lang="es-ES" dirty="0" err="1"/>
              <a:t>Windley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0608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A741D19F-B4AD-5342-A04B-E1AB402774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1804" y="1196752"/>
            <a:ext cx="10969625" cy="4525962"/>
          </a:xfrm>
          <a:ln/>
        </p:spPr>
        <p:txBody>
          <a:bodyPr vert="horz" wrap="square" lIns="91440" tIns="22403" rIns="91440" bIns="45720" numCol="1" anchor="t" anchorCtr="0" compatLnSpc="1">
            <a:prstTxWarp prst="textNoShape">
              <a:avLst/>
            </a:prstTxWarp>
          </a:bodyPr>
          <a:lstStyle/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endParaRPr lang="en-US" altLang="es-ES" sz="2540" dirty="0"/>
          </a:p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540" b="1" dirty="0"/>
              <a:t>Public key schemes </a:t>
            </a:r>
            <a:r>
              <a:rPr lang="en-US" altLang="es-ES" sz="2540" dirty="0"/>
              <a:t>(asymmetric)</a:t>
            </a:r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400" b="1" dirty="0"/>
              <a:t>Two keys</a:t>
            </a:r>
            <a:r>
              <a:rPr lang="en-US" altLang="es-ES" sz="2400" dirty="0"/>
              <a:t>, one for cipher and other to decipher.</a:t>
            </a:r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400" dirty="0"/>
              <a:t>A procedure using one key (public) can cipher (decipher) providing (ideally) no information about the other key (private) that allows to do the inverse operation. 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400" dirty="0"/>
              <a:t>If the ciphering procedure (C) and deciphering one (D) are inverse for every message M: D(C(M)=M the procedure can be used to transmit secret messages.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400" dirty="0"/>
              <a:t>Typically C is made public while D is private.</a:t>
            </a:r>
          </a:p>
          <a:p>
            <a:pPr marL="1459349" lvl="3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000" dirty="0"/>
              <a:t>If Alice wants to send a secret message to Bob, the she takes Bob’s public key C</a:t>
            </a:r>
            <a:r>
              <a:rPr lang="en-US" altLang="es-ES" sz="2000" baseline="-25000" dirty="0"/>
              <a:t>B</a:t>
            </a:r>
            <a:r>
              <a:rPr lang="en-US" altLang="es-ES" sz="2000" dirty="0"/>
              <a:t> and sends C</a:t>
            </a:r>
            <a:r>
              <a:rPr lang="en-US" altLang="es-ES" sz="2000" baseline="-25000" dirty="0"/>
              <a:t>B</a:t>
            </a:r>
            <a:r>
              <a:rPr lang="en-US" altLang="es-ES" sz="2000" dirty="0"/>
              <a:t>(M) to Bob. Bob is the only one who can decipher it using his private key D</a:t>
            </a:r>
            <a:r>
              <a:rPr lang="en-US" altLang="es-ES" sz="2000" baseline="-25000" dirty="0"/>
              <a:t>B</a:t>
            </a:r>
            <a:r>
              <a:rPr lang="en-US" altLang="es-ES" sz="2000" dirty="0"/>
              <a:t>(C</a:t>
            </a:r>
            <a:r>
              <a:rPr lang="en-US" altLang="es-ES" sz="2000" baseline="-25000" dirty="0"/>
              <a:t>B</a:t>
            </a:r>
            <a:r>
              <a:rPr lang="en-US" altLang="es-ES" sz="2000" dirty="0"/>
              <a:t>(M))=M</a:t>
            </a:r>
          </a:p>
        </p:txBody>
      </p:sp>
      <p:sp>
        <p:nvSpPr>
          <p:cNvPr id="128001" name="Rectangle 1">
            <a:extLst>
              <a:ext uri="{FF2B5EF4-FFF2-40B4-BE49-F238E27FC236}">
                <a16:creationId xmlns:a16="http://schemas.microsoft.com/office/drawing/2014/main" id="{5B952277-6CA4-F94C-A8E6-0C46158F84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 dirty="0"/>
              <a:t>Conventional Crypto</a:t>
            </a:r>
          </a:p>
        </p:txBody>
      </p:sp>
    </p:spTree>
    <p:extLst>
      <p:ext uri="{BB962C8B-B14F-4D97-AF65-F5344CB8AC3E}">
        <p14:creationId xmlns:p14="http://schemas.microsoft.com/office/powerpoint/2010/main" val="2660428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>
            <a:extLst>
              <a:ext uri="{FF2B5EF4-FFF2-40B4-BE49-F238E27FC236}">
                <a16:creationId xmlns:a16="http://schemas.microsoft.com/office/drawing/2014/main" id="{34E9F446-8ED8-324A-84B3-456B71249D8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7828" y="1628800"/>
            <a:ext cx="10585176" cy="4473116"/>
          </a:xfrm>
          <a:ln/>
        </p:spPr>
        <p:txBody>
          <a:bodyPr vert="horz" wrap="square" lIns="91440" tIns="22403" rIns="91440" bIns="45720" numCol="1" anchor="t" anchorCtr="0" compatLnSpc="1">
            <a:prstTxWarp prst="textNoShape">
              <a:avLst/>
            </a:prstTxWarp>
          </a:bodyPr>
          <a:lstStyle/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sz="2359" dirty="0"/>
              <a:t>If also C(D(M) ) = M the system can be used to digitally sign (requires a Certification authority that guarantees who is the real owner of the public key)</a:t>
            </a:r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sz="2177" dirty="0"/>
              <a:t>If Bob wants to send a signed message M to Alice: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sz="1814" dirty="0"/>
              <a:t> Bob calculates a signature S for M using his private key S=</a:t>
            </a:r>
            <a:r>
              <a:rPr lang="en-US" altLang="es-ES" sz="1814" dirty="0" err="1"/>
              <a:t>D</a:t>
            </a:r>
            <a:r>
              <a:rPr lang="en-US" altLang="es-ES" sz="1814" baseline="-33000" dirty="0" err="1"/>
              <a:t>Bob</a:t>
            </a:r>
            <a:r>
              <a:rPr lang="en-US" altLang="es-ES" sz="1814" dirty="0"/>
              <a:t>(M) (usually a hash of M is used instead of M)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sz="1814" dirty="0"/>
              <a:t>Cipher the message with Alice’s public key </a:t>
            </a:r>
            <a:r>
              <a:rPr lang="en-US" altLang="es-ES" sz="1814" dirty="0" err="1"/>
              <a:t>C</a:t>
            </a:r>
            <a:r>
              <a:rPr lang="en-US" altLang="es-ES" sz="1814" baseline="-33000" dirty="0" err="1"/>
              <a:t>Alice</a:t>
            </a:r>
            <a:r>
              <a:rPr lang="en-US" altLang="es-ES" sz="1814" baseline="-33000" dirty="0"/>
              <a:t> </a:t>
            </a:r>
            <a:r>
              <a:rPr lang="en-US" altLang="es-ES" sz="1814" dirty="0"/>
              <a:t>(S) and sends it to Alice.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sz="1814" dirty="0"/>
              <a:t>Alice decipher the signature with her private key as </a:t>
            </a:r>
            <a:r>
              <a:rPr lang="en-US" altLang="es-ES" sz="1814" dirty="0" err="1"/>
              <a:t>D</a:t>
            </a:r>
            <a:r>
              <a:rPr lang="en-US" altLang="es-ES" sz="1814" baseline="-33000" dirty="0" err="1"/>
              <a:t>alice</a:t>
            </a:r>
            <a:r>
              <a:rPr lang="en-US" altLang="es-ES" sz="1814" dirty="0"/>
              <a:t>(</a:t>
            </a:r>
            <a:r>
              <a:rPr lang="en-US" altLang="es-ES" sz="1814" dirty="0" err="1"/>
              <a:t>C</a:t>
            </a:r>
            <a:r>
              <a:rPr lang="en-US" altLang="es-ES" sz="1814" baseline="-33000" dirty="0" err="1"/>
              <a:t>alice</a:t>
            </a:r>
            <a:r>
              <a:rPr lang="en-US" altLang="es-ES" sz="1814" dirty="0"/>
              <a:t>(S)) =S and the message with Bob’s public key </a:t>
            </a:r>
            <a:r>
              <a:rPr lang="en-US" altLang="es-ES" sz="1814" dirty="0" err="1"/>
              <a:t>C</a:t>
            </a:r>
            <a:r>
              <a:rPr lang="en-US" altLang="es-ES" sz="1814" baseline="-33000" dirty="0" err="1"/>
              <a:t>bob</a:t>
            </a:r>
            <a:r>
              <a:rPr lang="en-US" altLang="es-ES" sz="1814" dirty="0"/>
              <a:t>(S)=M and keeps  S and M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sz="1814" dirty="0"/>
              <a:t>Since S and M are linked through Bob’s private key S=</a:t>
            </a:r>
            <a:r>
              <a:rPr lang="en-US" altLang="es-ES" sz="1814" dirty="0" err="1"/>
              <a:t>D</a:t>
            </a:r>
            <a:r>
              <a:rPr lang="en-US" altLang="es-ES" sz="1814" baseline="-33000" dirty="0" err="1"/>
              <a:t>Bob</a:t>
            </a:r>
            <a:r>
              <a:rPr lang="en-US" altLang="es-ES" sz="1814" dirty="0"/>
              <a:t>(M) only known to Bob, Alice can prove that Bob was the real sender. The message is thus authenticated (note that the procedure also guarantees integrity).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EBC0719-4501-B547-89B3-BC8EC3E3D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8028" y="260648"/>
            <a:ext cx="7920880" cy="1070992"/>
          </a:xfrm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 dirty="0"/>
              <a:t>Conventional Crypto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5B965CA-EB69-DBC6-98FE-C7207384B17D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7974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>
            <a:extLst>
              <a:ext uri="{FF2B5EF4-FFF2-40B4-BE49-F238E27FC236}">
                <a16:creationId xmlns:a16="http://schemas.microsoft.com/office/drawing/2014/main" id="{7654B7DA-BCE6-0B46-80EA-005A928C24B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97868" y="1412776"/>
            <a:ext cx="10441160" cy="4631526"/>
          </a:xfrm>
          <a:ln/>
        </p:spPr>
        <p:txBody>
          <a:bodyPr/>
          <a:lstStyle/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dirty="0"/>
              <a:t>RSA, ECC (Elliptic Curve Crypto) are examples of public key crypto. These schemes can be used to agree on a symmetric key (this is the Diffie-Hellman key exchange)</a:t>
            </a:r>
          </a:p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dirty="0"/>
              <a:t>E.g. RSA cipher/decipher a message M as:</a:t>
            </a:r>
          </a:p>
          <a:p>
            <a:pPr marL="391729" indent="-292357">
              <a:buClrTx/>
              <a:buSz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dirty="0"/>
              <a:t> 			C = M</a:t>
            </a:r>
            <a:r>
              <a:rPr lang="en-US" altLang="es-ES" baseline="33000" dirty="0"/>
              <a:t>c </a:t>
            </a:r>
            <a:r>
              <a:rPr lang="en-US" altLang="es-ES" dirty="0"/>
              <a:t>mod n </a:t>
            </a:r>
          </a:p>
          <a:p>
            <a:pPr marL="783458" indent="-259232">
              <a:spcAft>
                <a:spcPts val="1032"/>
              </a:spcAft>
              <a:buClrTx/>
              <a:buSz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dirty="0"/>
              <a:t>    	M = C</a:t>
            </a:r>
            <a:r>
              <a:rPr lang="en-US" altLang="es-ES" baseline="30000" dirty="0"/>
              <a:t>d</a:t>
            </a:r>
            <a:r>
              <a:rPr lang="en-US" altLang="es-ES" dirty="0"/>
              <a:t> mod n</a:t>
            </a:r>
          </a:p>
          <a:p>
            <a:pPr marL="783458" indent="-259232">
              <a:spcAft>
                <a:spcPts val="1032"/>
              </a:spcAft>
              <a:buClrTx/>
              <a:buSzTx/>
              <a:buNone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177" dirty="0"/>
              <a:t>Where n is a large integer obtained multiplying two primes p and q. c and d are obtained from products of p and q, so that knowing one does not reveal the other. The pair </a:t>
            </a:r>
            <a:r>
              <a:rPr lang="en-US" altLang="es-ES" sz="2177" b="1" dirty="0"/>
              <a:t>(</a:t>
            </a:r>
            <a:r>
              <a:rPr lang="en-US" altLang="es-ES" sz="2177" b="1" dirty="0" err="1"/>
              <a:t>c,n</a:t>
            </a:r>
            <a:r>
              <a:rPr lang="en-US" altLang="es-ES" sz="2177" b="1" dirty="0"/>
              <a:t>) is made public, allowing the ciphering, the pair (</a:t>
            </a:r>
            <a:r>
              <a:rPr lang="en-US" altLang="es-ES" sz="2177" b="1" dirty="0" err="1"/>
              <a:t>d,n</a:t>
            </a:r>
            <a:r>
              <a:rPr lang="en-US" altLang="es-ES" sz="2177" b="1" dirty="0"/>
              <a:t>) is kept private.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2D2EE53-8138-2D4D-B4E2-530F31A60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8028" y="260648"/>
            <a:ext cx="7920880" cy="1070992"/>
          </a:xfrm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 dirty="0"/>
              <a:t>Conventional Crypto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A200BC7-C15C-CE5A-4FAC-29ED3FDB1738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0687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F2DF5ED-3B49-E307-E7EE-43EEFFDE69A8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1073" name="Rectangle 1">
            <a:extLst>
              <a:ext uri="{FF2B5EF4-FFF2-40B4-BE49-F238E27FC236}">
                <a16:creationId xmlns:a16="http://schemas.microsoft.com/office/drawing/2014/main" id="{6DF20D49-D26C-FF4F-A54B-5B37337D4D8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00567" y="1412776"/>
            <a:ext cx="10297144" cy="2765090"/>
          </a:xfrm>
          <a:ln/>
        </p:spPr>
        <p:txBody>
          <a:bodyPr vert="horz" wrap="square" lIns="91440" tIns="20803" rIns="91440" bIns="45720" numCol="1" anchor="t" anchorCtr="0" compatLnSpc="1">
            <a:prstTxWarp prst="textNoShape">
              <a:avLst/>
            </a:prstTxWarp>
          </a:bodyPr>
          <a:lstStyle/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359" dirty="0"/>
              <a:t>The strength of the method lays in the computational assumption of the difficulty of the factoring problem.</a:t>
            </a:r>
          </a:p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359" dirty="0"/>
              <a:t>To give an idea of the numbers involved:</a:t>
            </a:r>
          </a:p>
          <a:p>
            <a:pPr marL="783458" lvl="1" indent="-260673">
              <a:buSzPct val="75000"/>
              <a:buFont typeface="Symbol" pitchFamily="2" charset="2"/>
              <a:buChar char="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177" dirty="0"/>
              <a:t>According to the original (1977) paper by </a:t>
            </a:r>
            <a:r>
              <a:rPr lang="en-US" altLang="es-ES" sz="2177" dirty="0" err="1"/>
              <a:t>Rivest</a:t>
            </a:r>
            <a:r>
              <a:rPr lang="en-US" altLang="es-ES" sz="2177" dirty="0"/>
              <a:t>, Shamir y </a:t>
            </a:r>
            <a:r>
              <a:rPr lang="en-US" altLang="es-ES" sz="2177" dirty="0" err="1"/>
              <a:t>Adleman</a:t>
            </a:r>
            <a:r>
              <a:rPr lang="en-US" altLang="es-ES" dirty="0"/>
              <a:t>:</a:t>
            </a:r>
          </a:p>
        </p:txBody>
      </p:sp>
      <p:graphicFrame>
        <p:nvGraphicFramePr>
          <p:cNvPr id="131074" name="Object 2">
            <a:extLst>
              <a:ext uri="{FF2B5EF4-FFF2-40B4-BE49-F238E27FC236}">
                <a16:creationId xmlns:a16="http://schemas.microsoft.com/office/drawing/2014/main" id="{C5D1E8E3-8FA1-C843-8D89-92D87F5EA7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74424" y="4545118"/>
          <a:ext cx="2949430" cy="694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251200" imgH="774700" progId="">
                  <p:embed/>
                </p:oleObj>
              </mc:Choice>
              <mc:Fallback>
                <p:oleObj r:id="rId3" imgW="3251200" imgH="774700" progId="">
                  <p:embed/>
                  <p:pic>
                    <p:nvPicPr>
                      <p:cNvPr id="131074" name="Object 2">
                        <a:extLst>
                          <a:ext uri="{FF2B5EF4-FFF2-40B4-BE49-F238E27FC236}">
                            <a16:creationId xmlns:a16="http://schemas.microsoft.com/office/drawing/2014/main" id="{C5D1E8E3-8FA1-C843-8D89-92D87F5EA7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4424" y="4545118"/>
                        <a:ext cx="2949430" cy="69415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4270D3B-E7FC-484C-80BE-90C60FDFB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00" y="2970245"/>
            <a:ext cx="6048672" cy="2869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6E5D7D-123A-3C48-9AC0-30074E996117}"/>
              </a:ext>
            </a:extLst>
          </p:cNvPr>
          <p:cNvSpPr txBox="1"/>
          <p:nvPr/>
        </p:nvSpPr>
        <p:spPr>
          <a:xfrm>
            <a:off x="10198868" y="3789040"/>
            <a:ext cx="162095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Decimal </a:t>
            </a:r>
            <a:r>
              <a:rPr lang="es-ES" dirty="0" err="1"/>
              <a:t>digits</a:t>
            </a:r>
            <a:endParaRPr lang="es-ES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E6BA809-126A-5E48-8604-5D7A9752D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8028" y="260648"/>
            <a:ext cx="7920880" cy="1070992"/>
          </a:xfrm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 dirty="0"/>
              <a:t>Conventional Crypto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89FC041-E538-414B-B20A-91121B18E105}"/>
              </a:ext>
            </a:extLst>
          </p:cNvPr>
          <p:cNvCxnSpPr/>
          <p:nvPr/>
        </p:nvCxnSpPr>
        <p:spPr>
          <a:xfrm flipV="1">
            <a:off x="2854052" y="4725144"/>
            <a:ext cx="1008112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4C90342-90E3-744A-9E73-83BC9A863BAA}"/>
              </a:ext>
            </a:extLst>
          </p:cNvPr>
          <p:cNvSpPr txBox="1"/>
          <p:nvPr/>
        </p:nvSpPr>
        <p:spPr>
          <a:xfrm>
            <a:off x="1758816" y="4725144"/>
            <a:ext cx="109523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RSA 129</a:t>
            </a:r>
          </a:p>
        </p:txBody>
      </p:sp>
    </p:spTree>
    <p:extLst>
      <p:ext uri="{BB962C8B-B14F-4D97-AF65-F5344CB8AC3E}">
        <p14:creationId xmlns:p14="http://schemas.microsoft.com/office/powerpoint/2010/main" val="3622760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>
            <a:extLst>
              <a:ext uri="{FF2B5EF4-FFF2-40B4-BE49-F238E27FC236}">
                <a16:creationId xmlns:a16="http://schemas.microsoft.com/office/drawing/2014/main" id="{A2663E86-CD2C-8E43-B625-1D44DA4C7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46" y="109448"/>
            <a:ext cx="5541939" cy="671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098" name="Rectangle 2">
            <a:extLst>
              <a:ext uri="{FF2B5EF4-FFF2-40B4-BE49-F238E27FC236}">
                <a16:creationId xmlns:a16="http://schemas.microsoft.com/office/drawing/2014/main" id="{5F56BB23-1E26-064E-A118-5C3E2C670ED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911350"/>
            <a:ext cx="2152650" cy="1741488"/>
          </a:xfrm>
          <a:ln/>
        </p:spPr>
        <p:txBody>
          <a:bodyPr vert="horz" wrap="square" lIns="91440" tIns="22403" rIns="91440" bIns="45720" numCol="1" anchor="t" anchorCtr="0" compatLnSpc="1">
            <a:prstTxWarp prst="textNoShape">
              <a:avLst/>
            </a:prstTxWarp>
          </a:bodyPr>
          <a:lstStyle/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540" dirty="0"/>
              <a:t>Factoring today:</a:t>
            </a:r>
          </a:p>
        </p:txBody>
      </p:sp>
      <p:sp>
        <p:nvSpPr>
          <p:cNvPr id="132099" name="Line 3">
            <a:extLst>
              <a:ext uri="{FF2B5EF4-FFF2-40B4-BE49-F238E27FC236}">
                <a16:creationId xmlns:a16="http://schemas.microsoft.com/office/drawing/2014/main" id="{5D195F3B-154C-F14B-B269-FC5CDDFF78B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4532" y="1700807"/>
            <a:ext cx="936353" cy="209809"/>
          </a:xfrm>
          <a:prstGeom prst="line">
            <a:avLst/>
          </a:prstGeom>
          <a:noFill/>
          <a:ln w="9525" cap="flat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2100" name="Text Box 4">
            <a:extLst>
              <a:ext uri="{FF2B5EF4-FFF2-40B4-BE49-F238E27FC236}">
                <a16:creationId xmlns:a16="http://schemas.microsoft.com/office/drawing/2014/main" id="{B5D6E661-ABF8-E544-B480-57355F7C5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885" y="588303"/>
            <a:ext cx="2926416" cy="287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568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814" dirty="0"/>
              <a:t>„The magic words are</a:t>
            </a:r>
          </a:p>
          <a:p>
            <a:r>
              <a:rPr lang="en-US" altLang="es-ES" sz="1814" dirty="0"/>
              <a:t> squeamish </a:t>
            </a:r>
            <a:r>
              <a:rPr lang="en-US" altLang="es-ES" sz="1814" dirty="0" err="1"/>
              <a:t>ossifrage</a:t>
            </a:r>
            <a:r>
              <a:rPr lang="en-US" altLang="es-ES" sz="1814" dirty="0"/>
              <a:t>“</a:t>
            </a:r>
          </a:p>
          <a:p>
            <a:r>
              <a:rPr lang="en-US" altLang="es-ES" sz="1814" dirty="0"/>
              <a:t>13-August-93 till </a:t>
            </a:r>
          </a:p>
          <a:p>
            <a:r>
              <a:rPr lang="en-US" altLang="es-ES" sz="1814" dirty="0"/>
              <a:t>2-Abril-94, management included 1600 CPUs</a:t>
            </a:r>
          </a:p>
          <a:p>
            <a:r>
              <a:rPr lang="en-US" altLang="es-ES" sz="1814" dirty="0"/>
              <a:t>(mostly i386). </a:t>
            </a:r>
          </a:p>
          <a:p>
            <a:r>
              <a:rPr lang="en-US" altLang="es-ES" sz="1814" dirty="0"/>
              <a:t>Quadratic Sieve. 512 </a:t>
            </a:r>
          </a:p>
          <a:p>
            <a:r>
              <a:rPr lang="en-US" altLang="es-ES" sz="1814" dirty="0"/>
              <a:t>bits (~154 d) within reach. RSA 129 This is the famous Martin Gardner’s bet in Scientific American</a:t>
            </a:r>
          </a:p>
        </p:txBody>
      </p:sp>
      <p:sp>
        <p:nvSpPr>
          <p:cNvPr id="132101" name="Line 5">
            <a:extLst>
              <a:ext uri="{FF2B5EF4-FFF2-40B4-BE49-F238E27FC236}">
                <a16:creationId xmlns:a16="http://schemas.microsoft.com/office/drawing/2014/main" id="{26FB735C-52FA-0F44-88B6-74BABE961D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74532" y="4365104"/>
            <a:ext cx="1627366" cy="213121"/>
          </a:xfrm>
          <a:prstGeom prst="line">
            <a:avLst/>
          </a:prstGeom>
          <a:noFill/>
          <a:ln w="9525" cap="flat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2102" name="Text Box 6">
            <a:extLst>
              <a:ext uri="{FF2B5EF4-FFF2-40B4-BE49-F238E27FC236}">
                <a16:creationId xmlns:a16="http://schemas.microsoft.com/office/drawing/2014/main" id="{E33AEE04-A1AB-A04E-BA7F-E46BF432C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898" y="3836564"/>
            <a:ext cx="2894704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 </a:t>
            </a:r>
            <a:r>
              <a:rPr lang="en-US" altLang="es-ES" sz="1814" dirty="0"/>
              <a:t>5 months, 80 Opteron CPU</a:t>
            </a:r>
          </a:p>
          <a:p>
            <a:r>
              <a:rPr lang="en-US" altLang="es-ES" sz="1814" dirty="0"/>
              <a:t>at 2.2GHz. Number Field</a:t>
            </a:r>
          </a:p>
          <a:p>
            <a:r>
              <a:rPr lang="en-US" altLang="es-ES" sz="1814" dirty="0"/>
              <a:t>Sieve</a:t>
            </a:r>
            <a:r>
              <a:rPr lang="en-US" altLang="es-ES" sz="2177" dirty="0"/>
              <a:t>. RSA 640</a:t>
            </a:r>
          </a:p>
        </p:txBody>
      </p:sp>
      <p:sp>
        <p:nvSpPr>
          <p:cNvPr id="132103" name="Text Box 7">
            <a:extLst>
              <a:ext uri="{FF2B5EF4-FFF2-40B4-BE49-F238E27FC236}">
                <a16:creationId xmlns:a16="http://schemas.microsoft.com/office/drawing/2014/main" id="{76F2DF6D-8CE1-3941-91B2-10C86649F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48" y="3666296"/>
            <a:ext cx="2790759" cy="277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000" dirty="0"/>
              <a:t>What is considered safe have been changing over the years from 512 to 2048…</a:t>
            </a:r>
          </a:p>
          <a:p>
            <a:r>
              <a:rPr lang="en-US" altLang="es-ES" sz="2000" dirty="0"/>
              <a:t>Check NIST 800-131A “Transitioning the use of cryptographic algorithms and key lengths (2019)</a:t>
            </a:r>
          </a:p>
        </p:txBody>
      </p:sp>
      <p:sp>
        <p:nvSpPr>
          <p:cNvPr id="132104" name="Text Box 8">
            <a:extLst>
              <a:ext uri="{FF2B5EF4-FFF2-40B4-BE49-F238E27FC236}">
                <a16:creationId xmlns:a16="http://schemas.microsoft.com/office/drawing/2014/main" id="{C2D422FB-9762-C946-8B45-85EBACDA5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2198" y="6428836"/>
            <a:ext cx="4543677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552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/>
              <a:t>http://mathworld.wolfram.com/RSANumber.html</a:t>
            </a:r>
          </a:p>
        </p:txBody>
      </p:sp>
    </p:spTree>
    <p:extLst>
      <p:ext uri="{BB962C8B-B14F-4D97-AF65-F5344CB8AC3E}">
        <p14:creationId xmlns:p14="http://schemas.microsoft.com/office/powerpoint/2010/main" val="4045544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>
            <a:extLst>
              <a:ext uri="{FF2B5EF4-FFF2-40B4-BE49-F238E27FC236}">
                <a16:creationId xmlns:a16="http://schemas.microsoft.com/office/drawing/2014/main" id="{826FD1B5-7587-4A44-B0D9-7201DDE6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97" y="545819"/>
            <a:ext cx="5710199" cy="575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7BCB0-AC96-A442-8553-0D873085D6F7}"/>
              </a:ext>
            </a:extLst>
          </p:cNvPr>
          <p:cNvSpPr txBox="1"/>
          <p:nvPr/>
        </p:nvSpPr>
        <p:spPr>
          <a:xfrm>
            <a:off x="9622804" y="2924944"/>
            <a:ext cx="1184940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(1994-95)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68BB01-908D-474C-9772-2465AD29E488}"/>
              </a:ext>
            </a:extLst>
          </p:cNvPr>
          <p:cNvSpPr txBox="1"/>
          <p:nvPr/>
        </p:nvSpPr>
        <p:spPr>
          <a:xfrm>
            <a:off x="199526" y="2750491"/>
            <a:ext cx="3041217" cy="4930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dirty="0" err="1"/>
              <a:t>Breaking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RSA</a:t>
            </a:r>
          </a:p>
        </p:txBody>
      </p:sp>
    </p:spTree>
    <p:extLst>
      <p:ext uri="{BB962C8B-B14F-4D97-AF65-F5344CB8AC3E}">
        <p14:creationId xmlns:p14="http://schemas.microsoft.com/office/powerpoint/2010/main" val="2901260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4BE53D-18C8-0841-B848-F4ECF7F2CD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98068" y="223069"/>
            <a:ext cx="7920037" cy="1071563"/>
          </a:xfrm>
        </p:spPr>
        <p:txBody>
          <a:bodyPr wrap="square" lIns="90000" tIns="45000" rIns="90000" bIns="45000">
            <a:noAutofit/>
          </a:bodyPr>
          <a:lstStyle/>
          <a:p>
            <a:pPr lvl="0"/>
            <a:r>
              <a:rPr lang="es-ES" sz="4000" dirty="0"/>
              <a:t>Quantum </a:t>
            </a:r>
            <a:r>
              <a:rPr lang="es-ES" sz="4000" dirty="0" err="1"/>
              <a:t>information</a:t>
            </a:r>
            <a:r>
              <a:rPr lang="es-ES" sz="4000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A1450-910F-C34A-83CB-22D22E7E8C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1764" y="1382713"/>
            <a:ext cx="11927061" cy="5663089"/>
          </a:xfrm>
        </p:spPr>
        <p:txBody>
          <a:bodyPr wrap="square">
            <a:spAutoFit/>
          </a:bodyPr>
          <a:lstStyle/>
          <a:p>
            <a:pPr marL="274320" lvl="0">
              <a:lnSpc>
                <a:spcPct val="100000"/>
              </a:lnSpc>
            </a:pPr>
            <a:r>
              <a:rPr lang="es-ES" sz="3600" dirty="0" err="1">
                <a:solidFill>
                  <a:srgbClr val="000000"/>
                </a:solidFill>
              </a:rPr>
              <a:t>Moreover</a:t>
            </a:r>
            <a:r>
              <a:rPr lang="es-ES" sz="3600" dirty="0">
                <a:solidFill>
                  <a:srgbClr val="000000"/>
                </a:solidFill>
              </a:rPr>
              <a:t>, </a:t>
            </a:r>
            <a:r>
              <a:rPr lang="es-ES" sz="3600" dirty="0" err="1">
                <a:solidFill>
                  <a:srgbClr val="000000"/>
                </a:solidFill>
              </a:rPr>
              <a:t>with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  <a:r>
              <a:rPr lang="es-ES" sz="3600" dirty="0" err="1">
                <a:solidFill>
                  <a:srgbClr val="000000"/>
                </a:solidFill>
              </a:rPr>
              <a:t>two</a:t>
            </a:r>
            <a:r>
              <a:rPr lang="es-ES" sz="3600" dirty="0">
                <a:solidFill>
                  <a:srgbClr val="000000"/>
                </a:solidFill>
              </a:rPr>
              <a:t> </a:t>
            </a:r>
            <a:r>
              <a:rPr lang="es-ES" sz="3600" dirty="0" err="1">
                <a:solidFill>
                  <a:srgbClr val="000000"/>
                </a:solidFill>
              </a:rPr>
              <a:t>qubits</a:t>
            </a:r>
            <a:r>
              <a:rPr lang="es-ES" sz="3600" dirty="0">
                <a:solidFill>
                  <a:srgbClr val="000000"/>
                </a:solidFill>
              </a:rPr>
              <a:t>, </a:t>
            </a:r>
            <a:r>
              <a:rPr lang="es-ES" sz="3600" b="1" dirty="0" err="1">
                <a:solidFill>
                  <a:srgbClr val="000000"/>
                </a:solidFill>
              </a:rPr>
              <a:t>strange</a:t>
            </a:r>
            <a:endParaRPr lang="es-ES" sz="3600" b="1" dirty="0">
              <a:solidFill>
                <a:srgbClr val="000000"/>
              </a:solidFill>
            </a:endParaRPr>
          </a:p>
          <a:p>
            <a:pPr marL="18732" lvl="0" indent="0" algn="ctr">
              <a:lnSpc>
                <a:spcPct val="100000"/>
              </a:lnSpc>
              <a:buNone/>
            </a:pPr>
            <a:r>
              <a:rPr lang="es-ES" sz="3600" b="1" dirty="0" err="1">
                <a:solidFill>
                  <a:srgbClr val="000000"/>
                </a:solidFill>
              </a:rPr>
              <a:t>things</a:t>
            </a:r>
            <a:r>
              <a:rPr lang="es-ES" sz="3600" b="1" dirty="0">
                <a:solidFill>
                  <a:srgbClr val="000000"/>
                </a:solidFill>
              </a:rPr>
              <a:t> </a:t>
            </a:r>
            <a:r>
              <a:rPr lang="es-ES" sz="3600" b="1" dirty="0" err="1">
                <a:solidFill>
                  <a:srgbClr val="000000"/>
                </a:solidFill>
              </a:rPr>
              <a:t>happen</a:t>
            </a:r>
            <a:r>
              <a:rPr lang="es-ES" sz="3600" b="1" dirty="0">
                <a:solidFill>
                  <a:srgbClr val="000000"/>
                </a:solidFill>
              </a:rPr>
              <a:t>…</a:t>
            </a:r>
          </a:p>
          <a:p>
            <a:pPr marL="274320" lvl="0" algn="ctr">
              <a:lnSpc>
                <a:spcPct val="100000"/>
              </a:lnSpc>
            </a:pPr>
            <a:endParaRPr lang="es-ES" sz="3600" b="1" dirty="0">
              <a:solidFill>
                <a:srgbClr val="000000"/>
              </a:solidFill>
            </a:endParaRPr>
          </a:p>
          <a:p>
            <a:pPr marL="274320" lvl="0">
              <a:lnSpc>
                <a:spcPct val="100000"/>
              </a:lnSpc>
            </a:pPr>
            <a:r>
              <a:rPr lang="es-ES" dirty="0" err="1">
                <a:solidFill>
                  <a:srgbClr val="333333"/>
                </a:solidFill>
              </a:rPr>
              <a:t>For</a:t>
            </a:r>
            <a:r>
              <a:rPr lang="es-ES" dirty="0">
                <a:solidFill>
                  <a:srgbClr val="333333"/>
                </a:solidFill>
              </a:rPr>
              <a:t> </a:t>
            </a:r>
            <a:r>
              <a:rPr lang="es-ES" dirty="0" err="1">
                <a:solidFill>
                  <a:srgbClr val="333333"/>
                </a:solidFill>
              </a:rPr>
              <a:t>example</a:t>
            </a:r>
            <a:r>
              <a:rPr lang="es-ES" dirty="0">
                <a:solidFill>
                  <a:srgbClr val="333333"/>
                </a:solidFill>
              </a:rPr>
              <a:t>, </a:t>
            </a:r>
            <a:r>
              <a:rPr lang="es-ES" dirty="0" err="1">
                <a:solidFill>
                  <a:srgbClr val="333333"/>
                </a:solidFill>
              </a:rPr>
              <a:t>the</a:t>
            </a:r>
            <a:r>
              <a:rPr lang="es-ES" dirty="0">
                <a:solidFill>
                  <a:srgbClr val="333333"/>
                </a:solidFill>
              </a:rPr>
              <a:t> </a:t>
            </a:r>
            <a:r>
              <a:rPr lang="es-ES" dirty="0" err="1">
                <a:solidFill>
                  <a:srgbClr val="333333"/>
                </a:solidFill>
              </a:rPr>
              <a:t>state</a:t>
            </a:r>
            <a:r>
              <a:rPr lang="es-ES" dirty="0">
                <a:solidFill>
                  <a:srgbClr val="333333"/>
                </a:solidFill>
              </a:rPr>
              <a:t>: </a:t>
            </a:r>
          </a:p>
          <a:p>
            <a:pPr marL="274320" lvl="0">
              <a:lnSpc>
                <a:spcPct val="100000"/>
              </a:lnSpc>
            </a:pPr>
            <a:endParaRPr lang="es-ES" dirty="0">
              <a:solidFill>
                <a:srgbClr val="333333"/>
              </a:solidFill>
            </a:endParaRPr>
          </a:p>
          <a:p>
            <a:pPr marL="529908" lvl="1"/>
            <a:r>
              <a:rPr lang="es-ES" sz="2400" dirty="0" err="1">
                <a:solidFill>
                  <a:srgbClr val="333333"/>
                </a:solidFill>
              </a:rPr>
              <a:t>Is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an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b="1" dirty="0" err="1"/>
              <a:t>entangled</a:t>
            </a:r>
            <a:r>
              <a:rPr lang="es-ES" sz="2400" b="1" dirty="0"/>
              <a:t> </a:t>
            </a:r>
            <a:r>
              <a:rPr lang="es-ES" sz="2400" b="1" dirty="0" err="1"/>
              <a:t>state</a:t>
            </a:r>
            <a:r>
              <a:rPr lang="es-ES" sz="2400" dirty="0">
                <a:solidFill>
                  <a:srgbClr val="333333"/>
                </a:solidFill>
              </a:rPr>
              <a:t>: </a:t>
            </a:r>
            <a:r>
              <a:rPr lang="es-ES" sz="2400" dirty="0" err="1">
                <a:solidFill>
                  <a:srgbClr val="333333"/>
                </a:solidFill>
              </a:rPr>
              <a:t>It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is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not</a:t>
            </a:r>
            <a:r>
              <a:rPr lang="es-ES" sz="2400" dirty="0">
                <a:solidFill>
                  <a:srgbClr val="333333"/>
                </a:solidFill>
              </a:rPr>
              <a:t> separable as </a:t>
            </a:r>
            <a:r>
              <a:rPr lang="es-ES" sz="2400" dirty="0" err="1">
                <a:solidFill>
                  <a:srgbClr val="333333"/>
                </a:solidFill>
              </a:rPr>
              <a:t>it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cannot</a:t>
            </a:r>
            <a:r>
              <a:rPr lang="es-ES" sz="2400" dirty="0">
                <a:solidFill>
                  <a:srgbClr val="333333"/>
                </a:solidFill>
              </a:rPr>
              <a:t> be </a:t>
            </a:r>
            <a:r>
              <a:rPr lang="es-ES" sz="2400" dirty="0" err="1">
                <a:solidFill>
                  <a:srgbClr val="333333"/>
                </a:solidFill>
              </a:rPr>
              <a:t>described</a:t>
            </a:r>
            <a:r>
              <a:rPr lang="es-ES" sz="2400" dirty="0">
                <a:solidFill>
                  <a:srgbClr val="333333"/>
                </a:solidFill>
              </a:rPr>
              <a:t> as </a:t>
            </a:r>
            <a:r>
              <a:rPr lang="es-ES" sz="2400" dirty="0" err="1">
                <a:solidFill>
                  <a:srgbClr val="333333"/>
                </a:solidFill>
              </a:rPr>
              <a:t>the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direct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product</a:t>
            </a:r>
            <a:r>
              <a:rPr lang="es-ES" sz="2400" dirty="0">
                <a:solidFill>
                  <a:srgbClr val="333333"/>
                </a:solidFill>
              </a:rPr>
              <a:t> of </a:t>
            </a:r>
            <a:r>
              <a:rPr lang="es-ES" sz="2400" dirty="0" err="1">
                <a:solidFill>
                  <a:srgbClr val="333333"/>
                </a:solidFill>
              </a:rPr>
              <a:t>the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states</a:t>
            </a:r>
            <a:r>
              <a:rPr lang="es-ES" sz="2400" dirty="0">
                <a:solidFill>
                  <a:srgbClr val="333333"/>
                </a:solidFill>
              </a:rPr>
              <a:t> of </a:t>
            </a:r>
            <a:r>
              <a:rPr lang="es-ES" sz="2400" dirty="0" err="1">
                <a:solidFill>
                  <a:srgbClr val="333333"/>
                </a:solidFill>
              </a:rPr>
              <a:t>two</a:t>
            </a:r>
            <a:r>
              <a:rPr lang="es-ES" sz="2400" dirty="0">
                <a:solidFill>
                  <a:srgbClr val="333333"/>
                </a:solidFill>
              </a:rPr>
              <a:t> single </a:t>
            </a:r>
            <a:r>
              <a:rPr lang="es-ES" sz="2400" dirty="0" err="1">
                <a:solidFill>
                  <a:srgbClr val="333333"/>
                </a:solidFill>
              </a:rPr>
              <a:t>qubit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states</a:t>
            </a:r>
            <a:r>
              <a:rPr lang="es-ES" sz="2400" dirty="0">
                <a:solidFill>
                  <a:srgbClr val="333333"/>
                </a:solidFill>
              </a:rPr>
              <a:t>. </a:t>
            </a:r>
          </a:p>
          <a:p>
            <a:pPr marL="529908" lvl="1"/>
            <a:r>
              <a:rPr lang="es-ES" sz="2400" b="1" dirty="0"/>
              <a:t>Non-local!. Non-</a:t>
            </a:r>
            <a:r>
              <a:rPr lang="es-ES" sz="2400" b="1" dirty="0" err="1"/>
              <a:t>classical</a:t>
            </a:r>
            <a:r>
              <a:rPr lang="es-ES" sz="2400" b="1" dirty="0"/>
              <a:t> </a:t>
            </a:r>
            <a:r>
              <a:rPr lang="es-ES" sz="2400" b="1" dirty="0" err="1"/>
              <a:t>correlations</a:t>
            </a:r>
            <a:r>
              <a:rPr lang="es-ES" sz="2400" b="1" dirty="0"/>
              <a:t>!!</a:t>
            </a:r>
            <a:r>
              <a:rPr lang="es-ES" sz="2400" dirty="0"/>
              <a:t> </a:t>
            </a:r>
            <a:r>
              <a:rPr lang="es-ES" sz="2400" dirty="0" err="1">
                <a:solidFill>
                  <a:srgbClr val="333333"/>
                </a:solidFill>
              </a:rPr>
              <a:t>E.g</a:t>
            </a:r>
            <a:r>
              <a:rPr lang="es-ES" sz="2400" dirty="0">
                <a:solidFill>
                  <a:srgbClr val="333333"/>
                </a:solidFill>
              </a:rPr>
              <a:t>.: </a:t>
            </a:r>
            <a:r>
              <a:rPr lang="es-ES" sz="2400" dirty="0" err="1">
                <a:solidFill>
                  <a:srgbClr val="333333"/>
                </a:solidFill>
              </a:rPr>
              <a:t>If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the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first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qubit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is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measured</a:t>
            </a:r>
            <a:r>
              <a:rPr lang="es-ES" sz="2400" dirty="0">
                <a:solidFill>
                  <a:srgbClr val="333333"/>
                </a:solidFill>
              </a:rPr>
              <a:t> and 0 </a:t>
            </a:r>
            <a:r>
              <a:rPr lang="es-ES" sz="2400" dirty="0" err="1">
                <a:solidFill>
                  <a:srgbClr val="333333"/>
                </a:solidFill>
              </a:rPr>
              <a:t>is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obtained</a:t>
            </a:r>
            <a:r>
              <a:rPr lang="es-ES" sz="2400" dirty="0">
                <a:solidFill>
                  <a:srgbClr val="333333"/>
                </a:solidFill>
              </a:rPr>
              <a:t>, </a:t>
            </a:r>
            <a:r>
              <a:rPr lang="es-ES" sz="2400" dirty="0" err="1">
                <a:solidFill>
                  <a:srgbClr val="333333"/>
                </a:solidFill>
              </a:rPr>
              <a:t>then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the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second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qubit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is</a:t>
            </a:r>
            <a:r>
              <a:rPr lang="es-ES" sz="2400" dirty="0">
                <a:solidFill>
                  <a:srgbClr val="333333"/>
                </a:solidFill>
              </a:rPr>
              <a:t> , </a:t>
            </a:r>
            <a:r>
              <a:rPr lang="es-ES" sz="2400" dirty="0" err="1">
                <a:solidFill>
                  <a:srgbClr val="333333"/>
                </a:solidFill>
              </a:rPr>
              <a:t>with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certainty</a:t>
            </a:r>
            <a:r>
              <a:rPr lang="es-ES" sz="2400" dirty="0">
                <a:solidFill>
                  <a:srgbClr val="333333"/>
                </a:solidFill>
              </a:rPr>
              <a:t>, </a:t>
            </a:r>
            <a:r>
              <a:rPr lang="es-ES" sz="2400" dirty="0" err="1">
                <a:solidFill>
                  <a:srgbClr val="333333"/>
                </a:solidFill>
              </a:rPr>
              <a:t>also</a:t>
            </a:r>
            <a:r>
              <a:rPr lang="es-ES" sz="2400" dirty="0">
                <a:solidFill>
                  <a:srgbClr val="333333"/>
                </a:solidFill>
              </a:rPr>
              <a:t> a 0… </a:t>
            </a:r>
            <a:r>
              <a:rPr lang="es-ES" sz="2400" dirty="0" err="1">
                <a:solidFill>
                  <a:srgbClr val="333333"/>
                </a:solidFill>
              </a:rPr>
              <a:t>even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if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it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is</a:t>
            </a:r>
            <a:r>
              <a:rPr lang="es-ES" sz="2400" dirty="0">
                <a:solidFill>
                  <a:srgbClr val="333333"/>
                </a:solidFill>
              </a:rPr>
              <a:t> in </a:t>
            </a:r>
            <a:r>
              <a:rPr lang="es-ES" sz="2400" dirty="0" err="1">
                <a:solidFill>
                  <a:srgbClr val="333333"/>
                </a:solidFill>
              </a:rPr>
              <a:t>the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other</a:t>
            </a:r>
            <a:r>
              <a:rPr lang="es-ES" sz="2400" dirty="0">
                <a:solidFill>
                  <a:srgbClr val="333333"/>
                </a:solidFill>
              </a:rPr>
              <a:t> </a:t>
            </a:r>
            <a:r>
              <a:rPr lang="es-ES" sz="2400" dirty="0" err="1">
                <a:solidFill>
                  <a:srgbClr val="333333"/>
                </a:solidFill>
              </a:rPr>
              <a:t>side</a:t>
            </a:r>
            <a:r>
              <a:rPr lang="es-ES" sz="2400" dirty="0">
                <a:solidFill>
                  <a:srgbClr val="333333"/>
                </a:solidFill>
              </a:rPr>
              <a:t> of </a:t>
            </a:r>
            <a:r>
              <a:rPr lang="es-ES" sz="2400" dirty="0" err="1">
                <a:solidFill>
                  <a:srgbClr val="333333"/>
                </a:solidFill>
              </a:rPr>
              <a:t>the</a:t>
            </a:r>
            <a:r>
              <a:rPr lang="es-ES" sz="2400" dirty="0">
                <a:solidFill>
                  <a:srgbClr val="333333"/>
                </a:solidFill>
              </a:rPr>
              <a:t> Galaxy… -&gt; </a:t>
            </a:r>
            <a:r>
              <a:rPr lang="es-ES" sz="2400" b="1" dirty="0">
                <a:solidFill>
                  <a:srgbClr val="333333"/>
                </a:solidFill>
              </a:rPr>
              <a:t>Bell </a:t>
            </a:r>
            <a:r>
              <a:rPr lang="es-ES" sz="2400" b="1" dirty="0" err="1">
                <a:solidFill>
                  <a:srgbClr val="333333"/>
                </a:solidFill>
              </a:rPr>
              <a:t>inequalities</a:t>
            </a:r>
            <a:endParaRPr lang="es-ES" sz="2400" b="1" dirty="0">
              <a:solidFill>
                <a:srgbClr val="333333"/>
              </a:solidFill>
            </a:endParaRPr>
          </a:p>
          <a:p>
            <a:pPr marL="274320" lvl="0" algn="ctr">
              <a:lnSpc>
                <a:spcPct val="100000"/>
              </a:lnSpc>
            </a:pPr>
            <a:endParaRPr lang="es-ES" sz="2800" b="1" dirty="0">
              <a:solidFill>
                <a:srgbClr val="000000"/>
              </a:solidFill>
            </a:endParaRPr>
          </a:p>
          <a:p>
            <a:pPr marL="274320" lvl="0">
              <a:lnSpc>
                <a:spcPct val="100000"/>
              </a:lnSpc>
            </a:pPr>
            <a:endParaRPr lang="es-ES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C9A0CD-E386-CB44-9581-CE216A56191C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4726260" y="2855400"/>
                <a:ext cx="3304800" cy="993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〉"/>
                          <m:ctrlPr>
                            <a:rPr lang="es-E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280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m:rPr>
                              <m:sty m:val="p"/>
                            </m:rPr>
                            <a:rPr lang="es-ES" sz="2800" i="0"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</m:d>
                      <m:r>
                        <a:rPr lang="es-ES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S" sz="2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s-E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〉"/>
                              <m:ctrlPr>
                                <a:rPr lang="es-E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2800" b="0" i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s-ES" sz="2800" i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es-ES" sz="2800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〉"/>
                              <m:ctrlPr>
                                <a:rPr lang="es-E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2800" b="0" i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s-ES" sz="2800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s-ES" i="0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C9A0CD-E386-CB44-9581-CE216A561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260" y="2855400"/>
                <a:ext cx="3304800" cy="993240"/>
              </a:xfrm>
              <a:prstGeom prst="rect">
                <a:avLst/>
              </a:prstGeom>
              <a:blipFill>
                <a:blip r:embed="rId3"/>
                <a:stretch>
                  <a:fillRect l="-3831" t="-48101" r="-21073" b="-848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618" name="Picture 2" descr="https://i1.wp.com/oscarenfotos.com/wp-content/uploads/2013/01/robert_doisneau.jpeg?fit=878%2C533">
            <a:extLst>
              <a:ext uri="{FF2B5EF4-FFF2-40B4-BE49-F238E27FC236}">
                <a16:creationId xmlns:a16="http://schemas.microsoft.com/office/drawing/2014/main" id="{8CC2E167-1BCD-DC48-93D9-BA8FB696A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756" y="156117"/>
            <a:ext cx="2788072" cy="392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5C438-1B50-5D42-922E-1FD04E9D4172}"/>
              </a:ext>
            </a:extLst>
          </p:cNvPr>
          <p:cNvSpPr txBox="1"/>
          <p:nvPr/>
        </p:nvSpPr>
        <p:spPr>
          <a:xfrm>
            <a:off x="10524584" y="3727104"/>
            <a:ext cx="1454244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R. </a:t>
            </a:r>
            <a:r>
              <a:rPr lang="es-ES" dirty="0" err="1">
                <a:solidFill>
                  <a:schemeClr val="bg1"/>
                </a:solidFill>
              </a:rPr>
              <a:t>Doisneau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075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>
            <a:extLst>
              <a:ext uri="{FF2B5EF4-FFF2-40B4-BE49-F238E27FC236}">
                <a16:creationId xmlns:a16="http://schemas.microsoft.com/office/drawing/2014/main" id="{C21A2CF1-D73A-B14C-A074-D664AAFD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48" y="491093"/>
            <a:ext cx="4147635" cy="435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6" name="Picture 2">
            <a:extLst>
              <a:ext uri="{FF2B5EF4-FFF2-40B4-BE49-F238E27FC236}">
                <a16:creationId xmlns:a16="http://schemas.microsoft.com/office/drawing/2014/main" id="{979628C0-002D-1C4B-9732-610B4D9D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45" y="95051"/>
            <a:ext cx="3986339" cy="62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7" name="Text Box 3">
            <a:extLst>
              <a:ext uri="{FF2B5EF4-FFF2-40B4-BE49-F238E27FC236}">
                <a16:creationId xmlns:a16="http://schemas.microsoft.com/office/drawing/2014/main" id="{4DF28AE9-53AF-D443-B530-1F9880B09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603" y="5013176"/>
            <a:ext cx="4252767" cy="111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568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814" dirty="0"/>
              <a:t>9 months, 600 people 1600 computers</a:t>
            </a:r>
          </a:p>
          <a:p>
            <a:r>
              <a:rPr lang="en-US" altLang="es-ES" sz="1814" dirty="0"/>
              <a:t>managed with an early internet, </a:t>
            </a:r>
          </a:p>
          <a:p>
            <a:r>
              <a:rPr lang="en-US" altLang="es-ES" sz="1814" dirty="0"/>
              <a:t>including magnetic tapes sent over mail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BBD10-1878-D644-8B76-E5C012415FA0}"/>
              </a:ext>
            </a:extLst>
          </p:cNvPr>
          <p:cNvSpPr txBox="1"/>
          <p:nvPr/>
        </p:nvSpPr>
        <p:spPr>
          <a:xfrm>
            <a:off x="199527" y="2750490"/>
            <a:ext cx="1734076" cy="893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err="1"/>
              <a:t>Breaking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RSA</a:t>
            </a:r>
          </a:p>
        </p:txBody>
      </p:sp>
    </p:spTree>
    <p:extLst>
      <p:ext uri="{BB962C8B-B14F-4D97-AF65-F5344CB8AC3E}">
        <p14:creationId xmlns:p14="http://schemas.microsoft.com/office/powerpoint/2010/main" val="1610544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>
            <a:extLst>
              <a:ext uri="{FF2B5EF4-FFF2-40B4-BE49-F238E27FC236}">
                <a16:creationId xmlns:a16="http://schemas.microsoft.com/office/drawing/2014/main" id="{4D05D2A6-9FC4-FF40-BDF3-A9B9267412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vert="horz" wrap="square" lIns="91440" tIns="20803" rIns="91440" bIns="45720" numCol="1" anchor="t" anchorCtr="0" compatLnSpc="1">
            <a:prstTxWarp prst="textNoShape">
              <a:avLst/>
            </a:prstTxWarp>
          </a:bodyPr>
          <a:lstStyle/>
          <a:p>
            <a:pPr marL="391729" indent="-293797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359" dirty="0"/>
              <a:t>To attack the RSA everything has been tried: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dirty="0"/>
              <a:t>From a mathematical point of view, </a:t>
            </a:r>
            <a:r>
              <a:rPr lang="en-US" altLang="es-ES" dirty="0" err="1"/>
              <a:t>fatoring</a:t>
            </a:r>
            <a:r>
              <a:rPr lang="en-US" altLang="es-ES" dirty="0"/>
              <a:t> continues being a hard problem, at least </a:t>
            </a:r>
            <a:r>
              <a:rPr lang="en-US" altLang="es-ES" dirty="0" err="1"/>
              <a:t>chosing</a:t>
            </a:r>
            <a:r>
              <a:rPr lang="en-US" altLang="es-ES" dirty="0"/>
              <a:t> p and q wisely. The fastest known algorithm (number field sieve) runs </a:t>
            </a:r>
            <a:r>
              <a:rPr lang="en-US" altLang="es-ES" dirty="0" err="1"/>
              <a:t>superpolinomially</a:t>
            </a:r>
            <a:r>
              <a:rPr lang="en-US" altLang="es-ES" dirty="0"/>
              <a:t> on the number n of key bits: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endParaRPr lang="en-US" altLang="es-ES" sz="2540" dirty="0"/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endParaRPr lang="en-US" altLang="es-ES" sz="2540" dirty="0"/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400" dirty="0"/>
              <a:t>All kind of “dirty” war:</a:t>
            </a:r>
          </a:p>
          <a:p>
            <a:pPr marL="1459349" lvl="3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000" dirty="0"/>
              <a:t>Implementation details (web servers using SSL)</a:t>
            </a:r>
          </a:p>
          <a:p>
            <a:pPr marL="1459349" lvl="3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000" dirty="0"/>
              <a:t>Analyzing the power consumption of the computer doing the processing, </a:t>
            </a:r>
            <a:r>
              <a:rPr lang="en-US" altLang="es-ES" sz="2000" dirty="0" err="1"/>
              <a:t>stimates</a:t>
            </a:r>
            <a:r>
              <a:rPr lang="en-US" altLang="es-ES" sz="2000" dirty="0"/>
              <a:t> on the length of p and q can be obtained (differential power analysis</a:t>
            </a:r>
          </a:p>
          <a:p>
            <a:pPr marL="1459349" lvl="3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000" dirty="0"/>
              <a:t>Peeking to the RSA process from another one …</a:t>
            </a:r>
          </a:p>
          <a:p>
            <a:pPr marL="1459349" lvl="3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</a:tabLst>
            </a:pPr>
            <a:r>
              <a:rPr lang="en-US" altLang="es-ES" sz="2000" dirty="0"/>
              <a:t>These are analogous to the “side channels” in QKD </a:t>
            </a:r>
            <a:r>
              <a:rPr lang="en-US" altLang="es-ES" sz="2000" dirty="0" err="1"/>
              <a:t>implemenations</a:t>
            </a:r>
            <a:r>
              <a:rPr lang="en-US" altLang="es-ES" sz="2000" dirty="0"/>
              <a:t>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8E848-5257-4C45-BD77-69649E1A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err="1"/>
              <a:t>Conventional</a:t>
            </a:r>
            <a:r>
              <a:rPr lang="es-ES" sz="3600" dirty="0"/>
              <a:t> </a:t>
            </a:r>
            <a:r>
              <a:rPr lang="es-ES" sz="3600" dirty="0" err="1"/>
              <a:t>crypto</a:t>
            </a:r>
            <a:r>
              <a:rPr lang="es-ES" sz="3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40C7FD-665A-3643-A24D-7207303EA5B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3168152" y="2924944"/>
                <a:ext cx="5852520" cy="5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es-E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s-ES" sz="28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s-ES" sz="2800" i="0">
                                  <a:latin typeface="Cambria Math" panose="02040503050406030204" pitchFamily="18" charset="0"/>
                                </a:rPr>
                                <m:t>Ο</m:t>
                              </m:r>
                              <m:d>
                                <m:dPr>
                                  <m:ctrlPr>
                                    <a:rPr lang="es-E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28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s-ES" sz="2800" i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sSup>
                                <m:sSupPr>
                                  <m:ctrlPr>
                                    <a:rPr lang="es-E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S" sz="2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s-E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28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28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  <m:sSup>
                                <m:sSupPr>
                                  <m:ctrlPr>
                                    <a:rPr lang="es-E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s-ES" sz="2800" i="0">
                                          <a:latin typeface="Cambria Math" panose="02040503050406030204" pitchFamily="18" charset="0"/>
                                        </a:rPr>
                                        <m:t>loglog</m:t>
                                      </m:r>
                                      <m:d>
                                        <m:dPr>
                                          <m:ctrlPr>
                                            <a:rPr lang="es-E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s-ES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s-E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28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s-ES" sz="28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s-ES" sz="2800" i="0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40C7FD-665A-3643-A24D-7207303EA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152" y="2924944"/>
                <a:ext cx="5852520" cy="531000"/>
              </a:xfrm>
              <a:prstGeom prst="rect">
                <a:avLst/>
              </a:prstGeom>
              <a:blipFill>
                <a:blip r:embed="rId3"/>
                <a:stretch>
                  <a:fillRect t="-67442" b="-90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7059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>
            <a:extLst>
              <a:ext uri="{FF2B5EF4-FFF2-40B4-BE49-F238E27FC236}">
                <a16:creationId xmlns:a16="http://schemas.microsoft.com/office/drawing/2014/main" id="{56A58947-BC67-BB48-94E5-C675AAF76C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82044" y="188640"/>
            <a:ext cx="8229024" cy="1144921"/>
          </a:xfrm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 dirty="0"/>
              <a:t>Private key systems (symmetric)</a:t>
            </a:r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0A9F393E-28AE-0240-89FB-1E26C4FF543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33772" y="1309948"/>
            <a:ext cx="11089231" cy="7258362"/>
          </a:xfrm>
          <a:ln/>
        </p:spPr>
        <p:txBody>
          <a:bodyPr vert="horz" wrap="square" lIns="91440" tIns="19203" rIns="91440" bIns="45720" numCol="1" anchor="t" anchorCtr="0" compatLnSpc="1">
            <a:prstTxWarp prst="textNoShape">
              <a:avLst/>
            </a:prstTxWarp>
          </a:bodyPr>
          <a:lstStyle/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Encryption and decryption keys are the same.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They are considered quantum safe (just brute force attack with Grover’s algorithm. Sqrt(N) gain)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Cyphers work by “adding entropy” to the message such that a point in messages space is assigned to a point in a much larger cypher space through the key. The assignment is </a:t>
            </a:r>
            <a:r>
              <a:rPr lang="en-US" altLang="es-ES" dirty="0" err="1"/>
              <a:t>isotrophous</a:t>
            </a:r>
            <a:r>
              <a:rPr lang="en-US" altLang="es-ES" dirty="0"/>
              <a:t> such that “nearby” keys produce points in cypher space that are not correlated by any “proximity” definition.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Examples: One Time Pad, DES, Triple DES, AES.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One Time Pad is ITS (absolutely secure) if used properly. E.g. never reuse key.</a:t>
            </a:r>
          </a:p>
          <a:p>
            <a:pPr marL="1459349" lvl="3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ITS: Information Theoretical Security. No matter the computational power of the attacker, the algorithm is safe. Its security is not related to any computational hardness assumption.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3FF5B4A-CCD8-B5F1-782A-D9EF2A1C955C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3436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>
            <a:extLst>
              <a:ext uri="{FF2B5EF4-FFF2-40B4-BE49-F238E27FC236}">
                <a16:creationId xmlns:a16="http://schemas.microsoft.com/office/drawing/2014/main" id="{56A58947-BC67-BB48-94E5-C675AAF76C5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82044" y="188640"/>
            <a:ext cx="8229024" cy="1144921"/>
          </a:xfrm>
          <a:ln/>
        </p:spPr>
        <p:txBody>
          <a:bodyPr vert="horz" tIns="256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</a:tabLst>
            </a:pPr>
            <a:r>
              <a:rPr lang="en-US" altLang="es-ES" sz="2903" dirty="0"/>
              <a:t>A note about </a:t>
            </a:r>
            <a:r>
              <a:rPr lang="en-US" altLang="es-ES" sz="2903" dirty="0" err="1"/>
              <a:t>PostQuantum</a:t>
            </a:r>
            <a:r>
              <a:rPr lang="en-US" altLang="es-ES" sz="2903" dirty="0"/>
              <a:t> Crypto (PQC)</a:t>
            </a:r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0A9F393E-28AE-0240-89FB-1E26C4FF543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33772" y="1309948"/>
            <a:ext cx="11089231" cy="7258362"/>
          </a:xfrm>
          <a:ln/>
        </p:spPr>
        <p:txBody>
          <a:bodyPr vert="horz" wrap="square" lIns="91440" tIns="19203" rIns="91440" bIns="45720" numCol="1" anchor="t" anchorCtr="0" compatLnSpc="1">
            <a:prstTxWarp prst="textNoShape">
              <a:avLst/>
            </a:prstTxWarp>
          </a:bodyPr>
          <a:lstStyle/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Currently “Shor’s resistant” algorithms.</a:t>
            </a:r>
          </a:p>
          <a:p>
            <a:pPr marL="1459349" lvl="3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b="1" dirty="0"/>
              <a:t>Note that it is not yet fully clear what is the power of Quantum Computing.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They are offered as direct replacements of the current Public Key Crypto schemes.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Computational security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There are several families of algorithms: lattices, hash functions, multivariate, code based…</a:t>
            </a:r>
          </a:p>
          <a:p>
            <a:pPr marL="1459349" lvl="3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There is no clear winner in terms of performance (time in encrypt/decrypt, size of the key, size of the encrypted text… signatures –also size/time-)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Examples: NTRU, </a:t>
            </a:r>
            <a:r>
              <a:rPr lang="en-US" altLang="es-ES" dirty="0" err="1"/>
              <a:t>Newhope</a:t>
            </a:r>
            <a:r>
              <a:rPr lang="en-US" altLang="es-ES" dirty="0"/>
              <a:t>, LWE (Learning With Errors), </a:t>
            </a:r>
            <a:r>
              <a:rPr lang="en-US" altLang="es-ES" dirty="0" err="1"/>
              <a:t>McEliece</a:t>
            </a:r>
            <a:r>
              <a:rPr lang="en-US" altLang="es-ES" dirty="0"/>
              <a:t>, MDPC cyclic </a:t>
            </a:r>
            <a:r>
              <a:rPr lang="en-US" altLang="es-ES" dirty="0" err="1"/>
              <a:t>Mceliece</a:t>
            </a:r>
            <a:r>
              <a:rPr lang="en-US" altLang="es-ES" dirty="0"/>
              <a:t>…</a:t>
            </a:r>
          </a:p>
          <a:p>
            <a:pPr marL="1175187" lvl="2" indent="-195864">
              <a:buSzPct val="45000"/>
              <a:buFont typeface="Wingdings" pitchFamily="2" charset="2"/>
              <a:buChar char=""/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  <a:tab pos="7223943" algn="l"/>
                <a:tab pos="7880665" algn="l"/>
                <a:tab pos="8537387" algn="l"/>
              </a:tabLst>
            </a:pPr>
            <a:r>
              <a:rPr lang="en-US" altLang="es-ES" dirty="0"/>
              <a:t>There is currently a NIST call to find the algorithm/set of algorithms that will be recommended as a replacements of RSA or ECC.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BB647C0-E7B4-B4DF-21BD-67FD056DAACA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4502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DEF62-29A5-EB2E-307B-8B59B117F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6020" y="2852936"/>
            <a:ext cx="3380051" cy="914880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accent2"/>
                </a:solidFill>
              </a:rPr>
              <a:t>Quantum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87398F-0B7C-09E7-1FED-F3DCDD96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2/1/17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13FAADD-3DD6-09B4-8A69-C8344AA09202}"/>
              </a:ext>
            </a:extLst>
          </p:cNvPr>
          <p:cNvSpPr/>
          <p:nvPr/>
        </p:nvSpPr>
        <p:spPr>
          <a:xfrm>
            <a:off x="3574132" y="5957662"/>
            <a:ext cx="8352928" cy="816201"/>
          </a:xfrm>
          <a:prstGeom prst="rect">
            <a:avLst/>
          </a:prstGeom>
          <a:solidFill>
            <a:srgbClr val="FEFFE8"/>
          </a:solidFill>
          <a:ln w="55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AEB132B-1560-DB61-D49C-6A2C18055A7E}"/>
              </a:ext>
            </a:extLst>
          </p:cNvPr>
          <p:cNvSpPr txBox="1">
            <a:spLocks/>
          </p:cNvSpPr>
          <p:nvPr/>
        </p:nvSpPr>
        <p:spPr>
          <a:xfrm>
            <a:off x="5806380" y="3573038"/>
            <a:ext cx="3240360" cy="1088457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charset="0"/>
                <a:ea typeface="ＭＳ Ｐゴシック" charset="0"/>
              </a:defRPr>
            </a:lvl9pPr>
            <a:extLst/>
          </a:lstStyle>
          <a:p>
            <a:pPr algn="l" defTabSz="914400">
              <a:lnSpc>
                <a:spcPct val="100000"/>
              </a:lnSpc>
              <a:buClrTx/>
              <a:buSzTx/>
              <a:buFontTx/>
            </a:pPr>
            <a:r>
              <a:rPr lang="es-ES_tradnl" dirty="0"/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32098052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4E2AF4D2-E387-4840-9881-E8AF12BC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6" y="1042952"/>
            <a:ext cx="3646465" cy="33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1" name="Text Box 3">
            <a:extLst>
              <a:ext uri="{FF2B5EF4-FFF2-40B4-BE49-F238E27FC236}">
                <a16:creationId xmlns:a16="http://schemas.microsoft.com/office/drawing/2014/main" id="{630D112C-1FD1-0D44-8018-36201AA02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74" y="946495"/>
            <a:ext cx="3929155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Limited reach, point to point.</a:t>
            </a:r>
          </a:p>
          <a:p>
            <a:pPr>
              <a:buSzPct val="45000"/>
            </a:pPr>
            <a:r>
              <a:rPr lang="en-US" altLang="es-ES" sz="1814" dirty="0"/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A4041-223B-574D-8036-D90CC19E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44" y="1566885"/>
            <a:ext cx="2672921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Line 2">
            <a:extLst>
              <a:ext uri="{FF2B5EF4-FFF2-40B4-BE49-F238E27FC236}">
                <a16:creationId xmlns:a16="http://schemas.microsoft.com/office/drawing/2014/main" id="{C687ABB3-0B06-7D49-9573-33F75485CA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2126" y="3287866"/>
            <a:ext cx="1440" cy="21026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ABD45819-C20B-7D4E-818F-6983D4774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298" y="3299386"/>
            <a:ext cx="1440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65B62313-8A28-944E-98DD-853EEFAC9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404" y="3594623"/>
            <a:ext cx="3346911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600" dirty="0" err="1"/>
              <a:t>Δλ</a:t>
            </a:r>
            <a:r>
              <a:rPr lang="en-US" altLang="es-ES" sz="1600" dirty="0"/>
              <a:t> = 0.2~0.8 nm (DWDM)</a:t>
            </a:r>
          </a:p>
          <a:p>
            <a:r>
              <a:rPr lang="en-US" altLang="es-ES" sz="1600" dirty="0" err="1"/>
              <a:t>Δλ</a:t>
            </a:r>
            <a:r>
              <a:rPr lang="en-US" altLang="es-ES" sz="1600" dirty="0"/>
              <a:t> = 3~20 nm (CWDM)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4CB37FC2-97B0-8E48-B6FA-60C8821F5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770" y="3571576"/>
            <a:ext cx="414764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BFA32B2-F2EA-A54A-983D-FC66A96E2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308" y="1587047"/>
            <a:ext cx="2253836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Comm. laser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B171870-70FD-4848-8DE5-B79DB1AD5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628" y="2276872"/>
            <a:ext cx="21011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photon</a:t>
            </a:r>
          </a:p>
          <a:p>
            <a:r>
              <a:rPr lang="en-US" altLang="es-ES" sz="1600" dirty="0"/>
              <a:t>(not to scale)</a:t>
            </a: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220E54B0-716E-0240-A804-0F32525ED3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98105" y="2734847"/>
            <a:ext cx="210262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64850E25-5301-0744-9673-BA0AFCE41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4162" y="1945644"/>
            <a:ext cx="1036909" cy="41476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D81DAAD-565E-8F41-9BDB-030FD982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0356" y="1134837"/>
            <a:ext cx="3198372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extremely weak signals.</a:t>
            </a:r>
          </a:p>
          <a:p>
            <a:pPr>
              <a:buSzPct val="45000"/>
            </a:pPr>
            <a:endParaRPr lang="en-US" altLang="es-ES" sz="1814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68354-C3BF-274D-8FF0-2285DB67A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998" y="4472442"/>
            <a:ext cx="4598406" cy="2041481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B73D2CB-A399-FD4E-A477-3CD56C88E6A6}"/>
              </a:ext>
            </a:extLst>
          </p:cNvPr>
          <p:cNvSpPr/>
          <p:nvPr/>
        </p:nvSpPr>
        <p:spPr bwMode="auto">
          <a:xfrm>
            <a:off x="2718486" y="5949280"/>
            <a:ext cx="49428" cy="160638"/>
          </a:xfrm>
          <a:custGeom>
            <a:avLst/>
            <a:gdLst>
              <a:gd name="connsiteX0" fmla="*/ 0 w 49428"/>
              <a:gd name="connsiteY0" fmla="*/ 123568 h 160638"/>
              <a:gd name="connsiteX1" fmla="*/ 24714 w 49428"/>
              <a:gd name="connsiteY1" fmla="*/ 0 h 160638"/>
              <a:gd name="connsiteX2" fmla="*/ 24714 w 49428"/>
              <a:gd name="connsiteY2" fmla="*/ 0 h 160638"/>
              <a:gd name="connsiteX3" fmla="*/ 49428 w 49428"/>
              <a:gd name="connsiteY3" fmla="*/ 160638 h 160638"/>
              <a:gd name="connsiteX4" fmla="*/ 49428 w 49428"/>
              <a:gd name="connsiteY4" fmla="*/ 160638 h 1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8" h="160638">
                <a:moveTo>
                  <a:pt x="0" y="123568"/>
                </a:moveTo>
                <a:lnTo>
                  <a:pt x="24714" y="0"/>
                </a:lnTo>
                <a:lnTo>
                  <a:pt x="24714" y="0"/>
                </a:lnTo>
                <a:lnTo>
                  <a:pt x="49428" y="160638"/>
                </a:lnTo>
                <a:lnTo>
                  <a:pt x="49428" y="160638"/>
                </a:ln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B218AE54-0985-D646-90AF-29982346F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980" y="4293096"/>
            <a:ext cx="3456384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>
                <a:solidFill>
                  <a:srgbClr val="2300DC"/>
                </a:solidFill>
              </a:rPr>
              <a:t>Noise in the </a:t>
            </a:r>
            <a:r>
              <a:rPr lang="en-US" altLang="es-ES" sz="2177" dirty="0" err="1">
                <a:solidFill>
                  <a:srgbClr val="2300DC"/>
                </a:solidFill>
              </a:rPr>
              <a:t>fibre</a:t>
            </a:r>
            <a:r>
              <a:rPr lang="en-US" altLang="es-ES" sz="2177" dirty="0">
                <a:solidFill>
                  <a:srgbClr val="2300DC"/>
                </a:solidFill>
              </a:rPr>
              <a:t>: Raman</a:t>
            </a: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49C3B20E-FB23-B44E-8E80-337CA2E3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11" y="6309320"/>
            <a:ext cx="3404969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1400" dirty="0">
                <a:solidFill>
                  <a:schemeClr val="tx1"/>
                </a:solidFill>
              </a:rPr>
              <a:t>Raman backscattering of a signal at 1549 nm [</a:t>
            </a:r>
            <a:r>
              <a:rPr lang="es-ES" sz="1400" dirty="0">
                <a:solidFill>
                  <a:schemeClr val="tx1"/>
                </a:solidFill>
              </a:rPr>
              <a:t> DOI: 10.1063/1.1842862]</a:t>
            </a:r>
          </a:p>
          <a:p>
            <a:pPr>
              <a:buSzPct val="45000"/>
            </a:pPr>
            <a:endParaRPr lang="en-US" altLang="es-ES" sz="2177" dirty="0">
              <a:solidFill>
                <a:srgbClr val="2300DC"/>
              </a:solidFill>
            </a:endParaRP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A27CDE5E-7525-D047-99C5-C322425C9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844" y="5445224"/>
            <a:ext cx="1701352" cy="56690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C1794136-359B-0342-BA5F-297A6A145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0" y="5164215"/>
            <a:ext cx="1325912" cy="4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 </a:t>
            </a:r>
          </a:p>
          <a:p>
            <a:r>
              <a:rPr lang="en-US" altLang="es-ES" sz="2177" dirty="0"/>
              <a:t>Photon</a:t>
            </a:r>
          </a:p>
          <a:p>
            <a:r>
              <a:rPr lang="en-US" altLang="es-ES" sz="1600" dirty="0"/>
              <a:t>(approx. scale)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B095D-C6F5-BD4F-94B5-7C0A9533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95</a:t>
            </a:fld>
            <a:endParaRPr lang="en-US" altLang="es-E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36477D-2A58-3740-B419-8DF046B984F5}"/>
              </a:ext>
            </a:extLst>
          </p:cNvPr>
          <p:cNvCxnSpPr>
            <a:cxnSpLocks/>
          </p:cNvCxnSpPr>
          <p:nvPr/>
        </p:nvCxnSpPr>
        <p:spPr bwMode="auto">
          <a:xfrm>
            <a:off x="2205980" y="5164215"/>
            <a:ext cx="165618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8D0D84-2BBB-3A44-9B5D-932F7ABE3EA2}"/>
              </a:ext>
            </a:extLst>
          </p:cNvPr>
          <p:cNvSpPr txBox="1"/>
          <p:nvPr/>
        </p:nvSpPr>
        <p:spPr>
          <a:xfrm>
            <a:off x="2638028" y="4869160"/>
            <a:ext cx="95410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150 </a:t>
            </a:r>
            <a:r>
              <a:rPr lang="es-ES" dirty="0" err="1">
                <a:solidFill>
                  <a:srgbClr val="FF0000"/>
                </a:solidFill>
              </a:rPr>
              <a:t>nm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1CF69-A801-C74B-B238-27579C80E246}"/>
              </a:ext>
            </a:extLst>
          </p:cNvPr>
          <p:cNvSpPr txBox="1"/>
          <p:nvPr/>
        </p:nvSpPr>
        <p:spPr>
          <a:xfrm rot="19994857">
            <a:off x="404153" y="2364660"/>
            <a:ext cx="5901877" cy="1752531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s-ES" sz="4800" dirty="0" err="1"/>
              <a:t>Limited</a:t>
            </a:r>
            <a:r>
              <a:rPr lang="es-ES" sz="4800" dirty="0"/>
              <a:t> </a:t>
            </a:r>
            <a:r>
              <a:rPr lang="es-ES" sz="4800" dirty="0" err="1"/>
              <a:t>reach</a:t>
            </a:r>
            <a:r>
              <a:rPr lang="es-ES" sz="4800" dirty="0"/>
              <a:t>/</a:t>
            </a:r>
            <a:r>
              <a:rPr lang="es-ES" sz="4800" dirty="0" err="1"/>
              <a:t>losses</a:t>
            </a:r>
            <a:endParaRPr lang="es-ES" sz="4800" dirty="0"/>
          </a:p>
          <a:p>
            <a:pPr algn="ctr"/>
            <a:r>
              <a:rPr lang="es-ES" sz="2800" dirty="0"/>
              <a:t>(~30 dB, 150 km)</a:t>
            </a:r>
          </a:p>
          <a:p>
            <a:pPr algn="ctr"/>
            <a:r>
              <a:rPr lang="es-ES" sz="2000" dirty="0"/>
              <a:t>(</a:t>
            </a:r>
            <a:r>
              <a:rPr lang="es-ES" sz="2000" dirty="0" err="1"/>
              <a:t>recent</a:t>
            </a:r>
            <a:r>
              <a:rPr lang="es-ES" sz="2000" dirty="0"/>
              <a:t> </a:t>
            </a:r>
            <a:r>
              <a:rPr lang="es-ES" sz="2000" dirty="0" err="1"/>
              <a:t>experiments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~60 dB, </a:t>
            </a:r>
            <a:r>
              <a:rPr lang="es-ES" sz="2000" dirty="0" err="1"/>
              <a:t>but</a:t>
            </a:r>
            <a:r>
              <a:rPr lang="es-ES" sz="2000" dirty="0"/>
              <a:t> in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end</a:t>
            </a:r>
            <a:r>
              <a:rPr lang="es-ES" sz="2000" dirty="0"/>
              <a:t> </a:t>
            </a:r>
            <a:r>
              <a:rPr lang="es-ES" sz="2000" dirty="0" err="1"/>
              <a:t>losses</a:t>
            </a:r>
            <a:r>
              <a:rPr lang="es-ES" sz="2000" dirty="0"/>
              <a:t> </a:t>
            </a:r>
            <a:r>
              <a:rPr lang="es-ES" sz="2000" dirty="0" err="1"/>
              <a:t>will</a:t>
            </a:r>
            <a:r>
              <a:rPr lang="es-ES" sz="2000" dirty="0"/>
              <a:t> </a:t>
            </a:r>
            <a:r>
              <a:rPr lang="es-ES" sz="2000" dirty="0" err="1"/>
              <a:t>dominate</a:t>
            </a:r>
            <a:r>
              <a:rPr lang="es-ES" sz="20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BBE4C6-8054-6B47-8CE6-B0E26484E98B}"/>
              </a:ext>
            </a:extLst>
          </p:cNvPr>
          <p:cNvSpPr txBox="1"/>
          <p:nvPr/>
        </p:nvSpPr>
        <p:spPr>
          <a:xfrm>
            <a:off x="8254652" y="4661780"/>
            <a:ext cx="3091572" cy="14662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Difficult</a:t>
            </a:r>
            <a:r>
              <a:rPr lang="es-ES" sz="2400" dirty="0"/>
              <a:t> to </a:t>
            </a:r>
            <a:r>
              <a:rPr lang="es-ES" sz="2400" dirty="0" err="1"/>
              <a:t>detect</a:t>
            </a:r>
            <a:r>
              <a:rPr lang="es-E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Absorpions</a:t>
            </a: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Masked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noise</a:t>
            </a:r>
            <a:endParaRPr lang="es-ES" sz="2400" dirty="0"/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AB1D1667-E516-A440-B069-BF841856F160}"/>
              </a:ext>
            </a:extLst>
          </p:cNvPr>
          <p:cNvSpPr txBox="1">
            <a:spLocks/>
          </p:cNvSpPr>
          <p:nvPr/>
        </p:nvSpPr>
        <p:spPr bwMode="auto">
          <a:xfrm>
            <a:off x="1863964" y="170981"/>
            <a:ext cx="8561014" cy="11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600" dirty="0"/>
              <a:t>Quantum </a:t>
            </a:r>
            <a:r>
              <a:rPr lang="es-ES" sz="3600" dirty="0" err="1"/>
              <a:t>communications</a:t>
            </a:r>
            <a:r>
              <a:rPr lang="es-ES" sz="3600" dirty="0"/>
              <a:t> and </a:t>
            </a:r>
            <a:r>
              <a:rPr lang="es-ES" sz="3600" dirty="0" err="1"/>
              <a:t>networks</a:t>
            </a:r>
            <a:r>
              <a:rPr lang="es-ES" sz="3600" dirty="0"/>
              <a:t>, </a:t>
            </a:r>
            <a:r>
              <a:rPr lang="es-ES" sz="3600" dirty="0" err="1"/>
              <a:t>why</a:t>
            </a:r>
            <a:r>
              <a:rPr lang="es-ES" sz="3600" dirty="0"/>
              <a:t> </a:t>
            </a:r>
            <a:r>
              <a:rPr lang="es-ES" sz="3600" dirty="0" err="1"/>
              <a:t>is</a:t>
            </a:r>
            <a:r>
              <a:rPr lang="es-ES" sz="3600" dirty="0"/>
              <a:t> </a:t>
            </a:r>
            <a:r>
              <a:rPr lang="es-ES" sz="3600" dirty="0" err="1"/>
              <a:t>it</a:t>
            </a:r>
            <a:r>
              <a:rPr lang="es-ES" sz="3600" dirty="0"/>
              <a:t> </a:t>
            </a:r>
            <a:r>
              <a:rPr lang="es-ES" sz="3600" dirty="0" err="1"/>
              <a:t>difficult</a:t>
            </a:r>
            <a:r>
              <a:rPr lang="es-ES" sz="3600" dirty="0"/>
              <a:t>?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26266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4E2AF4D2-E387-4840-9881-E8AF12BC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6" y="1042952"/>
            <a:ext cx="3646465" cy="33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1" name="Text Box 3">
            <a:extLst>
              <a:ext uri="{FF2B5EF4-FFF2-40B4-BE49-F238E27FC236}">
                <a16:creationId xmlns:a16="http://schemas.microsoft.com/office/drawing/2014/main" id="{630D112C-1FD1-0D44-8018-36201AA02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74" y="946495"/>
            <a:ext cx="3929155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Limited reach, point to point.</a:t>
            </a:r>
          </a:p>
          <a:p>
            <a:pPr>
              <a:buSzPct val="45000"/>
            </a:pPr>
            <a:r>
              <a:rPr lang="en-US" altLang="es-ES" sz="1814" dirty="0"/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A4041-223B-574D-8036-D90CC19E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88" y="1566885"/>
            <a:ext cx="2672921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Line 2">
            <a:extLst>
              <a:ext uri="{FF2B5EF4-FFF2-40B4-BE49-F238E27FC236}">
                <a16:creationId xmlns:a16="http://schemas.microsoft.com/office/drawing/2014/main" id="{C687ABB3-0B06-7D49-9573-33F75485CA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6540" y="3287866"/>
            <a:ext cx="1440" cy="21026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ABD45819-C20B-7D4E-818F-6983D4774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0596" y="3299386"/>
            <a:ext cx="1440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65B62313-8A28-944E-98DD-853EEFAC9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404" y="3594623"/>
            <a:ext cx="3346911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600" dirty="0" err="1"/>
              <a:t>Δλ</a:t>
            </a:r>
            <a:r>
              <a:rPr lang="en-US" altLang="es-ES" sz="1600" dirty="0"/>
              <a:t> = 0.2~0.8 nm (DWDM)</a:t>
            </a:r>
          </a:p>
          <a:p>
            <a:r>
              <a:rPr lang="en-US" altLang="es-ES" sz="1600" dirty="0" err="1"/>
              <a:t>Δλ</a:t>
            </a:r>
            <a:r>
              <a:rPr lang="en-US" altLang="es-ES" sz="1600" dirty="0"/>
              <a:t> = 3~20 nm (CWDM)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4CB37FC2-97B0-8E48-B6FA-60C8821F5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5832" y="3429000"/>
            <a:ext cx="414764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BFA32B2-F2EA-A54A-983D-FC66A96E2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308" y="1587047"/>
            <a:ext cx="2253836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Comm. laser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B171870-70FD-4848-8DE5-B79DB1AD5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628" y="2276872"/>
            <a:ext cx="21011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photon</a:t>
            </a:r>
          </a:p>
          <a:p>
            <a:r>
              <a:rPr lang="en-US" altLang="es-ES" sz="1600" dirty="0"/>
              <a:t>(not to scale)</a:t>
            </a: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220E54B0-716E-0240-A804-0F32525ED3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50596" y="2734846"/>
            <a:ext cx="257771" cy="26210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s-ES" sz="3600" dirty="0"/>
              <a:t> </a:t>
            </a: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64850E25-5301-0744-9673-BA0AFCE41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4162" y="1945644"/>
            <a:ext cx="1036909" cy="41476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D81DAAD-565E-8F41-9BDB-030FD982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0356" y="1134837"/>
            <a:ext cx="3198372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extremely weak signals.</a:t>
            </a:r>
          </a:p>
          <a:p>
            <a:pPr>
              <a:buSzPct val="45000"/>
            </a:pPr>
            <a:endParaRPr lang="en-US" altLang="es-ES" sz="1814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68354-C3BF-274D-8FF0-2285DB67A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998" y="4472442"/>
            <a:ext cx="4598406" cy="2041481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B73D2CB-A399-FD4E-A477-3CD56C88E6A6}"/>
              </a:ext>
            </a:extLst>
          </p:cNvPr>
          <p:cNvSpPr/>
          <p:nvPr/>
        </p:nvSpPr>
        <p:spPr bwMode="auto">
          <a:xfrm>
            <a:off x="2718486" y="5949280"/>
            <a:ext cx="49428" cy="160638"/>
          </a:xfrm>
          <a:custGeom>
            <a:avLst/>
            <a:gdLst>
              <a:gd name="connsiteX0" fmla="*/ 0 w 49428"/>
              <a:gd name="connsiteY0" fmla="*/ 123568 h 160638"/>
              <a:gd name="connsiteX1" fmla="*/ 24714 w 49428"/>
              <a:gd name="connsiteY1" fmla="*/ 0 h 160638"/>
              <a:gd name="connsiteX2" fmla="*/ 24714 w 49428"/>
              <a:gd name="connsiteY2" fmla="*/ 0 h 160638"/>
              <a:gd name="connsiteX3" fmla="*/ 49428 w 49428"/>
              <a:gd name="connsiteY3" fmla="*/ 160638 h 160638"/>
              <a:gd name="connsiteX4" fmla="*/ 49428 w 49428"/>
              <a:gd name="connsiteY4" fmla="*/ 160638 h 1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8" h="160638">
                <a:moveTo>
                  <a:pt x="0" y="123568"/>
                </a:moveTo>
                <a:lnTo>
                  <a:pt x="24714" y="0"/>
                </a:lnTo>
                <a:lnTo>
                  <a:pt x="24714" y="0"/>
                </a:lnTo>
                <a:lnTo>
                  <a:pt x="49428" y="160638"/>
                </a:lnTo>
                <a:lnTo>
                  <a:pt x="49428" y="160638"/>
                </a:ln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B218AE54-0985-D646-90AF-29982346F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980" y="4293096"/>
            <a:ext cx="3456384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>
                <a:solidFill>
                  <a:srgbClr val="2300DC"/>
                </a:solidFill>
              </a:rPr>
              <a:t>Noise in the </a:t>
            </a:r>
            <a:r>
              <a:rPr lang="en-US" altLang="es-ES" sz="2177" dirty="0" err="1">
                <a:solidFill>
                  <a:srgbClr val="2300DC"/>
                </a:solidFill>
              </a:rPr>
              <a:t>fibre</a:t>
            </a:r>
            <a:r>
              <a:rPr lang="en-US" altLang="es-ES" sz="2177" dirty="0">
                <a:solidFill>
                  <a:srgbClr val="2300DC"/>
                </a:solidFill>
              </a:rPr>
              <a:t>: Raman</a:t>
            </a: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49C3B20E-FB23-B44E-8E80-337CA2E3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11" y="6309320"/>
            <a:ext cx="3404969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1400" dirty="0">
                <a:solidFill>
                  <a:schemeClr val="tx1"/>
                </a:solidFill>
              </a:rPr>
              <a:t>Raman backscattering of a signal at 1549 nm [</a:t>
            </a:r>
            <a:r>
              <a:rPr lang="es-ES" sz="1400" dirty="0">
                <a:solidFill>
                  <a:schemeClr val="tx1"/>
                </a:solidFill>
              </a:rPr>
              <a:t> DOI: 10.1063/1.1842862]</a:t>
            </a:r>
          </a:p>
          <a:p>
            <a:pPr>
              <a:buSzPct val="45000"/>
            </a:pPr>
            <a:endParaRPr lang="en-US" altLang="es-ES" sz="2177" dirty="0">
              <a:solidFill>
                <a:srgbClr val="2300DC"/>
              </a:solidFill>
            </a:endParaRP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A27CDE5E-7525-D047-99C5-C322425C9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844" y="5445224"/>
            <a:ext cx="1701352" cy="56690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C1794136-359B-0342-BA5F-297A6A145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0" y="5164215"/>
            <a:ext cx="1325912" cy="4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 </a:t>
            </a:r>
          </a:p>
          <a:p>
            <a:r>
              <a:rPr lang="en-US" altLang="es-ES" sz="2177" dirty="0"/>
              <a:t>Photon</a:t>
            </a:r>
          </a:p>
          <a:p>
            <a:r>
              <a:rPr lang="en-US" altLang="es-ES" sz="1600" dirty="0"/>
              <a:t>(approx. scale)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B095D-C6F5-BD4F-94B5-7C0A9533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96</a:t>
            </a:fld>
            <a:endParaRPr lang="en-US" altLang="es-E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36477D-2A58-3740-B419-8DF046B984F5}"/>
              </a:ext>
            </a:extLst>
          </p:cNvPr>
          <p:cNvCxnSpPr>
            <a:cxnSpLocks/>
          </p:cNvCxnSpPr>
          <p:nvPr/>
        </p:nvCxnSpPr>
        <p:spPr bwMode="auto">
          <a:xfrm>
            <a:off x="2205980" y="5164215"/>
            <a:ext cx="165618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8D0D84-2BBB-3A44-9B5D-932F7ABE3EA2}"/>
              </a:ext>
            </a:extLst>
          </p:cNvPr>
          <p:cNvSpPr txBox="1"/>
          <p:nvPr/>
        </p:nvSpPr>
        <p:spPr>
          <a:xfrm>
            <a:off x="2638028" y="4869160"/>
            <a:ext cx="95410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150 </a:t>
            </a:r>
            <a:r>
              <a:rPr lang="es-ES" dirty="0" err="1">
                <a:solidFill>
                  <a:srgbClr val="FF0000"/>
                </a:solidFill>
              </a:rPr>
              <a:t>nm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1CF69-A801-C74B-B238-27579C80E246}"/>
              </a:ext>
            </a:extLst>
          </p:cNvPr>
          <p:cNvSpPr txBox="1"/>
          <p:nvPr/>
        </p:nvSpPr>
        <p:spPr>
          <a:xfrm rot="19994857">
            <a:off x="404153" y="2364660"/>
            <a:ext cx="5901877" cy="1752531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s-ES" sz="4800" dirty="0" err="1"/>
              <a:t>Limited</a:t>
            </a:r>
            <a:r>
              <a:rPr lang="es-ES" sz="4800" dirty="0"/>
              <a:t> </a:t>
            </a:r>
            <a:r>
              <a:rPr lang="es-ES" sz="4800" dirty="0" err="1"/>
              <a:t>reach</a:t>
            </a:r>
            <a:r>
              <a:rPr lang="es-ES" sz="4800" dirty="0"/>
              <a:t>/</a:t>
            </a:r>
            <a:r>
              <a:rPr lang="es-ES" sz="4800" dirty="0" err="1"/>
              <a:t>losses</a:t>
            </a:r>
            <a:endParaRPr lang="es-ES" sz="4800" dirty="0"/>
          </a:p>
          <a:p>
            <a:pPr algn="ctr"/>
            <a:r>
              <a:rPr lang="es-ES" sz="2800" dirty="0"/>
              <a:t>(~30 dB, 150 km)</a:t>
            </a:r>
          </a:p>
          <a:p>
            <a:pPr algn="ctr"/>
            <a:r>
              <a:rPr lang="es-ES" sz="2000" dirty="0"/>
              <a:t>(</a:t>
            </a:r>
            <a:r>
              <a:rPr lang="es-ES" sz="2000" dirty="0" err="1"/>
              <a:t>recent</a:t>
            </a:r>
            <a:r>
              <a:rPr lang="es-ES" sz="2000" dirty="0"/>
              <a:t> </a:t>
            </a:r>
            <a:r>
              <a:rPr lang="es-ES" sz="2000" dirty="0" err="1"/>
              <a:t>experiments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~60 dB, </a:t>
            </a:r>
            <a:r>
              <a:rPr lang="es-ES" sz="2000" dirty="0" err="1"/>
              <a:t>but</a:t>
            </a:r>
            <a:r>
              <a:rPr lang="es-ES" sz="2000" dirty="0"/>
              <a:t> in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end</a:t>
            </a:r>
            <a:r>
              <a:rPr lang="es-ES" sz="2000" dirty="0"/>
              <a:t> </a:t>
            </a:r>
            <a:r>
              <a:rPr lang="es-ES" sz="2000" dirty="0" err="1"/>
              <a:t>losses</a:t>
            </a:r>
            <a:r>
              <a:rPr lang="es-ES" sz="2000" dirty="0"/>
              <a:t> </a:t>
            </a:r>
            <a:r>
              <a:rPr lang="es-ES" sz="2000" dirty="0" err="1"/>
              <a:t>will</a:t>
            </a:r>
            <a:r>
              <a:rPr lang="es-ES" sz="2000" dirty="0"/>
              <a:t> </a:t>
            </a:r>
            <a:r>
              <a:rPr lang="es-ES" sz="2000" dirty="0" err="1"/>
              <a:t>dominate</a:t>
            </a:r>
            <a:r>
              <a:rPr lang="es-ES" sz="20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BBE4C6-8054-6B47-8CE6-B0E26484E98B}"/>
              </a:ext>
            </a:extLst>
          </p:cNvPr>
          <p:cNvSpPr txBox="1"/>
          <p:nvPr/>
        </p:nvSpPr>
        <p:spPr>
          <a:xfrm>
            <a:off x="8254652" y="4661780"/>
            <a:ext cx="3091572" cy="14662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Difficult</a:t>
            </a:r>
            <a:r>
              <a:rPr lang="es-ES" sz="2400" dirty="0"/>
              <a:t> to </a:t>
            </a:r>
            <a:r>
              <a:rPr lang="es-ES" sz="2400" dirty="0" err="1"/>
              <a:t>detect</a:t>
            </a:r>
            <a:r>
              <a:rPr lang="es-E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Absorpions</a:t>
            </a: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Masked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noise</a:t>
            </a:r>
            <a:endParaRPr lang="es-ES" sz="2400" dirty="0"/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AB1D1667-E516-A440-B069-BF841856F160}"/>
              </a:ext>
            </a:extLst>
          </p:cNvPr>
          <p:cNvSpPr txBox="1">
            <a:spLocks/>
          </p:cNvSpPr>
          <p:nvPr/>
        </p:nvSpPr>
        <p:spPr bwMode="auto">
          <a:xfrm>
            <a:off x="1863964" y="170981"/>
            <a:ext cx="8561014" cy="11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600" dirty="0"/>
              <a:t>Quantum </a:t>
            </a:r>
            <a:r>
              <a:rPr lang="es-ES" sz="3600" dirty="0" err="1"/>
              <a:t>communications</a:t>
            </a:r>
            <a:r>
              <a:rPr lang="es-ES" sz="3600" dirty="0"/>
              <a:t> and </a:t>
            </a:r>
            <a:r>
              <a:rPr lang="es-ES" sz="3600" dirty="0" err="1"/>
              <a:t>networks</a:t>
            </a:r>
            <a:r>
              <a:rPr lang="es-ES" sz="3600" dirty="0"/>
              <a:t>, </a:t>
            </a:r>
            <a:r>
              <a:rPr lang="es-ES" sz="3600" dirty="0" err="1"/>
              <a:t>why</a:t>
            </a:r>
            <a:r>
              <a:rPr lang="es-ES" sz="3600" dirty="0"/>
              <a:t> </a:t>
            </a:r>
            <a:r>
              <a:rPr lang="es-ES" sz="3600" dirty="0" err="1"/>
              <a:t>is</a:t>
            </a:r>
            <a:r>
              <a:rPr lang="es-ES" sz="3600" dirty="0"/>
              <a:t> </a:t>
            </a:r>
            <a:r>
              <a:rPr lang="es-ES" sz="3600" dirty="0" err="1"/>
              <a:t>it</a:t>
            </a:r>
            <a:r>
              <a:rPr lang="es-ES" sz="3600" dirty="0"/>
              <a:t> </a:t>
            </a:r>
            <a:r>
              <a:rPr lang="es-ES" sz="3600" dirty="0" err="1"/>
              <a:t>difficult</a:t>
            </a:r>
            <a:r>
              <a:rPr lang="es-ES" sz="3600" dirty="0"/>
              <a:t>?</a:t>
            </a:r>
            <a:endParaRPr lang="fi-FI" sz="3600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3A4F252C-FFF9-E145-A059-0C3807DA3F9C}"/>
              </a:ext>
            </a:extLst>
          </p:cNvPr>
          <p:cNvSpPr/>
          <p:nvPr/>
        </p:nvSpPr>
        <p:spPr bwMode="auto">
          <a:xfrm>
            <a:off x="4942284" y="3594623"/>
            <a:ext cx="2192120" cy="8778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136842-F135-DF4C-B3BF-2F8F41C37F97}"/>
              </a:ext>
            </a:extLst>
          </p:cNvPr>
          <p:cNvSpPr txBox="1"/>
          <p:nvPr/>
        </p:nvSpPr>
        <p:spPr>
          <a:xfrm>
            <a:off x="7325938" y="3338721"/>
            <a:ext cx="4330224" cy="1638013"/>
          </a:xfrm>
          <a:prstGeom prst="rect">
            <a:avLst/>
          </a:prstGeom>
          <a:solidFill>
            <a:srgbClr val="FF778D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4000" dirty="0" err="1"/>
              <a:t>Trusted</a:t>
            </a:r>
            <a:r>
              <a:rPr lang="es-ES" sz="4000" dirty="0"/>
              <a:t> </a:t>
            </a:r>
            <a:r>
              <a:rPr lang="es-ES" sz="4000" dirty="0" err="1"/>
              <a:t>nodes</a:t>
            </a:r>
            <a:r>
              <a:rPr lang="es-ES" sz="4000" dirty="0"/>
              <a:t> are</a:t>
            </a:r>
          </a:p>
          <a:p>
            <a:pPr algn="ctr"/>
            <a:r>
              <a:rPr lang="es-ES" sz="4000" dirty="0" err="1"/>
              <a:t>required</a:t>
            </a:r>
            <a:endParaRPr lang="es-ES" sz="4000" dirty="0"/>
          </a:p>
          <a:p>
            <a:pPr algn="ctr"/>
            <a:r>
              <a:rPr lang="es-ES" sz="2800" dirty="0"/>
              <a:t>(</a:t>
            </a:r>
            <a:r>
              <a:rPr lang="es-ES" sz="2800" dirty="0" err="1"/>
              <a:t>security</a:t>
            </a:r>
            <a:r>
              <a:rPr lang="es-ES" sz="2800" dirty="0"/>
              <a:t> </a:t>
            </a:r>
            <a:r>
              <a:rPr lang="es-ES" sz="2800" dirty="0" err="1"/>
              <a:t>issues</a:t>
            </a:r>
            <a:r>
              <a:rPr lang="es-E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98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4E2AF4D2-E387-4840-9881-E8AF12BC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6" y="1042952"/>
            <a:ext cx="3646465" cy="33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1" name="Text Box 3">
            <a:extLst>
              <a:ext uri="{FF2B5EF4-FFF2-40B4-BE49-F238E27FC236}">
                <a16:creationId xmlns:a16="http://schemas.microsoft.com/office/drawing/2014/main" id="{630D112C-1FD1-0D44-8018-36201AA02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74" y="946495"/>
            <a:ext cx="3929155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Limited reach, point to point.</a:t>
            </a:r>
          </a:p>
          <a:p>
            <a:pPr>
              <a:buSzPct val="45000"/>
            </a:pPr>
            <a:r>
              <a:rPr lang="en-US" altLang="es-ES" sz="1814" dirty="0"/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A4041-223B-574D-8036-D90CC19E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44" y="1566885"/>
            <a:ext cx="2672921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Line 2">
            <a:extLst>
              <a:ext uri="{FF2B5EF4-FFF2-40B4-BE49-F238E27FC236}">
                <a16:creationId xmlns:a16="http://schemas.microsoft.com/office/drawing/2014/main" id="{C687ABB3-0B06-7D49-9573-33F75485CA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2126" y="3287866"/>
            <a:ext cx="1440" cy="21026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ABD45819-C20B-7D4E-818F-6983D4774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298" y="3299386"/>
            <a:ext cx="1440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65B62313-8A28-944E-98DD-853EEFAC9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404" y="3594623"/>
            <a:ext cx="3346911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600" dirty="0" err="1"/>
              <a:t>Δλ</a:t>
            </a:r>
            <a:r>
              <a:rPr lang="en-US" altLang="es-ES" sz="1600" dirty="0"/>
              <a:t> = 0.2~0.8 nm (DWDM)</a:t>
            </a:r>
          </a:p>
          <a:p>
            <a:r>
              <a:rPr lang="en-US" altLang="es-ES" sz="1600" dirty="0" err="1"/>
              <a:t>Δλ</a:t>
            </a:r>
            <a:r>
              <a:rPr lang="en-US" altLang="es-ES" sz="1600" dirty="0"/>
              <a:t> = 3~20 nm (CWDM)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4CB37FC2-97B0-8E48-B6FA-60C8821F5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770" y="3571576"/>
            <a:ext cx="414764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BFA32B2-F2EA-A54A-983D-FC66A96E2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308" y="1587047"/>
            <a:ext cx="2253836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Comm. laser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B171870-70FD-4848-8DE5-B79DB1AD5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628" y="2276872"/>
            <a:ext cx="21011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photon</a:t>
            </a:r>
          </a:p>
          <a:p>
            <a:r>
              <a:rPr lang="en-US" altLang="es-ES" sz="1600" dirty="0"/>
              <a:t>(not to scale)</a:t>
            </a: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220E54B0-716E-0240-A804-0F32525ED3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98105" y="2734847"/>
            <a:ext cx="210262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64850E25-5301-0744-9673-BA0AFCE41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4162" y="1945644"/>
            <a:ext cx="1036909" cy="41476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D81DAAD-565E-8F41-9BDB-030FD982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0356" y="1134837"/>
            <a:ext cx="3198372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extremely weak signals.</a:t>
            </a:r>
          </a:p>
          <a:p>
            <a:pPr>
              <a:buSzPct val="45000"/>
            </a:pPr>
            <a:endParaRPr lang="en-US" altLang="es-ES" sz="1814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68354-C3BF-274D-8FF0-2285DB67A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998" y="4472442"/>
            <a:ext cx="4598406" cy="2041481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B73D2CB-A399-FD4E-A477-3CD56C88E6A6}"/>
              </a:ext>
            </a:extLst>
          </p:cNvPr>
          <p:cNvSpPr/>
          <p:nvPr/>
        </p:nvSpPr>
        <p:spPr bwMode="auto">
          <a:xfrm>
            <a:off x="2718486" y="5949280"/>
            <a:ext cx="49428" cy="160638"/>
          </a:xfrm>
          <a:custGeom>
            <a:avLst/>
            <a:gdLst>
              <a:gd name="connsiteX0" fmla="*/ 0 w 49428"/>
              <a:gd name="connsiteY0" fmla="*/ 123568 h 160638"/>
              <a:gd name="connsiteX1" fmla="*/ 24714 w 49428"/>
              <a:gd name="connsiteY1" fmla="*/ 0 h 160638"/>
              <a:gd name="connsiteX2" fmla="*/ 24714 w 49428"/>
              <a:gd name="connsiteY2" fmla="*/ 0 h 160638"/>
              <a:gd name="connsiteX3" fmla="*/ 49428 w 49428"/>
              <a:gd name="connsiteY3" fmla="*/ 160638 h 160638"/>
              <a:gd name="connsiteX4" fmla="*/ 49428 w 49428"/>
              <a:gd name="connsiteY4" fmla="*/ 160638 h 1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8" h="160638">
                <a:moveTo>
                  <a:pt x="0" y="123568"/>
                </a:moveTo>
                <a:lnTo>
                  <a:pt x="24714" y="0"/>
                </a:lnTo>
                <a:lnTo>
                  <a:pt x="24714" y="0"/>
                </a:lnTo>
                <a:lnTo>
                  <a:pt x="49428" y="160638"/>
                </a:lnTo>
                <a:lnTo>
                  <a:pt x="49428" y="160638"/>
                </a:ln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B218AE54-0985-D646-90AF-29982346F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980" y="4293096"/>
            <a:ext cx="3456384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>
                <a:solidFill>
                  <a:srgbClr val="2300DC"/>
                </a:solidFill>
              </a:rPr>
              <a:t>Noise in the </a:t>
            </a:r>
            <a:r>
              <a:rPr lang="en-US" altLang="es-ES" sz="2177" dirty="0" err="1">
                <a:solidFill>
                  <a:srgbClr val="2300DC"/>
                </a:solidFill>
              </a:rPr>
              <a:t>fibre</a:t>
            </a:r>
            <a:r>
              <a:rPr lang="en-US" altLang="es-ES" sz="2177" dirty="0">
                <a:solidFill>
                  <a:srgbClr val="2300DC"/>
                </a:solidFill>
              </a:rPr>
              <a:t>: Raman</a:t>
            </a: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49C3B20E-FB23-B44E-8E80-337CA2E3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11" y="6309320"/>
            <a:ext cx="3404969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1400" dirty="0">
                <a:solidFill>
                  <a:schemeClr val="tx1"/>
                </a:solidFill>
              </a:rPr>
              <a:t>Raman backscattering of a signal at 1549 nm [</a:t>
            </a:r>
            <a:r>
              <a:rPr lang="es-ES" sz="1400" dirty="0">
                <a:solidFill>
                  <a:schemeClr val="tx1"/>
                </a:solidFill>
              </a:rPr>
              <a:t> DOI: 10.1063/1.1842862]</a:t>
            </a:r>
          </a:p>
          <a:p>
            <a:pPr>
              <a:buSzPct val="45000"/>
            </a:pPr>
            <a:endParaRPr lang="en-US" altLang="es-ES" sz="2177" dirty="0">
              <a:solidFill>
                <a:srgbClr val="2300DC"/>
              </a:solidFill>
            </a:endParaRP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A27CDE5E-7525-D047-99C5-C322425C9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844" y="5445224"/>
            <a:ext cx="1701352" cy="56690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C1794136-359B-0342-BA5F-297A6A145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0" y="5164215"/>
            <a:ext cx="1325912" cy="4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 </a:t>
            </a:r>
          </a:p>
          <a:p>
            <a:r>
              <a:rPr lang="en-US" altLang="es-ES" sz="2177" dirty="0"/>
              <a:t>Photon</a:t>
            </a:r>
          </a:p>
          <a:p>
            <a:r>
              <a:rPr lang="en-US" altLang="es-ES" sz="1600" dirty="0"/>
              <a:t>(approx. scale)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B095D-C6F5-BD4F-94B5-7C0A9533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97</a:t>
            </a:fld>
            <a:endParaRPr lang="en-US" altLang="es-E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36477D-2A58-3740-B419-8DF046B984F5}"/>
              </a:ext>
            </a:extLst>
          </p:cNvPr>
          <p:cNvCxnSpPr>
            <a:cxnSpLocks/>
          </p:cNvCxnSpPr>
          <p:nvPr/>
        </p:nvCxnSpPr>
        <p:spPr bwMode="auto">
          <a:xfrm>
            <a:off x="2205980" y="5164215"/>
            <a:ext cx="165618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8D0D84-2BBB-3A44-9B5D-932F7ABE3EA2}"/>
              </a:ext>
            </a:extLst>
          </p:cNvPr>
          <p:cNvSpPr txBox="1"/>
          <p:nvPr/>
        </p:nvSpPr>
        <p:spPr>
          <a:xfrm>
            <a:off x="2638028" y="4869160"/>
            <a:ext cx="95410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150 </a:t>
            </a:r>
            <a:r>
              <a:rPr lang="es-ES" dirty="0" err="1">
                <a:solidFill>
                  <a:srgbClr val="FF0000"/>
                </a:solidFill>
              </a:rPr>
              <a:t>nm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BBE4C6-8054-6B47-8CE6-B0E26484E98B}"/>
              </a:ext>
            </a:extLst>
          </p:cNvPr>
          <p:cNvSpPr txBox="1"/>
          <p:nvPr/>
        </p:nvSpPr>
        <p:spPr>
          <a:xfrm>
            <a:off x="8254652" y="4661780"/>
            <a:ext cx="3091572" cy="14662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Difficult</a:t>
            </a:r>
            <a:r>
              <a:rPr lang="es-ES" sz="2400" dirty="0"/>
              <a:t> to </a:t>
            </a:r>
            <a:r>
              <a:rPr lang="es-ES" sz="2400" dirty="0" err="1"/>
              <a:t>detect</a:t>
            </a:r>
            <a:r>
              <a:rPr lang="es-E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Absorptions</a:t>
            </a: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Masked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noise</a:t>
            </a:r>
            <a:endParaRPr lang="es-E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F4EEF0-EE04-FE42-8596-A9553B977CA1}"/>
              </a:ext>
            </a:extLst>
          </p:cNvPr>
          <p:cNvSpPr txBox="1"/>
          <p:nvPr/>
        </p:nvSpPr>
        <p:spPr>
          <a:xfrm rot="19994857">
            <a:off x="2744620" y="3011429"/>
            <a:ext cx="6935632" cy="779316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s-ES" sz="4800" dirty="0" err="1"/>
              <a:t>Low</a:t>
            </a:r>
            <a:r>
              <a:rPr lang="es-ES" sz="4800" dirty="0"/>
              <a:t> </a:t>
            </a:r>
            <a:r>
              <a:rPr lang="es-ES" sz="4800" dirty="0" err="1"/>
              <a:t>tolerance</a:t>
            </a:r>
            <a:r>
              <a:rPr lang="es-ES" sz="4800" dirty="0"/>
              <a:t> to </a:t>
            </a:r>
            <a:r>
              <a:rPr lang="es-ES" sz="4800" dirty="0" err="1"/>
              <a:t>noise</a:t>
            </a:r>
            <a:endParaRPr lang="es-ES" sz="4800" dirty="0"/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7CC8C9D7-8770-2244-AAE2-FD3798DFB9EA}"/>
              </a:ext>
            </a:extLst>
          </p:cNvPr>
          <p:cNvSpPr txBox="1">
            <a:spLocks/>
          </p:cNvSpPr>
          <p:nvPr/>
        </p:nvSpPr>
        <p:spPr bwMode="auto">
          <a:xfrm>
            <a:off x="1863964" y="170981"/>
            <a:ext cx="8561014" cy="11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600" dirty="0"/>
              <a:t>Quantum </a:t>
            </a:r>
            <a:r>
              <a:rPr lang="es-ES" sz="3600" dirty="0" err="1"/>
              <a:t>communications</a:t>
            </a:r>
            <a:r>
              <a:rPr lang="es-ES" sz="3600" dirty="0"/>
              <a:t> and </a:t>
            </a:r>
            <a:r>
              <a:rPr lang="es-ES" sz="3600" dirty="0" err="1"/>
              <a:t>networks</a:t>
            </a:r>
            <a:r>
              <a:rPr lang="es-ES" sz="3600" dirty="0"/>
              <a:t>, </a:t>
            </a:r>
            <a:r>
              <a:rPr lang="es-ES" sz="3600" dirty="0" err="1"/>
              <a:t>why</a:t>
            </a:r>
            <a:r>
              <a:rPr lang="es-ES" sz="3600" dirty="0"/>
              <a:t> </a:t>
            </a:r>
            <a:r>
              <a:rPr lang="es-ES" sz="3600" dirty="0" err="1"/>
              <a:t>is</a:t>
            </a:r>
            <a:r>
              <a:rPr lang="es-ES" sz="3600" dirty="0"/>
              <a:t> </a:t>
            </a:r>
            <a:r>
              <a:rPr lang="es-ES" sz="3600" dirty="0" err="1"/>
              <a:t>it</a:t>
            </a:r>
            <a:r>
              <a:rPr lang="es-ES" sz="3600" dirty="0"/>
              <a:t> </a:t>
            </a:r>
            <a:r>
              <a:rPr lang="es-ES" sz="3600" dirty="0" err="1"/>
              <a:t>difficult</a:t>
            </a:r>
            <a:r>
              <a:rPr lang="es-ES" sz="3600" dirty="0"/>
              <a:t>?</a:t>
            </a:r>
            <a:endParaRPr lang="fi-FI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E5A72F-736B-0C46-8719-66AB3D8C34FE}"/>
              </a:ext>
            </a:extLst>
          </p:cNvPr>
          <p:cNvSpPr txBox="1"/>
          <p:nvPr/>
        </p:nvSpPr>
        <p:spPr>
          <a:xfrm rot="19994857">
            <a:off x="404153" y="2364660"/>
            <a:ext cx="5901877" cy="1752531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s-ES" sz="4800" dirty="0" err="1"/>
              <a:t>Limited</a:t>
            </a:r>
            <a:r>
              <a:rPr lang="es-ES" sz="4800" dirty="0"/>
              <a:t> </a:t>
            </a:r>
            <a:r>
              <a:rPr lang="es-ES" sz="4800" dirty="0" err="1"/>
              <a:t>reach</a:t>
            </a:r>
            <a:r>
              <a:rPr lang="es-ES" sz="4800" dirty="0"/>
              <a:t>/</a:t>
            </a:r>
            <a:r>
              <a:rPr lang="es-ES" sz="4800" dirty="0" err="1"/>
              <a:t>losses</a:t>
            </a:r>
            <a:endParaRPr lang="es-ES" sz="4800" dirty="0"/>
          </a:p>
          <a:p>
            <a:pPr algn="ctr"/>
            <a:r>
              <a:rPr lang="es-ES" sz="2800" dirty="0"/>
              <a:t>(~30 dB, 150 km)</a:t>
            </a:r>
          </a:p>
          <a:p>
            <a:pPr algn="ctr"/>
            <a:r>
              <a:rPr lang="es-ES" sz="2000" dirty="0"/>
              <a:t>(</a:t>
            </a:r>
            <a:r>
              <a:rPr lang="es-ES" sz="2000" dirty="0" err="1"/>
              <a:t>recent</a:t>
            </a:r>
            <a:r>
              <a:rPr lang="es-ES" sz="2000" dirty="0"/>
              <a:t> </a:t>
            </a:r>
            <a:r>
              <a:rPr lang="es-ES" sz="2000" dirty="0" err="1"/>
              <a:t>experiments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~60 dB, </a:t>
            </a:r>
            <a:r>
              <a:rPr lang="es-ES" sz="2000" dirty="0" err="1"/>
              <a:t>but</a:t>
            </a:r>
            <a:r>
              <a:rPr lang="es-ES" sz="2000" dirty="0"/>
              <a:t> in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end</a:t>
            </a:r>
            <a:r>
              <a:rPr lang="es-ES" sz="2000" dirty="0"/>
              <a:t> </a:t>
            </a:r>
            <a:r>
              <a:rPr lang="es-ES" sz="2000" dirty="0" err="1"/>
              <a:t>losses</a:t>
            </a:r>
            <a:r>
              <a:rPr lang="es-ES" sz="2000" dirty="0"/>
              <a:t> </a:t>
            </a:r>
            <a:r>
              <a:rPr lang="es-ES" sz="2000" dirty="0" err="1"/>
              <a:t>will</a:t>
            </a:r>
            <a:r>
              <a:rPr lang="es-ES" sz="2000" dirty="0"/>
              <a:t> </a:t>
            </a:r>
            <a:r>
              <a:rPr lang="es-ES" sz="2000" dirty="0" err="1"/>
              <a:t>dominate</a:t>
            </a:r>
            <a:r>
              <a:rPr lang="es-E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54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4E2AF4D2-E387-4840-9881-E8AF12BC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6" y="1042952"/>
            <a:ext cx="3646465" cy="33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1" name="Text Box 3">
            <a:extLst>
              <a:ext uri="{FF2B5EF4-FFF2-40B4-BE49-F238E27FC236}">
                <a16:creationId xmlns:a16="http://schemas.microsoft.com/office/drawing/2014/main" id="{630D112C-1FD1-0D44-8018-36201AA02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74" y="946495"/>
            <a:ext cx="3929155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Limited reach, point to point.</a:t>
            </a:r>
          </a:p>
          <a:p>
            <a:pPr>
              <a:buSzPct val="45000"/>
            </a:pPr>
            <a:r>
              <a:rPr lang="en-US" altLang="es-ES" sz="1814" dirty="0"/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A4041-223B-574D-8036-D90CC19E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44" y="1566885"/>
            <a:ext cx="2672921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Line 2">
            <a:extLst>
              <a:ext uri="{FF2B5EF4-FFF2-40B4-BE49-F238E27FC236}">
                <a16:creationId xmlns:a16="http://schemas.microsoft.com/office/drawing/2014/main" id="{C687ABB3-0B06-7D49-9573-33F75485CA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2126" y="3287866"/>
            <a:ext cx="1440" cy="21026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ABD45819-C20B-7D4E-818F-6983D4774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298" y="3299386"/>
            <a:ext cx="1440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65B62313-8A28-944E-98DD-853EEFAC9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404" y="3594623"/>
            <a:ext cx="3346911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600" dirty="0" err="1"/>
              <a:t>Δλ</a:t>
            </a:r>
            <a:r>
              <a:rPr lang="en-US" altLang="es-ES" sz="1600" dirty="0"/>
              <a:t> = 0.2~0.8 nm (DWDM)</a:t>
            </a:r>
          </a:p>
          <a:p>
            <a:r>
              <a:rPr lang="en-US" altLang="es-ES" sz="1600" dirty="0" err="1"/>
              <a:t>Δλ</a:t>
            </a:r>
            <a:r>
              <a:rPr lang="en-US" altLang="es-ES" sz="1600" dirty="0"/>
              <a:t> = 3~20 nm (CWDM)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4CB37FC2-97B0-8E48-B6FA-60C8821F5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770" y="3571576"/>
            <a:ext cx="414764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BFA32B2-F2EA-A54A-983D-FC66A96E2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308" y="1587047"/>
            <a:ext cx="2253836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Comm. laser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B171870-70FD-4848-8DE5-B79DB1AD5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628" y="2276872"/>
            <a:ext cx="21011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photon</a:t>
            </a:r>
          </a:p>
          <a:p>
            <a:r>
              <a:rPr lang="en-US" altLang="es-ES" sz="1600" dirty="0"/>
              <a:t>(not to scale)</a:t>
            </a: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220E54B0-716E-0240-A804-0F32525ED3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98105" y="2734847"/>
            <a:ext cx="210262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64850E25-5301-0744-9673-BA0AFCE41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4162" y="1945644"/>
            <a:ext cx="1036909" cy="41476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D81DAAD-565E-8F41-9BDB-030FD982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0356" y="1134837"/>
            <a:ext cx="3198372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extremely weak signals.</a:t>
            </a:r>
          </a:p>
          <a:p>
            <a:pPr>
              <a:buSzPct val="45000"/>
            </a:pPr>
            <a:endParaRPr lang="en-US" altLang="es-ES" sz="1814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68354-C3BF-274D-8FF0-2285DB67A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998" y="4472442"/>
            <a:ext cx="4598406" cy="2041481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B73D2CB-A399-FD4E-A477-3CD56C88E6A6}"/>
              </a:ext>
            </a:extLst>
          </p:cNvPr>
          <p:cNvSpPr/>
          <p:nvPr/>
        </p:nvSpPr>
        <p:spPr bwMode="auto">
          <a:xfrm>
            <a:off x="2718486" y="5949280"/>
            <a:ext cx="49428" cy="160638"/>
          </a:xfrm>
          <a:custGeom>
            <a:avLst/>
            <a:gdLst>
              <a:gd name="connsiteX0" fmla="*/ 0 w 49428"/>
              <a:gd name="connsiteY0" fmla="*/ 123568 h 160638"/>
              <a:gd name="connsiteX1" fmla="*/ 24714 w 49428"/>
              <a:gd name="connsiteY1" fmla="*/ 0 h 160638"/>
              <a:gd name="connsiteX2" fmla="*/ 24714 w 49428"/>
              <a:gd name="connsiteY2" fmla="*/ 0 h 160638"/>
              <a:gd name="connsiteX3" fmla="*/ 49428 w 49428"/>
              <a:gd name="connsiteY3" fmla="*/ 160638 h 160638"/>
              <a:gd name="connsiteX4" fmla="*/ 49428 w 49428"/>
              <a:gd name="connsiteY4" fmla="*/ 160638 h 1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8" h="160638">
                <a:moveTo>
                  <a:pt x="0" y="123568"/>
                </a:moveTo>
                <a:lnTo>
                  <a:pt x="24714" y="0"/>
                </a:lnTo>
                <a:lnTo>
                  <a:pt x="24714" y="0"/>
                </a:lnTo>
                <a:lnTo>
                  <a:pt x="49428" y="160638"/>
                </a:lnTo>
                <a:lnTo>
                  <a:pt x="49428" y="160638"/>
                </a:ln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B218AE54-0985-D646-90AF-29982346F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980" y="4293096"/>
            <a:ext cx="3456384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>
                <a:solidFill>
                  <a:srgbClr val="2300DC"/>
                </a:solidFill>
              </a:rPr>
              <a:t>Noise in the </a:t>
            </a:r>
            <a:r>
              <a:rPr lang="en-US" altLang="es-ES" sz="2177" dirty="0" err="1">
                <a:solidFill>
                  <a:srgbClr val="2300DC"/>
                </a:solidFill>
              </a:rPr>
              <a:t>fibre</a:t>
            </a:r>
            <a:r>
              <a:rPr lang="en-US" altLang="es-ES" sz="2177" dirty="0">
                <a:solidFill>
                  <a:srgbClr val="2300DC"/>
                </a:solidFill>
              </a:rPr>
              <a:t>: Raman</a:t>
            </a: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49C3B20E-FB23-B44E-8E80-337CA2E3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11" y="6309320"/>
            <a:ext cx="3404969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1400" dirty="0">
                <a:solidFill>
                  <a:schemeClr val="tx1"/>
                </a:solidFill>
              </a:rPr>
              <a:t>Raman backscattering of a signal at 1549 nm [</a:t>
            </a:r>
            <a:r>
              <a:rPr lang="es-ES" sz="1400" dirty="0">
                <a:solidFill>
                  <a:schemeClr val="tx1"/>
                </a:solidFill>
              </a:rPr>
              <a:t> DOI: 10.1063/1.1842862]</a:t>
            </a:r>
          </a:p>
          <a:p>
            <a:pPr>
              <a:buSzPct val="45000"/>
            </a:pPr>
            <a:endParaRPr lang="en-US" altLang="es-ES" sz="2177" dirty="0">
              <a:solidFill>
                <a:srgbClr val="2300DC"/>
              </a:solidFill>
            </a:endParaRP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A27CDE5E-7525-D047-99C5-C322425C9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844" y="5445224"/>
            <a:ext cx="1701352" cy="56690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C1794136-359B-0342-BA5F-297A6A145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0" y="5164215"/>
            <a:ext cx="1325912" cy="4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 </a:t>
            </a:r>
          </a:p>
          <a:p>
            <a:r>
              <a:rPr lang="en-US" altLang="es-ES" sz="2177" dirty="0"/>
              <a:t>Photon</a:t>
            </a:r>
          </a:p>
          <a:p>
            <a:r>
              <a:rPr lang="en-US" altLang="es-ES" sz="1600" dirty="0"/>
              <a:t>(approx. scale)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B095D-C6F5-BD4F-94B5-7C0A9533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98</a:t>
            </a:fld>
            <a:endParaRPr lang="en-US" altLang="es-E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36477D-2A58-3740-B419-8DF046B984F5}"/>
              </a:ext>
            </a:extLst>
          </p:cNvPr>
          <p:cNvCxnSpPr>
            <a:cxnSpLocks/>
          </p:cNvCxnSpPr>
          <p:nvPr/>
        </p:nvCxnSpPr>
        <p:spPr bwMode="auto">
          <a:xfrm>
            <a:off x="2205980" y="5164215"/>
            <a:ext cx="165618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8D0D84-2BBB-3A44-9B5D-932F7ABE3EA2}"/>
              </a:ext>
            </a:extLst>
          </p:cNvPr>
          <p:cNvSpPr txBox="1"/>
          <p:nvPr/>
        </p:nvSpPr>
        <p:spPr>
          <a:xfrm>
            <a:off x="2638028" y="4869160"/>
            <a:ext cx="95410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150 </a:t>
            </a:r>
            <a:r>
              <a:rPr lang="es-ES" dirty="0" err="1">
                <a:solidFill>
                  <a:srgbClr val="FF0000"/>
                </a:solidFill>
              </a:rPr>
              <a:t>nm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BBE4C6-8054-6B47-8CE6-B0E26484E98B}"/>
              </a:ext>
            </a:extLst>
          </p:cNvPr>
          <p:cNvSpPr txBox="1"/>
          <p:nvPr/>
        </p:nvSpPr>
        <p:spPr>
          <a:xfrm>
            <a:off x="8254652" y="4661780"/>
            <a:ext cx="3091572" cy="14662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Difficult</a:t>
            </a:r>
            <a:r>
              <a:rPr lang="es-ES" sz="2400" dirty="0"/>
              <a:t> to </a:t>
            </a:r>
            <a:r>
              <a:rPr lang="es-ES" sz="2400" dirty="0" err="1"/>
              <a:t>detect</a:t>
            </a:r>
            <a:r>
              <a:rPr lang="es-E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Absorptions</a:t>
            </a: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Masked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noise</a:t>
            </a:r>
            <a:endParaRPr lang="es-E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F4EEF0-EE04-FE42-8596-A9553B977CA1}"/>
              </a:ext>
            </a:extLst>
          </p:cNvPr>
          <p:cNvSpPr txBox="1"/>
          <p:nvPr/>
        </p:nvSpPr>
        <p:spPr>
          <a:xfrm rot="19994857">
            <a:off x="2639753" y="2930605"/>
            <a:ext cx="6935632" cy="779316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s-ES" sz="4800" dirty="0" err="1"/>
              <a:t>Low</a:t>
            </a:r>
            <a:r>
              <a:rPr lang="es-ES" sz="4800" dirty="0"/>
              <a:t> </a:t>
            </a:r>
            <a:r>
              <a:rPr lang="es-ES" sz="4800" dirty="0" err="1"/>
              <a:t>tolerance</a:t>
            </a:r>
            <a:r>
              <a:rPr lang="es-ES" sz="4800" dirty="0"/>
              <a:t> to </a:t>
            </a:r>
            <a:r>
              <a:rPr lang="es-ES" sz="4800" dirty="0" err="1"/>
              <a:t>noise</a:t>
            </a:r>
            <a:endParaRPr lang="es-ES" sz="4800" dirty="0"/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7CC8C9D7-8770-2244-AAE2-FD3798DFB9EA}"/>
              </a:ext>
            </a:extLst>
          </p:cNvPr>
          <p:cNvSpPr txBox="1">
            <a:spLocks/>
          </p:cNvSpPr>
          <p:nvPr/>
        </p:nvSpPr>
        <p:spPr bwMode="auto">
          <a:xfrm>
            <a:off x="1863964" y="170981"/>
            <a:ext cx="8561014" cy="11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600" dirty="0"/>
              <a:t>Quantum </a:t>
            </a:r>
            <a:r>
              <a:rPr lang="es-ES" sz="3600" dirty="0" err="1"/>
              <a:t>communications</a:t>
            </a:r>
            <a:r>
              <a:rPr lang="es-ES" sz="3600" dirty="0"/>
              <a:t> and </a:t>
            </a:r>
            <a:r>
              <a:rPr lang="es-ES" sz="3600" dirty="0" err="1"/>
              <a:t>networks</a:t>
            </a:r>
            <a:r>
              <a:rPr lang="es-ES" sz="3600" dirty="0"/>
              <a:t>, </a:t>
            </a:r>
            <a:r>
              <a:rPr lang="es-ES" sz="3600" dirty="0" err="1"/>
              <a:t>why</a:t>
            </a:r>
            <a:r>
              <a:rPr lang="es-ES" sz="3600" dirty="0"/>
              <a:t> </a:t>
            </a:r>
            <a:r>
              <a:rPr lang="es-ES" sz="3600" dirty="0" err="1"/>
              <a:t>is</a:t>
            </a:r>
            <a:r>
              <a:rPr lang="es-ES" sz="3600" dirty="0"/>
              <a:t> </a:t>
            </a:r>
            <a:r>
              <a:rPr lang="es-ES" sz="3600" dirty="0" err="1"/>
              <a:t>it</a:t>
            </a:r>
            <a:r>
              <a:rPr lang="es-ES" sz="3600" dirty="0"/>
              <a:t> </a:t>
            </a:r>
            <a:r>
              <a:rPr lang="es-ES" sz="3600" dirty="0" err="1"/>
              <a:t>difficult</a:t>
            </a:r>
            <a:r>
              <a:rPr lang="es-ES" sz="3600" dirty="0"/>
              <a:t>?</a:t>
            </a:r>
            <a:endParaRPr lang="fi-FI" sz="3600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CBC7847A-B979-844C-9C7C-7C2BBBCC7934}"/>
              </a:ext>
            </a:extLst>
          </p:cNvPr>
          <p:cNvSpPr/>
          <p:nvPr/>
        </p:nvSpPr>
        <p:spPr bwMode="auto">
          <a:xfrm>
            <a:off x="5734372" y="3648664"/>
            <a:ext cx="1926826" cy="8778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454B3C-F2FF-C44A-B49B-6AD474B357AE}"/>
              </a:ext>
            </a:extLst>
          </p:cNvPr>
          <p:cNvSpPr txBox="1"/>
          <p:nvPr/>
        </p:nvSpPr>
        <p:spPr>
          <a:xfrm>
            <a:off x="7822604" y="2986407"/>
            <a:ext cx="4239747" cy="3069174"/>
          </a:xfrm>
          <a:prstGeom prst="rect">
            <a:avLst/>
          </a:prstGeom>
          <a:solidFill>
            <a:srgbClr val="FF778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Quantum/</a:t>
            </a:r>
          </a:p>
          <a:p>
            <a:pPr algn="ctr"/>
            <a:r>
              <a:rPr lang="es-ES" sz="4000" dirty="0" err="1"/>
              <a:t>classical</a:t>
            </a:r>
            <a:r>
              <a:rPr lang="es-ES" sz="4000" dirty="0"/>
              <a:t> </a:t>
            </a:r>
            <a:r>
              <a:rPr lang="es-ES" sz="4000" dirty="0" err="1"/>
              <a:t>co-propagation</a:t>
            </a:r>
            <a:endParaRPr lang="es-ES" sz="4000" dirty="0"/>
          </a:p>
          <a:p>
            <a:pPr algn="ctr"/>
            <a:r>
              <a:rPr lang="es-ES" sz="4000" dirty="0" err="1"/>
              <a:t>Issues</a:t>
            </a:r>
            <a:endParaRPr lang="es-ES" sz="4000" dirty="0"/>
          </a:p>
          <a:p>
            <a:pPr algn="ctr"/>
            <a:r>
              <a:rPr lang="es-ES" sz="2400" dirty="0"/>
              <a:t>(</a:t>
            </a:r>
            <a:r>
              <a:rPr lang="es-ES" sz="2400" dirty="0" err="1"/>
              <a:t>not</a:t>
            </a:r>
            <a:r>
              <a:rPr lang="es-ES" sz="2400" dirty="0"/>
              <a:t> </a:t>
            </a:r>
            <a:r>
              <a:rPr lang="es-ES" sz="2400" dirty="0" err="1"/>
              <a:t>sharing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infrastructure</a:t>
            </a:r>
            <a:r>
              <a:rPr lang="es-ES" sz="2400" dirty="0"/>
              <a:t> </a:t>
            </a:r>
          </a:p>
          <a:p>
            <a:pPr algn="ctr"/>
            <a:r>
              <a:rPr lang="es-ES" sz="2400" dirty="0"/>
              <a:t>–&gt; </a:t>
            </a:r>
            <a:r>
              <a:rPr lang="es-ES" sz="2400" dirty="0" err="1"/>
              <a:t>Expensive</a:t>
            </a:r>
            <a:r>
              <a:rPr lang="es-ES" sz="2400" dirty="0"/>
              <a:t>!! 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06D927-21C3-274F-95D8-CC261F7B3846}"/>
              </a:ext>
            </a:extLst>
          </p:cNvPr>
          <p:cNvSpPr txBox="1"/>
          <p:nvPr/>
        </p:nvSpPr>
        <p:spPr>
          <a:xfrm rot="19994857">
            <a:off x="388704" y="2177157"/>
            <a:ext cx="5901877" cy="1752531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s-ES" sz="4800" dirty="0" err="1"/>
              <a:t>Limited</a:t>
            </a:r>
            <a:r>
              <a:rPr lang="es-ES" sz="4800" dirty="0"/>
              <a:t> </a:t>
            </a:r>
            <a:r>
              <a:rPr lang="es-ES" sz="4800" dirty="0" err="1"/>
              <a:t>reach</a:t>
            </a:r>
            <a:r>
              <a:rPr lang="es-ES" sz="4800" dirty="0"/>
              <a:t>/</a:t>
            </a:r>
            <a:r>
              <a:rPr lang="es-ES" sz="4800" dirty="0" err="1"/>
              <a:t>losses</a:t>
            </a:r>
            <a:endParaRPr lang="es-ES" sz="4800" dirty="0"/>
          </a:p>
          <a:p>
            <a:pPr algn="ctr"/>
            <a:r>
              <a:rPr lang="es-ES" sz="2800" dirty="0"/>
              <a:t>(~30 dB, 150 km)</a:t>
            </a:r>
          </a:p>
          <a:p>
            <a:pPr algn="ctr"/>
            <a:r>
              <a:rPr lang="es-ES" sz="2000" dirty="0"/>
              <a:t>(</a:t>
            </a:r>
            <a:r>
              <a:rPr lang="es-ES" sz="2000" dirty="0" err="1"/>
              <a:t>recent</a:t>
            </a:r>
            <a:r>
              <a:rPr lang="es-ES" sz="2000" dirty="0"/>
              <a:t> </a:t>
            </a:r>
            <a:r>
              <a:rPr lang="es-ES" sz="2000" dirty="0" err="1"/>
              <a:t>experiments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~60 dB, </a:t>
            </a:r>
            <a:r>
              <a:rPr lang="es-ES" sz="2000" dirty="0" err="1"/>
              <a:t>but</a:t>
            </a:r>
            <a:r>
              <a:rPr lang="es-ES" sz="2000" dirty="0"/>
              <a:t> in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end</a:t>
            </a:r>
            <a:r>
              <a:rPr lang="es-ES" sz="2000" dirty="0"/>
              <a:t> </a:t>
            </a:r>
            <a:r>
              <a:rPr lang="es-ES" sz="2000" dirty="0" err="1"/>
              <a:t>losses</a:t>
            </a:r>
            <a:r>
              <a:rPr lang="es-ES" sz="2000" dirty="0"/>
              <a:t> </a:t>
            </a:r>
            <a:r>
              <a:rPr lang="es-ES" sz="2000" dirty="0" err="1"/>
              <a:t>will</a:t>
            </a:r>
            <a:r>
              <a:rPr lang="es-ES" sz="2000" dirty="0"/>
              <a:t> </a:t>
            </a:r>
            <a:r>
              <a:rPr lang="es-ES" sz="2000" dirty="0" err="1"/>
              <a:t>dominate</a:t>
            </a:r>
            <a:r>
              <a:rPr lang="es-E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9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47C7321F-66D1-A948-A08D-F47E3E84E820}"/>
              </a:ext>
            </a:extLst>
          </p:cNvPr>
          <p:cNvSpPr txBox="1"/>
          <p:nvPr/>
        </p:nvSpPr>
        <p:spPr>
          <a:xfrm>
            <a:off x="8753459" y="4293096"/>
            <a:ext cx="3091572" cy="146629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Difficult</a:t>
            </a:r>
            <a:r>
              <a:rPr lang="es-ES" sz="2400" dirty="0"/>
              <a:t> to </a:t>
            </a:r>
            <a:r>
              <a:rPr lang="es-ES" sz="2400" dirty="0" err="1"/>
              <a:t>detect</a:t>
            </a:r>
            <a:r>
              <a:rPr lang="es-E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Absorpions</a:t>
            </a: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err="1"/>
              <a:t>Masked</a:t>
            </a:r>
            <a:r>
              <a:rPr lang="es-ES" sz="2400" dirty="0"/>
              <a:t> </a:t>
            </a:r>
            <a:r>
              <a:rPr lang="es-ES" sz="2400" dirty="0" err="1"/>
              <a:t>by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noise</a:t>
            </a:r>
            <a:endParaRPr lang="es-ES" sz="2400" dirty="0"/>
          </a:p>
        </p:txBody>
      </p:sp>
      <p:pic>
        <p:nvPicPr>
          <p:cNvPr id="191490" name="Picture 2">
            <a:extLst>
              <a:ext uri="{FF2B5EF4-FFF2-40B4-BE49-F238E27FC236}">
                <a16:creationId xmlns:a16="http://schemas.microsoft.com/office/drawing/2014/main" id="{4E2AF4D2-E387-4840-9881-E8AF12BC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46" y="1042952"/>
            <a:ext cx="3646465" cy="33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1" name="Text Box 3">
            <a:extLst>
              <a:ext uri="{FF2B5EF4-FFF2-40B4-BE49-F238E27FC236}">
                <a16:creationId xmlns:a16="http://schemas.microsoft.com/office/drawing/2014/main" id="{630D112C-1FD1-0D44-8018-36201AA02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74" y="946495"/>
            <a:ext cx="3929155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Limited reach, point to point.</a:t>
            </a:r>
          </a:p>
          <a:p>
            <a:pPr>
              <a:buSzPct val="45000"/>
            </a:pPr>
            <a:r>
              <a:rPr lang="en-US" altLang="es-ES" sz="1814" dirty="0"/>
              <a:t>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A4041-223B-574D-8036-D90CC19E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44" y="1566885"/>
            <a:ext cx="2672921" cy="165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Line 2">
            <a:extLst>
              <a:ext uri="{FF2B5EF4-FFF2-40B4-BE49-F238E27FC236}">
                <a16:creationId xmlns:a16="http://schemas.microsoft.com/office/drawing/2014/main" id="{C687ABB3-0B06-7D49-9573-33F75485CA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2126" y="3287866"/>
            <a:ext cx="1440" cy="21026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ABD45819-C20B-7D4E-818F-6983D47742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298" y="3299386"/>
            <a:ext cx="1440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65B62313-8A28-944E-98DD-853EEFAC9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404" y="3594623"/>
            <a:ext cx="3346911" cy="6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1600" dirty="0" err="1"/>
              <a:t>Δλ</a:t>
            </a:r>
            <a:r>
              <a:rPr lang="en-US" altLang="es-ES" sz="1600" dirty="0"/>
              <a:t> = 0.2~0.8 nm (DWDM)</a:t>
            </a:r>
          </a:p>
          <a:p>
            <a:r>
              <a:rPr lang="en-US" altLang="es-ES" sz="1600" dirty="0" err="1"/>
              <a:t>Δλ</a:t>
            </a:r>
            <a:r>
              <a:rPr lang="en-US" altLang="es-ES" sz="1600" dirty="0"/>
              <a:t> = 3~20 nm (CWDM)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4CB37FC2-97B0-8E48-B6FA-60C8821F5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770" y="3571576"/>
            <a:ext cx="414764" cy="1440"/>
          </a:xfrm>
          <a:prstGeom prst="line">
            <a:avLst/>
          </a:prstGeom>
          <a:noFill/>
          <a:ln w="18360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5BFA32B2-F2EA-A54A-983D-FC66A96E2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308" y="1587047"/>
            <a:ext cx="2253836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Comm. laser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B171870-70FD-4848-8DE5-B79DB1AD5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628" y="2276872"/>
            <a:ext cx="210118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photon</a:t>
            </a:r>
          </a:p>
          <a:p>
            <a:r>
              <a:rPr lang="en-US" altLang="es-ES" sz="1600" dirty="0"/>
              <a:t>(not to scale)</a:t>
            </a: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220E54B0-716E-0240-A804-0F32525ED3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98105" y="2734847"/>
            <a:ext cx="210262" cy="20738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64850E25-5301-0744-9673-BA0AFCE41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4162" y="1945644"/>
            <a:ext cx="1036909" cy="41476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D81DAAD-565E-8F41-9BDB-030FD9821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0356" y="1134837"/>
            <a:ext cx="3198372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/>
              <a:t> </a:t>
            </a:r>
            <a:r>
              <a:rPr lang="en-US" altLang="es-ES" sz="2177" dirty="0">
                <a:solidFill>
                  <a:srgbClr val="2300DC"/>
                </a:solidFill>
              </a:rPr>
              <a:t>extremely weak signals.</a:t>
            </a:r>
          </a:p>
          <a:p>
            <a:pPr>
              <a:buSzPct val="45000"/>
            </a:pPr>
            <a:endParaRPr lang="en-US" altLang="es-ES" sz="1814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068354-C3BF-274D-8FF0-2285DB67A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998" y="4472442"/>
            <a:ext cx="4598406" cy="2041481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B73D2CB-A399-FD4E-A477-3CD56C88E6A6}"/>
              </a:ext>
            </a:extLst>
          </p:cNvPr>
          <p:cNvSpPr/>
          <p:nvPr/>
        </p:nvSpPr>
        <p:spPr bwMode="auto">
          <a:xfrm>
            <a:off x="2718486" y="5949280"/>
            <a:ext cx="49428" cy="160638"/>
          </a:xfrm>
          <a:custGeom>
            <a:avLst/>
            <a:gdLst>
              <a:gd name="connsiteX0" fmla="*/ 0 w 49428"/>
              <a:gd name="connsiteY0" fmla="*/ 123568 h 160638"/>
              <a:gd name="connsiteX1" fmla="*/ 24714 w 49428"/>
              <a:gd name="connsiteY1" fmla="*/ 0 h 160638"/>
              <a:gd name="connsiteX2" fmla="*/ 24714 w 49428"/>
              <a:gd name="connsiteY2" fmla="*/ 0 h 160638"/>
              <a:gd name="connsiteX3" fmla="*/ 49428 w 49428"/>
              <a:gd name="connsiteY3" fmla="*/ 160638 h 160638"/>
              <a:gd name="connsiteX4" fmla="*/ 49428 w 49428"/>
              <a:gd name="connsiteY4" fmla="*/ 160638 h 16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28" h="160638">
                <a:moveTo>
                  <a:pt x="0" y="123568"/>
                </a:moveTo>
                <a:lnTo>
                  <a:pt x="24714" y="0"/>
                </a:lnTo>
                <a:lnTo>
                  <a:pt x="24714" y="0"/>
                </a:lnTo>
                <a:lnTo>
                  <a:pt x="49428" y="160638"/>
                </a:lnTo>
                <a:lnTo>
                  <a:pt x="49428" y="160638"/>
                </a:lnTo>
              </a:path>
            </a:pathLst>
          </a:cu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B218AE54-0985-D646-90AF-29982346F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980" y="4293096"/>
            <a:ext cx="3456384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2177" dirty="0">
                <a:solidFill>
                  <a:srgbClr val="2300DC"/>
                </a:solidFill>
              </a:rPr>
              <a:t>Noise in the </a:t>
            </a:r>
            <a:r>
              <a:rPr lang="en-US" altLang="es-ES" sz="2177" dirty="0" err="1">
                <a:solidFill>
                  <a:srgbClr val="2300DC"/>
                </a:solidFill>
              </a:rPr>
              <a:t>fibre</a:t>
            </a:r>
            <a:r>
              <a:rPr lang="en-US" altLang="es-ES" sz="2177" dirty="0">
                <a:solidFill>
                  <a:srgbClr val="2300DC"/>
                </a:solidFill>
              </a:rPr>
              <a:t>: Raman</a:t>
            </a: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49C3B20E-FB23-B44E-8E80-337CA2E3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411" y="6309320"/>
            <a:ext cx="3404969" cy="43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es-ES" sz="1400" dirty="0">
                <a:solidFill>
                  <a:schemeClr val="tx1"/>
                </a:solidFill>
              </a:rPr>
              <a:t>Raman backscattering of a signal at 1549 nm [</a:t>
            </a:r>
            <a:r>
              <a:rPr lang="es-ES" sz="1400" dirty="0">
                <a:solidFill>
                  <a:schemeClr val="tx1"/>
                </a:solidFill>
              </a:rPr>
              <a:t> DOI: 10.1063/1.1842862]</a:t>
            </a:r>
          </a:p>
          <a:p>
            <a:pPr>
              <a:buSzPct val="45000"/>
            </a:pPr>
            <a:endParaRPr lang="en-US" altLang="es-ES" sz="2177" dirty="0">
              <a:solidFill>
                <a:srgbClr val="2300DC"/>
              </a:solidFill>
            </a:endParaRPr>
          </a:p>
          <a:p>
            <a:pPr>
              <a:buSzPct val="45000"/>
            </a:pPr>
            <a:endParaRPr lang="en-US" altLang="es-ES" sz="1814" dirty="0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A27CDE5E-7525-D047-99C5-C322425C9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844" y="5445224"/>
            <a:ext cx="1701352" cy="56690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C1794136-359B-0342-BA5F-297A6A145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0" y="5164215"/>
            <a:ext cx="1325912" cy="4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60026" rIns="81646" bIns="40823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s-ES" sz="2177" dirty="0"/>
              <a:t>Single  </a:t>
            </a:r>
          </a:p>
          <a:p>
            <a:r>
              <a:rPr lang="en-US" altLang="es-ES" sz="2177" dirty="0"/>
              <a:t>Photon</a:t>
            </a:r>
          </a:p>
          <a:p>
            <a:r>
              <a:rPr lang="en-US" altLang="es-ES" sz="1600" dirty="0"/>
              <a:t>(approx. scale)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B095D-C6F5-BD4F-94B5-7C0A9533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CA4-42A0-C540-9C0D-2820A2A52C17}" type="slidenum">
              <a:rPr lang="en-US" altLang="es-ES" smtClean="0"/>
              <a:pPr/>
              <a:t>99</a:t>
            </a:fld>
            <a:endParaRPr lang="en-US" altLang="es-E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36477D-2A58-3740-B419-8DF046B984F5}"/>
              </a:ext>
            </a:extLst>
          </p:cNvPr>
          <p:cNvCxnSpPr>
            <a:cxnSpLocks/>
          </p:cNvCxnSpPr>
          <p:nvPr/>
        </p:nvCxnSpPr>
        <p:spPr bwMode="auto">
          <a:xfrm>
            <a:off x="2205980" y="5164215"/>
            <a:ext cx="165618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8D0D84-2BBB-3A44-9B5D-932F7ABE3EA2}"/>
              </a:ext>
            </a:extLst>
          </p:cNvPr>
          <p:cNvSpPr txBox="1"/>
          <p:nvPr/>
        </p:nvSpPr>
        <p:spPr>
          <a:xfrm>
            <a:off x="2638028" y="4869160"/>
            <a:ext cx="95410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150 </a:t>
            </a:r>
            <a:r>
              <a:rPr lang="es-ES" dirty="0" err="1">
                <a:solidFill>
                  <a:srgbClr val="FF0000"/>
                </a:solidFill>
              </a:rPr>
              <a:t>nm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175463-5E41-0F40-9840-E3A641C57D94}"/>
              </a:ext>
            </a:extLst>
          </p:cNvPr>
          <p:cNvSpPr txBox="1"/>
          <p:nvPr/>
        </p:nvSpPr>
        <p:spPr>
          <a:xfrm rot="19994857">
            <a:off x="5722232" y="3445020"/>
            <a:ext cx="5049447" cy="1294522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4800" dirty="0" err="1"/>
              <a:t>Alien</a:t>
            </a:r>
            <a:r>
              <a:rPr lang="es-ES" sz="4800" dirty="0"/>
              <a:t> </a:t>
            </a:r>
            <a:r>
              <a:rPr lang="es-ES" sz="4800" dirty="0" err="1"/>
              <a:t>technology</a:t>
            </a:r>
            <a:r>
              <a:rPr lang="es-ES" sz="4800" dirty="0"/>
              <a:t> </a:t>
            </a:r>
            <a:r>
              <a:rPr lang="es-ES" sz="3600" dirty="0"/>
              <a:t>(HW &amp;SW)</a:t>
            </a:r>
            <a:endParaRPr lang="es-ES" sz="4800" dirty="0"/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4D355D4C-3CA0-2D4C-BE0B-2DC35E2B4ED7}"/>
              </a:ext>
            </a:extLst>
          </p:cNvPr>
          <p:cNvSpPr txBox="1">
            <a:spLocks/>
          </p:cNvSpPr>
          <p:nvPr/>
        </p:nvSpPr>
        <p:spPr bwMode="auto">
          <a:xfrm>
            <a:off x="1863964" y="170981"/>
            <a:ext cx="8561014" cy="110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000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algn="l" defTabSz="457200" rtl="0" fontAlgn="base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hangingPunct="1"/>
            <a:r>
              <a:rPr lang="es-ES" sz="3600" dirty="0"/>
              <a:t>Quantum </a:t>
            </a:r>
            <a:r>
              <a:rPr lang="es-ES" sz="3600" dirty="0" err="1"/>
              <a:t>communications</a:t>
            </a:r>
            <a:r>
              <a:rPr lang="es-ES" sz="3600" dirty="0"/>
              <a:t> and </a:t>
            </a:r>
            <a:r>
              <a:rPr lang="es-ES" sz="3600" dirty="0" err="1"/>
              <a:t>networks</a:t>
            </a:r>
            <a:r>
              <a:rPr lang="es-ES" sz="3600" dirty="0"/>
              <a:t>, </a:t>
            </a:r>
            <a:r>
              <a:rPr lang="es-ES" sz="3600" dirty="0" err="1"/>
              <a:t>why</a:t>
            </a:r>
            <a:r>
              <a:rPr lang="es-ES" sz="3600" dirty="0"/>
              <a:t> </a:t>
            </a:r>
            <a:r>
              <a:rPr lang="es-ES" sz="3600" dirty="0" err="1"/>
              <a:t>is</a:t>
            </a:r>
            <a:r>
              <a:rPr lang="es-ES" sz="3600" dirty="0"/>
              <a:t> </a:t>
            </a:r>
            <a:r>
              <a:rPr lang="es-ES" sz="3600" dirty="0" err="1"/>
              <a:t>it</a:t>
            </a:r>
            <a:r>
              <a:rPr lang="es-ES" sz="3600" dirty="0"/>
              <a:t> </a:t>
            </a:r>
            <a:r>
              <a:rPr lang="es-ES" sz="3600" dirty="0" err="1"/>
              <a:t>difficult</a:t>
            </a:r>
            <a:r>
              <a:rPr lang="es-ES" sz="3600" dirty="0"/>
              <a:t>?</a:t>
            </a:r>
            <a:endParaRPr lang="fi-FI" sz="3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4B6B0D-4814-0A4C-BEAA-7EAF6D4C79C5}"/>
              </a:ext>
            </a:extLst>
          </p:cNvPr>
          <p:cNvSpPr txBox="1"/>
          <p:nvPr/>
        </p:nvSpPr>
        <p:spPr>
          <a:xfrm rot="19994857">
            <a:off x="2639753" y="3146629"/>
            <a:ext cx="6935632" cy="779316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s-ES" sz="4800" dirty="0" err="1"/>
              <a:t>Low</a:t>
            </a:r>
            <a:r>
              <a:rPr lang="es-ES" sz="4800" dirty="0"/>
              <a:t> </a:t>
            </a:r>
            <a:r>
              <a:rPr lang="es-ES" sz="4800" dirty="0" err="1"/>
              <a:t>tolerance</a:t>
            </a:r>
            <a:r>
              <a:rPr lang="es-ES" sz="4800" dirty="0"/>
              <a:t> to </a:t>
            </a:r>
            <a:r>
              <a:rPr lang="es-ES" sz="4800" dirty="0" err="1"/>
              <a:t>noise</a:t>
            </a:r>
            <a:endParaRPr lang="es-ES" sz="4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85A946-6CD2-8546-AF41-A39174C3FA34}"/>
              </a:ext>
            </a:extLst>
          </p:cNvPr>
          <p:cNvSpPr txBox="1"/>
          <p:nvPr/>
        </p:nvSpPr>
        <p:spPr>
          <a:xfrm rot="19994857">
            <a:off x="404153" y="2287264"/>
            <a:ext cx="5901877" cy="1752531"/>
          </a:xfrm>
          <a:prstGeom prst="rect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s-ES" sz="4800" dirty="0" err="1"/>
              <a:t>Limited</a:t>
            </a:r>
            <a:r>
              <a:rPr lang="es-ES" sz="4800" dirty="0"/>
              <a:t> </a:t>
            </a:r>
            <a:r>
              <a:rPr lang="es-ES" sz="4800" dirty="0" err="1"/>
              <a:t>reach</a:t>
            </a:r>
            <a:r>
              <a:rPr lang="es-ES" sz="4800" dirty="0"/>
              <a:t>/</a:t>
            </a:r>
            <a:r>
              <a:rPr lang="es-ES" sz="4800" dirty="0" err="1"/>
              <a:t>losses</a:t>
            </a:r>
            <a:endParaRPr lang="es-ES" sz="4800" dirty="0"/>
          </a:p>
          <a:p>
            <a:pPr algn="ctr"/>
            <a:r>
              <a:rPr lang="es-ES" sz="2800" dirty="0"/>
              <a:t>(~30 dB, 150 km)</a:t>
            </a:r>
          </a:p>
          <a:p>
            <a:pPr algn="ctr"/>
            <a:r>
              <a:rPr lang="es-ES" sz="2000" dirty="0"/>
              <a:t>(</a:t>
            </a:r>
            <a:r>
              <a:rPr lang="es-ES" sz="2000" dirty="0" err="1"/>
              <a:t>recent</a:t>
            </a:r>
            <a:r>
              <a:rPr lang="es-ES" sz="2000" dirty="0"/>
              <a:t> </a:t>
            </a:r>
            <a:r>
              <a:rPr lang="es-ES" sz="2000" dirty="0" err="1"/>
              <a:t>experiments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~60 dB, </a:t>
            </a:r>
            <a:r>
              <a:rPr lang="es-ES" sz="2000" dirty="0" err="1"/>
              <a:t>but</a:t>
            </a:r>
            <a:r>
              <a:rPr lang="es-ES" sz="2000" dirty="0"/>
              <a:t> in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end</a:t>
            </a:r>
            <a:r>
              <a:rPr lang="es-ES" sz="2000" dirty="0"/>
              <a:t> </a:t>
            </a:r>
            <a:r>
              <a:rPr lang="es-ES" sz="2000" dirty="0" err="1"/>
              <a:t>losses</a:t>
            </a:r>
            <a:r>
              <a:rPr lang="es-ES" sz="2000" dirty="0"/>
              <a:t> </a:t>
            </a:r>
            <a:r>
              <a:rPr lang="es-ES" sz="2000" dirty="0" err="1"/>
              <a:t>will</a:t>
            </a:r>
            <a:r>
              <a:rPr lang="es-ES" sz="2000" dirty="0"/>
              <a:t> </a:t>
            </a:r>
            <a:r>
              <a:rPr lang="es-ES" sz="2000" dirty="0" err="1"/>
              <a:t>dominate</a:t>
            </a:r>
            <a:r>
              <a:rPr lang="es-E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88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SlidesCCS_Feb2017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sterSlidesCCS_Feb2017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77D398B1-9BFA-44F5-9E1D-C170C2AC1E85}" vid="{FD5A4D62-26B2-486E-AB14-81048A604C7B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64938</TotalTime>
  <Words>9106</Words>
  <Application>Microsoft Macintosh PowerPoint</Application>
  <PresentationFormat>Personalizado</PresentationFormat>
  <Paragraphs>1496</Paragraphs>
  <Slides>124</Slides>
  <Notes>76</Notes>
  <HiddenSlides>16</HiddenSlides>
  <MMClips>0</MMClips>
  <ScaleCrop>false</ScaleCrop>
  <HeadingPairs>
    <vt:vector size="8" baseType="variant">
      <vt:variant>
        <vt:lpstr>Fuentes usadas</vt:lpstr>
      </vt:variant>
      <vt:variant>
        <vt:i4>19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124</vt:i4>
      </vt:variant>
    </vt:vector>
  </HeadingPairs>
  <TitlesOfParts>
    <vt:vector size="146" baseType="lpstr">
      <vt:lpstr>ＭＳ Ｐゴシック</vt:lpstr>
      <vt:lpstr>Albany AMT</vt:lpstr>
      <vt:lpstr>Aptos</vt:lpstr>
      <vt:lpstr>Arial</vt:lpstr>
      <vt:lpstr>Calibri</vt:lpstr>
      <vt:lpstr>Cambria Math</vt:lpstr>
      <vt:lpstr>Gill Sans</vt:lpstr>
      <vt:lpstr>Google Sans</vt:lpstr>
      <vt:lpstr>Helvetica</vt:lpstr>
      <vt:lpstr>Lucida Sans Unicode</vt:lpstr>
      <vt:lpstr>Mangal</vt:lpstr>
      <vt:lpstr>StarSymbol</vt:lpstr>
      <vt:lpstr>Symbol</vt:lpstr>
      <vt:lpstr>Times New Roman</vt:lpstr>
      <vt:lpstr>Verdana</vt:lpstr>
      <vt:lpstr>Wingdings</vt:lpstr>
      <vt:lpstr>Wingdings 2</vt:lpstr>
      <vt:lpstr>Wingdings 3</vt:lpstr>
      <vt:lpstr>ヒラギノ角ゴ ProN W3</vt:lpstr>
      <vt:lpstr>MasterSlidesCCS_Feb2017</vt:lpstr>
      <vt:lpstr>1_MasterSlidesCCS_Feb2017</vt:lpstr>
      <vt:lpstr>Office-Design</vt:lpstr>
      <vt:lpstr>Quantum Key Distribution in 6G Networks – Part I</vt:lpstr>
      <vt:lpstr> Objective:</vt:lpstr>
      <vt:lpstr>Quantum</vt:lpstr>
      <vt:lpstr>Quantum Communications</vt:lpstr>
      <vt:lpstr>The Qubit.</vt:lpstr>
      <vt:lpstr>Presentación de PowerPoint</vt:lpstr>
      <vt:lpstr>Resources: The Qubit.</vt:lpstr>
      <vt:lpstr>Quantum information.</vt:lpstr>
      <vt:lpstr>Quantum information.</vt:lpstr>
      <vt:lpstr>Quantum Information … good for? </vt:lpstr>
      <vt:lpstr>Quantum Communications </vt:lpstr>
      <vt:lpstr>Quantum Communications </vt:lpstr>
      <vt:lpstr>Quantum Teleportation: overview</vt:lpstr>
      <vt:lpstr>Quantum Teleportation: overview</vt:lpstr>
      <vt:lpstr>Quantum Teleportation: overview</vt:lpstr>
      <vt:lpstr>Quantum Teleportation: overview</vt:lpstr>
      <vt:lpstr>Presentación de PowerPoint</vt:lpstr>
      <vt:lpstr>Presentación de PowerPoint</vt:lpstr>
      <vt:lpstr>Presentación de PowerPoint</vt:lpstr>
      <vt:lpstr>Presentación de PowerPoint</vt:lpstr>
      <vt:lpstr> Quantum Teleportation: details</vt:lpstr>
      <vt:lpstr>What is good for? Teleportation as an element in the design of a General Purpose Quantum Computer Architecture: Transporting states from memory to the ALU.</vt:lpstr>
      <vt:lpstr>Presentación de PowerPoint</vt:lpstr>
      <vt:lpstr>Entanglement swapping: overview</vt:lpstr>
      <vt:lpstr>Entanglement swapping: overview</vt:lpstr>
      <vt:lpstr>Entanglement swapping: overview</vt:lpstr>
      <vt:lpstr>Entanglement swapping: overview</vt:lpstr>
      <vt:lpstr>Entanglement swapping: overview</vt:lpstr>
      <vt:lpstr>Entanglement swapping: overview</vt:lpstr>
      <vt:lpstr>Entanglement swapping: overview</vt:lpstr>
      <vt:lpstr>Entanglement swapping: overview</vt:lpstr>
      <vt:lpstr>Long distance Quantum Communications: Quantum Repeaters</vt:lpstr>
      <vt:lpstr>Presentación de PowerPoint</vt:lpstr>
      <vt:lpstr>Teleportation over 144 Km</vt:lpstr>
      <vt:lpstr>Presentación de PowerPoint</vt:lpstr>
      <vt:lpstr> Quantum Cryptography</vt:lpstr>
      <vt:lpstr>Quantum Cryptography.</vt:lpstr>
      <vt:lpstr>Resources: The Qubit.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QKD: BB84</vt:lpstr>
      <vt:lpstr>QKD: BB84</vt:lpstr>
      <vt:lpstr>QKD: BB84</vt:lpstr>
      <vt:lpstr>QKD: BB84</vt:lpstr>
      <vt:lpstr>QKD: The classical part</vt:lpstr>
      <vt:lpstr>Presentación de PowerPoint</vt:lpstr>
      <vt:lpstr>Presentación de PowerPoint</vt:lpstr>
      <vt:lpstr>Presentación de PowerPoint</vt:lpstr>
      <vt:lpstr>Privacy amplification</vt:lpstr>
      <vt:lpstr>Typical information curves.</vt:lpstr>
      <vt:lpstr>Quantum</vt:lpstr>
      <vt:lpstr>Quantum Cryptography </vt:lpstr>
      <vt:lpstr>Quantum communications and networks, why is it difficult?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Single photon sources.</vt:lpstr>
      <vt:lpstr>QKD Devices</vt:lpstr>
      <vt:lpstr>A complete departure on the design of QKD devices: Continuous Variables</vt:lpstr>
      <vt:lpstr>Quantum Cryptography with Continuous Variables.</vt:lpstr>
      <vt:lpstr>Quantum Cryptography with Continuous Variables.</vt:lpstr>
      <vt:lpstr>Homodyne detection</vt:lpstr>
      <vt:lpstr>CV QKD: What are the advantages?.</vt:lpstr>
      <vt:lpstr>CV-QKD</vt:lpstr>
      <vt:lpstr>Quantum Computing</vt:lpstr>
      <vt:lpstr>Presentación de PowerPoint</vt:lpstr>
      <vt:lpstr>Presentación de PowerPoint</vt:lpstr>
      <vt:lpstr>… write your own answer:</vt:lpstr>
      <vt:lpstr>Presentación de PowerPoint</vt:lpstr>
      <vt:lpstr>Conventional Crypto</vt:lpstr>
      <vt:lpstr>Conventional Crypto</vt:lpstr>
      <vt:lpstr>Conventional Crypto</vt:lpstr>
      <vt:lpstr>Conventional Crypto</vt:lpstr>
      <vt:lpstr>Conventional Crypto</vt:lpstr>
      <vt:lpstr>Presentación de PowerPoint</vt:lpstr>
      <vt:lpstr>Presentación de PowerPoint</vt:lpstr>
      <vt:lpstr>Presentación de PowerPoint</vt:lpstr>
      <vt:lpstr>Conventional crypto.</vt:lpstr>
      <vt:lpstr>Private key systems (symmetric)</vt:lpstr>
      <vt:lpstr>A note about PostQuantum Crypto (PQC)</vt:lpstr>
      <vt:lpstr>Quantum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What to do? Solutions </vt:lpstr>
      <vt:lpstr>The traditional view of QKD networks</vt:lpstr>
      <vt:lpstr>This is an “ad hoc” parallel network  for QKD.</vt:lpstr>
      <vt:lpstr>Detour: Layered networks: The OSI Model</vt:lpstr>
      <vt:lpstr>Presentación de PowerPoint</vt:lpstr>
      <vt:lpstr>Presentación de PowerPoint</vt:lpstr>
      <vt:lpstr>ETSI: Current status: Nodes, Components</vt:lpstr>
      <vt:lpstr>Quantum Networks in Madrid</vt:lpstr>
      <vt:lpstr>Madrid SDN Quantum Network (2018)</vt:lpstr>
      <vt:lpstr>How to Solve the Integration problem: Software Defined Networking</vt:lpstr>
      <vt:lpstr>Presentación de PowerPoint</vt:lpstr>
      <vt:lpstr>… but there  is more.</vt:lpstr>
      <vt:lpstr>… but there  is more.</vt:lpstr>
      <vt:lpstr>… but there  is more.</vt:lpstr>
      <vt:lpstr>Presentación de PowerPoint</vt:lpstr>
      <vt:lpstr>Presentación de PowerPoint</vt:lpstr>
      <vt:lpstr>How to adapt QKD to the SDN? The structure of an SDN network.</vt:lpstr>
      <vt:lpstr>Presentación de PowerPoint</vt:lpstr>
      <vt:lpstr>Presentación de PowerPoint</vt:lpstr>
      <vt:lpstr>SDN Controller</vt:lpstr>
      <vt:lpstr>SDN Agent</vt:lpstr>
      <vt:lpstr>Presentación de PowerPoint</vt:lpstr>
      <vt:lpstr>Presentación de PowerPoint</vt:lpstr>
      <vt:lpstr>Time for Questions? (and coffee)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CCS Area XXX</dc:title>
  <dc:creator>Vicente Martin</dc:creator>
  <cp:lastModifiedBy>JAVIER FABA GARCIA</cp:lastModifiedBy>
  <cp:revision>589</cp:revision>
  <cp:lastPrinted>2020-11-11T19:37:58Z</cp:lastPrinted>
  <dcterms:created xsi:type="dcterms:W3CDTF">2018-10-19T11:08:44Z</dcterms:created>
  <dcterms:modified xsi:type="dcterms:W3CDTF">2024-06-26T17:10:42Z</dcterms:modified>
</cp:coreProperties>
</file>