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vsdx" ContentType="application/vnd.ms-visio.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sldIdLst>
    <p:sldId id="256" r:id="rId2"/>
    <p:sldId id="257" r:id="rId3"/>
    <p:sldId id="304" r:id="rId4"/>
    <p:sldId id="258" r:id="rId5"/>
    <p:sldId id="259" r:id="rId6"/>
    <p:sldId id="260" r:id="rId7"/>
    <p:sldId id="309" r:id="rId8"/>
    <p:sldId id="310" r:id="rId9"/>
    <p:sldId id="292" r:id="rId10"/>
    <p:sldId id="278" r:id="rId11"/>
    <p:sldId id="288" r:id="rId12"/>
    <p:sldId id="305" r:id="rId13"/>
    <p:sldId id="308" r:id="rId14"/>
    <p:sldId id="300" r:id="rId15"/>
    <p:sldId id="311" r:id="rId16"/>
    <p:sldId id="312" r:id="rId17"/>
    <p:sldId id="291" r:id="rId18"/>
    <p:sldId id="263" r:id="rId19"/>
    <p:sldId id="306" r:id="rId20"/>
    <p:sldId id="313" r:id="rId21"/>
    <p:sldId id="314" r:id="rId22"/>
    <p:sldId id="315" r:id="rId23"/>
    <p:sldId id="318" r:id="rId24"/>
    <p:sldId id="284" r:id="rId25"/>
    <p:sldId id="340" r:id="rId26"/>
    <p:sldId id="316" r:id="rId27"/>
    <p:sldId id="317" r:id="rId28"/>
    <p:sldId id="286" r:id="rId29"/>
    <p:sldId id="341" r:id="rId30"/>
    <p:sldId id="290" r:id="rId31"/>
    <p:sldId id="295" r:id="rId32"/>
    <p:sldId id="319" r:id="rId33"/>
    <p:sldId id="320" r:id="rId34"/>
    <p:sldId id="264" r:id="rId35"/>
    <p:sldId id="266" r:id="rId36"/>
    <p:sldId id="321" r:id="rId37"/>
    <p:sldId id="301" r:id="rId38"/>
    <p:sldId id="303" r:id="rId39"/>
    <p:sldId id="268" r:id="rId40"/>
    <p:sldId id="269" r:id="rId41"/>
    <p:sldId id="328" r:id="rId42"/>
    <p:sldId id="271" r:id="rId43"/>
    <p:sldId id="325" r:id="rId44"/>
    <p:sldId id="326" r:id="rId45"/>
    <p:sldId id="329" r:id="rId46"/>
    <p:sldId id="330" r:id="rId47"/>
    <p:sldId id="331" r:id="rId48"/>
    <p:sldId id="332" r:id="rId49"/>
    <p:sldId id="333" r:id="rId50"/>
    <p:sldId id="334" r:id="rId51"/>
    <p:sldId id="335" r:id="rId52"/>
    <p:sldId id="336" r:id="rId53"/>
    <p:sldId id="337" r:id="rId54"/>
    <p:sldId id="338" r:id="rId55"/>
    <p:sldId id="339" r:id="rId56"/>
    <p:sldId id="273" r:id="rId57"/>
    <p:sldId id="274" r:id="rId58"/>
    <p:sldId id="276"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3" autoAdjust="0"/>
    <p:restoredTop sz="83216" autoAdjust="0"/>
  </p:normalViewPr>
  <p:slideViewPr>
    <p:cSldViewPr snapToGrid="0">
      <p:cViewPr varScale="1">
        <p:scale>
          <a:sx n="80" d="100"/>
          <a:sy n="80" d="100"/>
        </p:scale>
        <p:origin x="516" y="4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42B154-49D3-44FD-823C-F14DBF077747}" type="doc">
      <dgm:prSet loTypeId="urn:microsoft.com/office/officeart/2016/7/layout/RoundedRectangleTimeline" loCatId="process" qsTypeId="urn:microsoft.com/office/officeart/2005/8/quickstyle/simple1" qsCatId="simple" csTypeId="urn:microsoft.com/office/officeart/2005/8/colors/accent1_2" csCatId="accent1" phldr="1"/>
      <dgm:spPr/>
      <dgm:t>
        <a:bodyPr/>
        <a:lstStyle/>
        <a:p>
          <a:endParaRPr lang="en-US"/>
        </a:p>
      </dgm:t>
    </dgm:pt>
    <dgm:pt modelId="{5E1854E7-59BD-4B67-96F8-5F92ACA9565B}">
      <dgm:prSet/>
      <dgm:spPr/>
      <dgm:t>
        <a:bodyPr/>
        <a:lstStyle/>
        <a:p>
          <a:r>
            <a:rPr lang="en-US"/>
            <a:t>1980s</a:t>
          </a:r>
        </a:p>
      </dgm:t>
    </dgm:pt>
    <dgm:pt modelId="{D83AF770-AA94-485B-8A74-304EAA7DDD0E}" type="parTrans" cxnId="{A4D7C396-BF35-4696-960C-E9B6CAE30058}">
      <dgm:prSet/>
      <dgm:spPr/>
      <dgm:t>
        <a:bodyPr/>
        <a:lstStyle/>
        <a:p>
          <a:endParaRPr lang="en-US"/>
        </a:p>
      </dgm:t>
    </dgm:pt>
    <dgm:pt modelId="{12ACC6E6-A154-4C5C-82FD-8CEC8ABBB87D}" type="sibTrans" cxnId="{A4D7C396-BF35-4696-960C-E9B6CAE30058}">
      <dgm:prSet/>
      <dgm:spPr/>
      <dgm:t>
        <a:bodyPr/>
        <a:lstStyle/>
        <a:p>
          <a:endParaRPr lang="en-US"/>
        </a:p>
      </dgm:t>
    </dgm:pt>
    <dgm:pt modelId="{9EC829F0-2679-4CD5-A395-AC5E156D29B3}">
      <dgm:prSet/>
      <dgm:spPr/>
      <dgm:t>
        <a:bodyPr/>
        <a:lstStyle/>
        <a:p>
          <a:r>
            <a:rPr lang="en-US"/>
            <a:t>1G</a:t>
          </a:r>
        </a:p>
      </dgm:t>
    </dgm:pt>
    <dgm:pt modelId="{9914AAB4-D359-4B13-90F2-13A0B97185AD}" type="parTrans" cxnId="{93551FF3-3A7B-400D-9312-A208B669B35C}">
      <dgm:prSet/>
      <dgm:spPr/>
      <dgm:t>
        <a:bodyPr/>
        <a:lstStyle/>
        <a:p>
          <a:endParaRPr lang="en-US"/>
        </a:p>
      </dgm:t>
    </dgm:pt>
    <dgm:pt modelId="{F9EDB5E7-9D7C-4A1E-A018-5BE348FDF736}" type="sibTrans" cxnId="{93551FF3-3A7B-400D-9312-A208B669B35C}">
      <dgm:prSet/>
      <dgm:spPr/>
      <dgm:t>
        <a:bodyPr/>
        <a:lstStyle/>
        <a:p>
          <a:endParaRPr lang="en-US"/>
        </a:p>
      </dgm:t>
    </dgm:pt>
    <dgm:pt modelId="{49496726-2119-4EBB-A9F9-702AC17AFBA8}">
      <dgm:prSet/>
      <dgm:spPr/>
      <dgm:t>
        <a:bodyPr/>
        <a:lstStyle/>
        <a:p>
          <a:r>
            <a:rPr lang="en-US"/>
            <a:t>Analog Communications</a:t>
          </a:r>
        </a:p>
      </dgm:t>
    </dgm:pt>
    <dgm:pt modelId="{85F080E0-B018-4D96-8693-061940BD8316}" type="parTrans" cxnId="{0AA55509-24DC-4B98-8908-DF3400BDA4E3}">
      <dgm:prSet/>
      <dgm:spPr/>
      <dgm:t>
        <a:bodyPr/>
        <a:lstStyle/>
        <a:p>
          <a:endParaRPr lang="en-US"/>
        </a:p>
      </dgm:t>
    </dgm:pt>
    <dgm:pt modelId="{A01E4576-B847-4772-B921-AED76C3E6D8F}" type="sibTrans" cxnId="{0AA55509-24DC-4B98-8908-DF3400BDA4E3}">
      <dgm:prSet/>
      <dgm:spPr/>
      <dgm:t>
        <a:bodyPr/>
        <a:lstStyle/>
        <a:p>
          <a:endParaRPr lang="en-US"/>
        </a:p>
      </dgm:t>
    </dgm:pt>
    <dgm:pt modelId="{CE5FD20B-2BF3-466E-80A4-7E8AB3AB1C2F}">
      <dgm:prSet/>
      <dgm:spPr/>
      <dgm:t>
        <a:bodyPr/>
        <a:lstStyle/>
        <a:p>
          <a:r>
            <a:rPr lang="en-US"/>
            <a:t>1990s</a:t>
          </a:r>
        </a:p>
      </dgm:t>
    </dgm:pt>
    <dgm:pt modelId="{A21D61FF-46DE-45BD-AA63-2C57DBF1CD4C}" type="parTrans" cxnId="{CF9CC7D0-22C8-43AF-882A-D07C6D6210FD}">
      <dgm:prSet/>
      <dgm:spPr/>
      <dgm:t>
        <a:bodyPr/>
        <a:lstStyle/>
        <a:p>
          <a:endParaRPr lang="en-US"/>
        </a:p>
      </dgm:t>
    </dgm:pt>
    <dgm:pt modelId="{2FC4ECF0-4B32-4365-811F-5A558656EAA9}" type="sibTrans" cxnId="{CF9CC7D0-22C8-43AF-882A-D07C6D6210FD}">
      <dgm:prSet/>
      <dgm:spPr/>
      <dgm:t>
        <a:bodyPr/>
        <a:lstStyle/>
        <a:p>
          <a:endParaRPr lang="en-US"/>
        </a:p>
      </dgm:t>
    </dgm:pt>
    <dgm:pt modelId="{0AEC6D86-70D5-47E7-8685-764EBEB04F7F}">
      <dgm:prSet/>
      <dgm:spPr/>
      <dgm:t>
        <a:bodyPr/>
        <a:lstStyle/>
        <a:p>
          <a:r>
            <a:rPr lang="en-US" dirty="0"/>
            <a:t>2G</a:t>
          </a:r>
        </a:p>
      </dgm:t>
    </dgm:pt>
    <dgm:pt modelId="{07F752CA-88D8-44D1-88A2-828FF5F444D1}" type="parTrans" cxnId="{2D095BCD-712F-411F-BACE-A79933112311}">
      <dgm:prSet/>
      <dgm:spPr/>
      <dgm:t>
        <a:bodyPr/>
        <a:lstStyle/>
        <a:p>
          <a:endParaRPr lang="en-US"/>
        </a:p>
      </dgm:t>
    </dgm:pt>
    <dgm:pt modelId="{F0CE6422-2739-4C2E-981B-FFCB46BF4086}" type="sibTrans" cxnId="{2D095BCD-712F-411F-BACE-A79933112311}">
      <dgm:prSet/>
      <dgm:spPr/>
      <dgm:t>
        <a:bodyPr/>
        <a:lstStyle/>
        <a:p>
          <a:endParaRPr lang="en-US"/>
        </a:p>
      </dgm:t>
    </dgm:pt>
    <dgm:pt modelId="{27C5369F-3CB0-4A5F-83FC-95470785DE3E}">
      <dgm:prSet/>
      <dgm:spPr/>
      <dgm:t>
        <a:bodyPr/>
        <a:lstStyle/>
        <a:p>
          <a:r>
            <a:rPr lang="en-US"/>
            <a:t>2000s</a:t>
          </a:r>
        </a:p>
      </dgm:t>
    </dgm:pt>
    <dgm:pt modelId="{0F4D0430-638D-41A6-8B72-11C1533A2F5E}" type="parTrans" cxnId="{92E32276-DEA4-42B2-B3FF-617A326E437C}">
      <dgm:prSet/>
      <dgm:spPr/>
      <dgm:t>
        <a:bodyPr/>
        <a:lstStyle/>
        <a:p>
          <a:endParaRPr lang="en-US"/>
        </a:p>
      </dgm:t>
    </dgm:pt>
    <dgm:pt modelId="{BFB9481C-2C4C-4F5E-BDBD-F8C92B648BD0}" type="sibTrans" cxnId="{92E32276-DEA4-42B2-B3FF-617A326E437C}">
      <dgm:prSet/>
      <dgm:spPr/>
      <dgm:t>
        <a:bodyPr/>
        <a:lstStyle/>
        <a:p>
          <a:endParaRPr lang="en-US"/>
        </a:p>
      </dgm:t>
    </dgm:pt>
    <dgm:pt modelId="{E966F826-134D-4576-B98A-E62EAC426ADC}">
      <dgm:prSet/>
      <dgm:spPr/>
      <dgm:t>
        <a:bodyPr/>
        <a:lstStyle/>
        <a:p>
          <a:r>
            <a:rPr lang="en-US"/>
            <a:t>3G</a:t>
          </a:r>
        </a:p>
      </dgm:t>
    </dgm:pt>
    <dgm:pt modelId="{FE6F04F1-F169-4DB5-A01C-A27380AD8201}" type="parTrans" cxnId="{82BE54C9-E5B5-4671-9B0D-7D53B3340FB8}">
      <dgm:prSet/>
      <dgm:spPr/>
      <dgm:t>
        <a:bodyPr/>
        <a:lstStyle/>
        <a:p>
          <a:endParaRPr lang="en-US"/>
        </a:p>
      </dgm:t>
    </dgm:pt>
    <dgm:pt modelId="{62109AA1-C246-40FD-81DB-030A731A93D7}" type="sibTrans" cxnId="{82BE54C9-E5B5-4671-9B0D-7D53B3340FB8}">
      <dgm:prSet/>
      <dgm:spPr/>
      <dgm:t>
        <a:bodyPr/>
        <a:lstStyle/>
        <a:p>
          <a:endParaRPr lang="en-US"/>
        </a:p>
      </dgm:t>
    </dgm:pt>
    <dgm:pt modelId="{993F960B-3191-4C93-8993-C925E6781896}">
      <dgm:prSet/>
      <dgm:spPr/>
      <dgm:t>
        <a:bodyPr/>
        <a:lstStyle/>
        <a:p>
          <a:r>
            <a:rPr lang="en-US" dirty="0"/>
            <a:t>3GPP Rel. 1999</a:t>
          </a:r>
        </a:p>
      </dgm:t>
    </dgm:pt>
    <dgm:pt modelId="{456F4BCD-C1D3-4AEB-BA48-1BFFEF951604}" type="parTrans" cxnId="{E8F4CD57-0762-4564-A91C-D5C639E36EEC}">
      <dgm:prSet/>
      <dgm:spPr/>
      <dgm:t>
        <a:bodyPr/>
        <a:lstStyle/>
        <a:p>
          <a:endParaRPr lang="en-US"/>
        </a:p>
      </dgm:t>
    </dgm:pt>
    <dgm:pt modelId="{8D3B73B8-DC49-42D0-87FF-77E73A136C70}" type="sibTrans" cxnId="{E8F4CD57-0762-4564-A91C-D5C639E36EEC}">
      <dgm:prSet/>
      <dgm:spPr/>
      <dgm:t>
        <a:bodyPr/>
        <a:lstStyle/>
        <a:p>
          <a:endParaRPr lang="en-US"/>
        </a:p>
      </dgm:t>
    </dgm:pt>
    <dgm:pt modelId="{A2ABDA1A-2343-4062-9E76-7034AFE0B86B}">
      <dgm:prSet/>
      <dgm:spPr/>
      <dgm:t>
        <a:bodyPr/>
        <a:lstStyle/>
        <a:p>
          <a:r>
            <a:rPr lang="en-US"/>
            <a:t>2010s</a:t>
          </a:r>
        </a:p>
      </dgm:t>
    </dgm:pt>
    <dgm:pt modelId="{D8671FA1-4E9F-428C-8C5E-8DAE2664ECD2}" type="parTrans" cxnId="{E1C24337-298D-4136-B189-29A8AE809BAF}">
      <dgm:prSet/>
      <dgm:spPr/>
      <dgm:t>
        <a:bodyPr/>
        <a:lstStyle/>
        <a:p>
          <a:endParaRPr lang="en-US"/>
        </a:p>
      </dgm:t>
    </dgm:pt>
    <dgm:pt modelId="{568AF403-A7F6-451C-AB45-A43713816BF0}" type="sibTrans" cxnId="{E1C24337-298D-4136-B189-29A8AE809BAF}">
      <dgm:prSet/>
      <dgm:spPr/>
      <dgm:t>
        <a:bodyPr/>
        <a:lstStyle/>
        <a:p>
          <a:endParaRPr lang="en-US"/>
        </a:p>
      </dgm:t>
    </dgm:pt>
    <dgm:pt modelId="{E6BA3580-4DCD-4C62-971F-81A2064DF777}">
      <dgm:prSet/>
      <dgm:spPr/>
      <dgm:t>
        <a:bodyPr/>
        <a:lstStyle/>
        <a:p>
          <a:r>
            <a:rPr lang="en-US"/>
            <a:t>4G</a:t>
          </a:r>
        </a:p>
      </dgm:t>
    </dgm:pt>
    <dgm:pt modelId="{DC1BCF79-DB00-403A-9EFB-56B200E762E8}" type="parTrans" cxnId="{DDCDDEFB-3867-43E4-840C-D8CEC990644A}">
      <dgm:prSet/>
      <dgm:spPr/>
      <dgm:t>
        <a:bodyPr/>
        <a:lstStyle/>
        <a:p>
          <a:endParaRPr lang="en-US"/>
        </a:p>
      </dgm:t>
    </dgm:pt>
    <dgm:pt modelId="{5B6938E1-F4B1-4B81-9AAE-7F289B2B807C}" type="sibTrans" cxnId="{DDCDDEFB-3867-43E4-840C-D8CEC990644A}">
      <dgm:prSet/>
      <dgm:spPr/>
      <dgm:t>
        <a:bodyPr/>
        <a:lstStyle/>
        <a:p>
          <a:endParaRPr lang="en-US"/>
        </a:p>
      </dgm:t>
    </dgm:pt>
    <dgm:pt modelId="{FF748A82-EB59-4220-8A9E-6B3C1F955991}">
      <dgm:prSet/>
      <dgm:spPr/>
      <dgm:t>
        <a:bodyPr/>
        <a:lstStyle/>
        <a:p>
          <a:r>
            <a:rPr lang="en-US"/>
            <a:t>3GPP Rel. 8</a:t>
          </a:r>
        </a:p>
      </dgm:t>
    </dgm:pt>
    <dgm:pt modelId="{AF730F9A-5C8E-4B77-8631-F6C93D5569C8}" type="parTrans" cxnId="{2E2B4E13-D341-4896-BBF8-694AD9AB03EB}">
      <dgm:prSet/>
      <dgm:spPr/>
      <dgm:t>
        <a:bodyPr/>
        <a:lstStyle/>
        <a:p>
          <a:endParaRPr lang="en-US"/>
        </a:p>
      </dgm:t>
    </dgm:pt>
    <dgm:pt modelId="{55D69F3A-F0C7-4246-B357-BE22C846B69F}" type="sibTrans" cxnId="{2E2B4E13-D341-4896-BBF8-694AD9AB03EB}">
      <dgm:prSet/>
      <dgm:spPr/>
      <dgm:t>
        <a:bodyPr/>
        <a:lstStyle/>
        <a:p>
          <a:endParaRPr lang="en-US"/>
        </a:p>
      </dgm:t>
    </dgm:pt>
    <dgm:pt modelId="{4B0DB586-5752-4456-8F3B-85C65E6183A6}">
      <dgm:prSet/>
      <dgm:spPr/>
      <dgm:t>
        <a:bodyPr/>
        <a:lstStyle/>
        <a:p>
          <a:r>
            <a:rPr lang="en-US"/>
            <a:t>2020s</a:t>
          </a:r>
        </a:p>
      </dgm:t>
    </dgm:pt>
    <dgm:pt modelId="{DD64BD1A-C29E-4883-A984-4E9798851D22}" type="parTrans" cxnId="{1E649A97-6F51-4850-9895-0915D5C4B128}">
      <dgm:prSet/>
      <dgm:spPr/>
      <dgm:t>
        <a:bodyPr/>
        <a:lstStyle/>
        <a:p>
          <a:endParaRPr lang="en-US"/>
        </a:p>
      </dgm:t>
    </dgm:pt>
    <dgm:pt modelId="{D8AC3910-A2D4-4359-A077-E68FF99180B1}" type="sibTrans" cxnId="{1E649A97-6F51-4850-9895-0915D5C4B128}">
      <dgm:prSet/>
      <dgm:spPr/>
      <dgm:t>
        <a:bodyPr/>
        <a:lstStyle/>
        <a:p>
          <a:endParaRPr lang="en-US"/>
        </a:p>
      </dgm:t>
    </dgm:pt>
    <dgm:pt modelId="{37128C83-0DED-4245-B711-A5B35C088F56}">
      <dgm:prSet/>
      <dgm:spPr/>
      <dgm:t>
        <a:bodyPr/>
        <a:lstStyle/>
        <a:p>
          <a:r>
            <a:rPr lang="en-US"/>
            <a:t>5G</a:t>
          </a:r>
        </a:p>
      </dgm:t>
    </dgm:pt>
    <dgm:pt modelId="{7261A4CC-1784-44ED-84EB-257F5ADB967B}" type="parTrans" cxnId="{1B170722-D7C3-4601-8CB8-CA5ECDBBE508}">
      <dgm:prSet/>
      <dgm:spPr/>
      <dgm:t>
        <a:bodyPr/>
        <a:lstStyle/>
        <a:p>
          <a:endParaRPr lang="en-US"/>
        </a:p>
      </dgm:t>
    </dgm:pt>
    <dgm:pt modelId="{BBF7AFFF-96C2-4CAD-A036-157777817555}" type="sibTrans" cxnId="{1B170722-D7C3-4601-8CB8-CA5ECDBBE508}">
      <dgm:prSet/>
      <dgm:spPr/>
      <dgm:t>
        <a:bodyPr/>
        <a:lstStyle/>
        <a:p>
          <a:endParaRPr lang="en-US"/>
        </a:p>
      </dgm:t>
    </dgm:pt>
    <dgm:pt modelId="{FE96B67F-411E-4802-B47C-C8D89EA92A74}">
      <dgm:prSet/>
      <dgm:spPr/>
      <dgm:t>
        <a:bodyPr/>
        <a:lstStyle/>
        <a:p>
          <a:r>
            <a:rPr lang="en-US" dirty="0"/>
            <a:t>3GPP Rel. 15</a:t>
          </a:r>
        </a:p>
      </dgm:t>
    </dgm:pt>
    <dgm:pt modelId="{E194E452-3513-4599-9A77-E1AD13581D45}" type="parTrans" cxnId="{39E39805-EDC0-461D-91E8-95870713D3EB}">
      <dgm:prSet/>
      <dgm:spPr/>
      <dgm:t>
        <a:bodyPr/>
        <a:lstStyle/>
        <a:p>
          <a:endParaRPr lang="en-US"/>
        </a:p>
      </dgm:t>
    </dgm:pt>
    <dgm:pt modelId="{646BAE95-A896-437C-97B6-A7D49789F51C}" type="sibTrans" cxnId="{39E39805-EDC0-461D-91E8-95870713D3EB}">
      <dgm:prSet/>
      <dgm:spPr/>
      <dgm:t>
        <a:bodyPr/>
        <a:lstStyle/>
        <a:p>
          <a:endParaRPr lang="en-US"/>
        </a:p>
      </dgm:t>
    </dgm:pt>
    <dgm:pt modelId="{F9C9C7FD-0BD0-4938-8975-7097AFB5088F}">
      <dgm:prSet/>
      <dgm:spPr/>
      <dgm:t>
        <a:bodyPr/>
        <a:lstStyle/>
        <a:p>
          <a:r>
            <a:rPr lang="en-US"/>
            <a:t>2030s</a:t>
          </a:r>
        </a:p>
      </dgm:t>
    </dgm:pt>
    <dgm:pt modelId="{240BE695-2FE9-4041-86CA-B052D1C7D67C}" type="parTrans" cxnId="{622B3A54-80EC-48A3-A943-DF956E70C999}">
      <dgm:prSet/>
      <dgm:spPr/>
      <dgm:t>
        <a:bodyPr/>
        <a:lstStyle/>
        <a:p>
          <a:endParaRPr lang="en-US"/>
        </a:p>
      </dgm:t>
    </dgm:pt>
    <dgm:pt modelId="{5A2BA427-99A7-4E92-9862-599B1B1892C9}" type="sibTrans" cxnId="{622B3A54-80EC-48A3-A943-DF956E70C999}">
      <dgm:prSet/>
      <dgm:spPr/>
      <dgm:t>
        <a:bodyPr/>
        <a:lstStyle/>
        <a:p>
          <a:endParaRPr lang="en-US"/>
        </a:p>
      </dgm:t>
    </dgm:pt>
    <dgm:pt modelId="{5F46B494-81FC-4DF8-95A3-979A8C030F6B}">
      <dgm:prSet/>
      <dgm:spPr/>
      <dgm:t>
        <a:bodyPr/>
        <a:lstStyle/>
        <a:p>
          <a:r>
            <a:rPr lang="en-US"/>
            <a:t>6G</a:t>
          </a:r>
        </a:p>
      </dgm:t>
    </dgm:pt>
    <dgm:pt modelId="{3B6A277B-7ED5-47D1-B3E4-0736DE94B8B1}" type="parTrans" cxnId="{25898D22-4260-49FF-8FE4-3944E6594AA6}">
      <dgm:prSet/>
      <dgm:spPr/>
      <dgm:t>
        <a:bodyPr/>
        <a:lstStyle/>
        <a:p>
          <a:endParaRPr lang="en-US"/>
        </a:p>
      </dgm:t>
    </dgm:pt>
    <dgm:pt modelId="{547912AA-627F-46E8-8A4D-F9E02F2FFB08}" type="sibTrans" cxnId="{25898D22-4260-49FF-8FE4-3944E6594AA6}">
      <dgm:prSet/>
      <dgm:spPr/>
      <dgm:t>
        <a:bodyPr/>
        <a:lstStyle/>
        <a:p>
          <a:endParaRPr lang="en-US"/>
        </a:p>
      </dgm:t>
    </dgm:pt>
    <dgm:pt modelId="{28AA06FC-089C-492C-8D46-74614A602564}">
      <dgm:prSet/>
      <dgm:spPr/>
      <dgm:t>
        <a:bodyPr/>
        <a:lstStyle/>
        <a:p>
          <a:r>
            <a:rPr lang="en-US" dirty="0"/>
            <a:t>3GPP Rel. 21+</a:t>
          </a:r>
        </a:p>
      </dgm:t>
    </dgm:pt>
    <dgm:pt modelId="{746AF0CF-AC49-4797-B65D-CD209015E838}" type="parTrans" cxnId="{FE9CD222-0AC7-43A3-9368-EF2B8FEB3411}">
      <dgm:prSet/>
      <dgm:spPr/>
      <dgm:t>
        <a:bodyPr/>
        <a:lstStyle/>
        <a:p>
          <a:endParaRPr lang="en-US"/>
        </a:p>
      </dgm:t>
    </dgm:pt>
    <dgm:pt modelId="{DD7CB4AF-F8DA-4192-81DB-82D7CA8F00A9}" type="sibTrans" cxnId="{FE9CD222-0AC7-43A3-9368-EF2B8FEB3411}">
      <dgm:prSet/>
      <dgm:spPr/>
      <dgm:t>
        <a:bodyPr/>
        <a:lstStyle/>
        <a:p>
          <a:endParaRPr lang="en-US"/>
        </a:p>
      </dgm:t>
    </dgm:pt>
    <dgm:pt modelId="{6CB1A704-BED6-467B-B282-16CF299B09EF}" type="pres">
      <dgm:prSet presAssocID="{5E42B154-49D3-44FD-823C-F14DBF077747}" presName="Name0" presStyleCnt="0">
        <dgm:presLayoutVars>
          <dgm:chMax/>
          <dgm:chPref/>
          <dgm:animLvl val="lvl"/>
        </dgm:presLayoutVars>
      </dgm:prSet>
      <dgm:spPr/>
    </dgm:pt>
    <dgm:pt modelId="{C7892D62-D5EC-4267-9CE5-19726D39992B}" type="pres">
      <dgm:prSet presAssocID="{5E1854E7-59BD-4B67-96F8-5F92ACA9565B}" presName="composite1" presStyleCnt="0"/>
      <dgm:spPr/>
    </dgm:pt>
    <dgm:pt modelId="{C7944BAF-8114-4281-A727-E8C6255CF2AA}" type="pres">
      <dgm:prSet presAssocID="{5E1854E7-59BD-4B67-96F8-5F92ACA9565B}" presName="parent1" presStyleLbl="alignNode1" presStyleIdx="0" presStyleCnt="6">
        <dgm:presLayoutVars>
          <dgm:chMax val="1"/>
          <dgm:chPref val="1"/>
          <dgm:bulletEnabled val="1"/>
        </dgm:presLayoutVars>
      </dgm:prSet>
      <dgm:spPr/>
    </dgm:pt>
    <dgm:pt modelId="{99FCA1E9-C026-4710-90A3-5F87A5BABE88}" type="pres">
      <dgm:prSet presAssocID="{5E1854E7-59BD-4B67-96F8-5F92ACA9565B}" presName="Childtext1" presStyleLbl="revTx" presStyleIdx="0" presStyleCnt="6">
        <dgm:presLayoutVars>
          <dgm:bulletEnabled val="1"/>
        </dgm:presLayoutVars>
      </dgm:prSet>
      <dgm:spPr/>
    </dgm:pt>
    <dgm:pt modelId="{1ABE34E8-7A9B-4BAC-8CB0-E9A22BEBE40B}" type="pres">
      <dgm:prSet presAssocID="{5E1854E7-59BD-4B67-96F8-5F92ACA9565B}" presName="ConnectLine1" presStyleLbl="sibTrans1D1" presStyleIdx="0" presStyleCnt="6"/>
      <dgm:spPr>
        <a:noFill/>
        <a:ln w="12700" cap="flat" cmpd="sng" algn="ctr">
          <a:solidFill>
            <a:schemeClr val="accent1">
              <a:hueOff val="0"/>
              <a:satOff val="0"/>
              <a:lumOff val="0"/>
              <a:alphaOff val="0"/>
            </a:schemeClr>
          </a:solidFill>
          <a:prstDash val="dash"/>
          <a:miter lim="800000"/>
        </a:ln>
        <a:effectLst/>
      </dgm:spPr>
    </dgm:pt>
    <dgm:pt modelId="{888DAD59-67A5-450C-877B-394E832FC2A7}" type="pres">
      <dgm:prSet presAssocID="{5E1854E7-59BD-4B67-96F8-5F92ACA9565B}" presName="ConnectLineEnd1" presStyleLbl="lnNode1" presStyleIdx="0" presStyleCnt="6"/>
      <dgm:spPr/>
    </dgm:pt>
    <dgm:pt modelId="{77758023-4D30-43EB-BB16-DEBC95E61B03}" type="pres">
      <dgm:prSet presAssocID="{5E1854E7-59BD-4B67-96F8-5F92ACA9565B}" presName="EmptyPane1" presStyleCnt="0"/>
      <dgm:spPr/>
    </dgm:pt>
    <dgm:pt modelId="{06F31D7F-E193-4D90-A463-11A51BCFB73B}" type="pres">
      <dgm:prSet presAssocID="{12ACC6E6-A154-4C5C-82FD-8CEC8ABBB87D}" presName="spaceBetweenRectangles1" presStyleCnt="0"/>
      <dgm:spPr/>
    </dgm:pt>
    <dgm:pt modelId="{89B78E1C-9D8F-4FC1-8BC7-A5D340B68213}" type="pres">
      <dgm:prSet presAssocID="{CE5FD20B-2BF3-466E-80A4-7E8AB3AB1C2F}" presName="composite1" presStyleCnt="0"/>
      <dgm:spPr/>
    </dgm:pt>
    <dgm:pt modelId="{AC22501B-B83E-43F5-83E4-2FF5C096FCB0}" type="pres">
      <dgm:prSet presAssocID="{CE5FD20B-2BF3-466E-80A4-7E8AB3AB1C2F}" presName="parent1" presStyleLbl="alignNode1" presStyleIdx="1" presStyleCnt="6">
        <dgm:presLayoutVars>
          <dgm:chMax val="1"/>
          <dgm:chPref val="1"/>
          <dgm:bulletEnabled val="1"/>
        </dgm:presLayoutVars>
      </dgm:prSet>
      <dgm:spPr/>
    </dgm:pt>
    <dgm:pt modelId="{324FA4FE-F531-42C4-8BBE-7E17A4AAFC16}" type="pres">
      <dgm:prSet presAssocID="{CE5FD20B-2BF3-466E-80A4-7E8AB3AB1C2F}" presName="Childtext1" presStyleLbl="revTx" presStyleIdx="1" presStyleCnt="6">
        <dgm:presLayoutVars>
          <dgm:bulletEnabled val="1"/>
        </dgm:presLayoutVars>
      </dgm:prSet>
      <dgm:spPr/>
    </dgm:pt>
    <dgm:pt modelId="{7661DFD8-A6D7-45E6-9E31-72852FF94B16}" type="pres">
      <dgm:prSet presAssocID="{CE5FD20B-2BF3-466E-80A4-7E8AB3AB1C2F}" presName="ConnectLine1" presStyleLbl="sibTrans1D1" presStyleIdx="1" presStyleCnt="6"/>
      <dgm:spPr>
        <a:noFill/>
        <a:ln w="12700" cap="flat" cmpd="sng" algn="ctr">
          <a:solidFill>
            <a:schemeClr val="accent1">
              <a:hueOff val="0"/>
              <a:satOff val="0"/>
              <a:lumOff val="0"/>
              <a:alphaOff val="0"/>
            </a:schemeClr>
          </a:solidFill>
          <a:prstDash val="dash"/>
          <a:miter lim="800000"/>
        </a:ln>
        <a:effectLst/>
      </dgm:spPr>
    </dgm:pt>
    <dgm:pt modelId="{287ABD1B-0F46-4E8A-86DA-3D68264CDD36}" type="pres">
      <dgm:prSet presAssocID="{CE5FD20B-2BF3-466E-80A4-7E8AB3AB1C2F}" presName="ConnectLineEnd1" presStyleLbl="lnNode1" presStyleIdx="1" presStyleCnt="6"/>
      <dgm:spPr/>
    </dgm:pt>
    <dgm:pt modelId="{B316256A-BD2E-4A01-AF67-FFC2AC70A12B}" type="pres">
      <dgm:prSet presAssocID="{CE5FD20B-2BF3-466E-80A4-7E8AB3AB1C2F}" presName="EmptyPane1" presStyleCnt="0"/>
      <dgm:spPr/>
    </dgm:pt>
    <dgm:pt modelId="{445CC99D-1B6C-4994-ACAC-F6298758D1A4}" type="pres">
      <dgm:prSet presAssocID="{2FC4ECF0-4B32-4365-811F-5A558656EAA9}" presName="spaceBetweenRectangles1" presStyleCnt="0"/>
      <dgm:spPr/>
    </dgm:pt>
    <dgm:pt modelId="{989FB967-F23D-4044-AFAE-B945AE46197C}" type="pres">
      <dgm:prSet presAssocID="{27C5369F-3CB0-4A5F-83FC-95470785DE3E}" presName="composite1" presStyleCnt="0"/>
      <dgm:spPr/>
    </dgm:pt>
    <dgm:pt modelId="{5CE26526-8BAC-42E9-8E39-8078FCC2AC86}" type="pres">
      <dgm:prSet presAssocID="{27C5369F-3CB0-4A5F-83FC-95470785DE3E}" presName="parent1" presStyleLbl="alignNode1" presStyleIdx="2" presStyleCnt="6">
        <dgm:presLayoutVars>
          <dgm:chMax val="1"/>
          <dgm:chPref val="1"/>
          <dgm:bulletEnabled val="1"/>
        </dgm:presLayoutVars>
      </dgm:prSet>
      <dgm:spPr/>
    </dgm:pt>
    <dgm:pt modelId="{F066BD1E-574A-4DF5-BEE4-FDB5372B86CE}" type="pres">
      <dgm:prSet presAssocID="{27C5369F-3CB0-4A5F-83FC-95470785DE3E}" presName="Childtext1" presStyleLbl="revTx" presStyleIdx="2" presStyleCnt="6">
        <dgm:presLayoutVars>
          <dgm:bulletEnabled val="1"/>
        </dgm:presLayoutVars>
      </dgm:prSet>
      <dgm:spPr/>
    </dgm:pt>
    <dgm:pt modelId="{0B9DB478-9100-473B-9A47-AC595504794A}" type="pres">
      <dgm:prSet presAssocID="{27C5369F-3CB0-4A5F-83FC-95470785DE3E}" presName="ConnectLine1" presStyleLbl="sibTrans1D1" presStyleIdx="2" presStyleCnt="6"/>
      <dgm:spPr>
        <a:noFill/>
        <a:ln w="12700" cap="flat" cmpd="sng" algn="ctr">
          <a:solidFill>
            <a:schemeClr val="accent1">
              <a:hueOff val="0"/>
              <a:satOff val="0"/>
              <a:lumOff val="0"/>
              <a:alphaOff val="0"/>
            </a:schemeClr>
          </a:solidFill>
          <a:prstDash val="dash"/>
          <a:miter lim="800000"/>
        </a:ln>
        <a:effectLst/>
      </dgm:spPr>
    </dgm:pt>
    <dgm:pt modelId="{C8712922-29AD-4165-972C-A882AE657315}" type="pres">
      <dgm:prSet presAssocID="{27C5369F-3CB0-4A5F-83FC-95470785DE3E}" presName="ConnectLineEnd1" presStyleLbl="lnNode1" presStyleIdx="2" presStyleCnt="6"/>
      <dgm:spPr/>
    </dgm:pt>
    <dgm:pt modelId="{97093CDE-7D36-42FB-9F50-43485E8BF2A0}" type="pres">
      <dgm:prSet presAssocID="{27C5369F-3CB0-4A5F-83FC-95470785DE3E}" presName="EmptyPane1" presStyleCnt="0"/>
      <dgm:spPr/>
    </dgm:pt>
    <dgm:pt modelId="{F0DD6765-2B85-4D67-BF31-AD631234B969}" type="pres">
      <dgm:prSet presAssocID="{BFB9481C-2C4C-4F5E-BDBD-F8C92B648BD0}" presName="spaceBetweenRectangles1" presStyleCnt="0"/>
      <dgm:spPr/>
    </dgm:pt>
    <dgm:pt modelId="{E9D231C4-A889-4F81-8FFD-53EDBA8C11B1}" type="pres">
      <dgm:prSet presAssocID="{A2ABDA1A-2343-4062-9E76-7034AFE0B86B}" presName="composite1" presStyleCnt="0"/>
      <dgm:spPr/>
    </dgm:pt>
    <dgm:pt modelId="{0598D287-1497-46E8-96AF-BD2F1E92777C}" type="pres">
      <dgm:prSet presAssocID="{A2ABDA1A-2343-4062-9E76-7034AFE0B86B}" presName="parent1" presStyleLbl="alignNode1" presStyleIdx="3" presStyleCnt="6">
        <dgm:presLayoutVars>
          <dgm:chMax val="1"/>
          <dgm:chPref val="1"/>
          <dgm:bulletEnabled val="1"/>
        </dgm:presLayoutVars>
      </dgm:prSet>
      <dgm:spPr/>
    </dgm:pt>
    <dgm:pt modelId="{4E506330-FF47-4CF5-878C-3A63A9E703E0}" type="pres">
      <dgm:prSet presAssocID="{A2ABDA1A-2343-4062-9E76-7034AFE0B86B}" presName="Childtext1" presStyleLbl="revTx" presStyleIdx="3" presStyleCnt="6">
        <dgm:presLayoutVars>
          <dgm:bulletEnabled val="1"/>
        </dgm:presLayoutVars>
      </dgm:prSet>
      <dgm:spPr/>
    </dgm:pt>
    <dgm:pt modelId="{47D347D8-6814-427A-979C-F200F05C582F}" type="pres">
      <dgm:prSet presAssocID="{A2ABDA1A-2343-4062-9E76-7034AFE0B86B}" presName="ConnectLine1" presStyleLbl="sibTrans1D1" presStyleIdx="3" presStyleCnt="6"/>
      <dgm:spPr>
        <a:noFill/>
        <a:ln w="12700" cap="flat" cmpd="sng" algn="ctr">
          <a:solidFill>
            <a:schemeClr val="accent1">
              <a:hueOff val="0"/>
              <a:satOff val="0"/>
              <a:lumOff val="0"/>
              <a:alphaOff val="0"/>
            </a:schemeClr>
          </a:solidFill>
          <a:prstDash val="dash"/>
          <a:miter lim="800000"/>
        </a:ln>
        <a:effectLst/>
      </dgm:spPr>
    </dgm:pt>
    <dgm:pt modelId="{E4DB2171-DFB5-4EB2-9C05-3ED7235CCDA1}" type="pres">
      <dgm:prSet presAssocID="{A2ABDA1A-2343-4062-9E76-7034AFE0B86B}" presName="ConnectLineEnd1" presStyleLbl="lnNode1" presStyleIdx="3" presStyleCnt="6"/>
      <dgm:spPr/>
    </dgm:pt>
    <dgm:pt modelId="{EC1EB796-6B85-4805-9D12-9657070B6D0C}" type="pres">
      <dgm:prSet presAssocID="{A2ABDA1A-2343-4062-9E76-7034AFE0B86B}" presName="EmptyPane1" presStyleCnt="0"/>
      <dgm:spPr/>
    </dgm:pt>
    <dgm:pt modelId="{FABCC6A0-A334-42A2-9D30-780B5FC8370F}" type="pres">
      <dgm:prSet presAssocID="{568AF403-A7F6-451C-AB45-A43713816BF0}" presName="spaceBetweenRectangles1" presStyleCnt="0"/>
      <dgm:spPr/>
    </dgm:pt>
    <dgm:pt modelId="{1506B2BC-73BC-4578-A75D-18FA800A05AF}" type="pres">
      <dgm:prSet presAssocID="{4B0DB586-5752-4456-8F3B-85C65E6183A6}" presName="composite1" presStyleCnt="0"/>
      <dgm:spPr/>
    </dgm:pt>
    <dgm:pt modelId="{8BE559D2-B091-4621-8CBF-DD5AC6F90321}" type="pres">
      <dgm:prSet presAssocID="{4B0DB586-5752-4456-8F3B-85C65E6183A6}" presName="parent1" presStyleLbl="alignNode1" presStyleIdx="4" presStyleCnt="6">
        <dgm:presLayoutVars>
          <dgm:chMax val="1"/>
          <dgm:chPref val="1"/>
          <dgm:bulletEnabled val="1"/>
        </dgm:presLayoutVars>
      </dgm:prSet>
      <dgm:spPr/>
    </dgm:pt>
    <dgm:pt modelId="{7F3A0667-0DE2-4794-9981-E4FF57C20755}" type="pres">
      <dgm:prSet presAssocID="{4B0DB586-5752-4456-8F3B-85C65E6183A6}" presName="Childtext1" presStyleLbl="revTx" presStyleIdx="4" presStyleCnt="6">
        <dgm:presLayoutVars>
          <dgm:bulletEnabled val="1"/>
        </dgm:presLayoutVars>
      </dgm:prSet>
      <dgm:spPr/>
    </dgm:pt>
    <dgm:pt modelId="{3784A587-3EA2-4519-A7A3-FB3DD36E61E0}" type="pres">
      <dgm:prSet presAssocID="{4B0DB586-5752-4456-8F3B-85C65E6183A6}" presName="ConnectLine1" presStyleLbl="sibTrans1D1" presStyleIdx="4" presStyleCnt="6"/>
      <dgm:spPr>
        <a:noFill/>
        <a:ln w="12700" cap="flat" cmpd="sng" algn="ctr">
          <a:solidFill>
            <a:schemeClr val="accent1">
              <a:hueOff val="0"/>
              <a:satOff val="0"/>
              <a:lumOff val="0"/>
              <a:alphaOff val="0"/>
            </a:schemeClr>
          </a:solidFill>
          <a:prstDash val="dash"/>
          <a:miter lim="800000"/>
        </a:ln>
        <a:effectLst/>
      </dgm:spPr>
    </dgm:pt>
    <dgm:pt modelId="{8E3ED9E2-B060-4BEA-BD26-AF9C1843555A}" type="pres">
      <dgm:prSet presAssocID="{4B0DB586-5752-4456-8F3B-85C65E6183A6}" presName="ConnectLineEnd1" presStyleLbl="lnNode1" presStyleIdx="4" presStyleCnt="6"/>
      <dgm:spPr/>
    </dgm:pt>
    <dgm:pt modelId="{181A4C96-62DC-4004-B231-6102241E8FB7}" type="pres">
      <dgm:prSet presAssocID="{4B0DB586-5752-4456-8F3B-85C65E6183A6}" presName="EmptyPane1" presStyleCnt="0"/>
      <dgm:spPr/>
    </dgm:pt>
    <dgm:pt modelId="{AEB2A3DA-55A9-429D-91C7-EBF70921D75B}" type="pres">
      <dgm:prSet presAssocID="{D8AC3910-A2D4-4359-A077-E68FF99180B1}" presName="spaceBetweenRectangles1" presStyleCnt="0"/>
      <dgm:spPr/>
    </dgm:pt>
    <dgm:pt modelId="{A88622B6-1626-439E-BAE4-73D6D0ED38CA}" type="pres">
      <dgm:prSet presAssocID="{F9C9C7FD-0BD0-4938-8975-7097AFB5088F}" presName="composite1" presStyleCnt="0"/>
      <dgm:spPr/>
    </dgm:pt>
    <dgm:pt modelId="{2C288087-984A-4C09-9634-8FFCB7758986}" type="pres">
      <dgm:prSet presAssocID="{F9C9C7FD-0BD0-4938-8975-7097AFB5088F}" presName="parent1" presStyleLbl="alignNode1" presStyleIdx="5" presStyleCnt="6">
        <dgm:presLayoutVars>
          <dgm:chMax val="1"/>
          <dgm:chPref val="1"/>
          <dgm:bulletEnabled val="1"/>
        </dgm:presLayoutVars>
      </dgm:prSet>
      <dgm:spPr/>
    </dgm:pt>
    <dgm:pt modelId="{3B387E64-9014-4E09-AF54-7A8A62A451B2}" type="pres">
      <dgm:prSet presAssocID="{F9C9C7FD-0BD0-4938-8975-7097AFB5088F}" presName="Childtext1" presStyleLbl="revTx" presStyleIdx="5" presStyleCnt="6">
        <dgm:presLayoutVars>
          <dgm:bulletEnabled val="1"/>
        </dgm:presLayoutVars>
      </dgm:prSet>
      <dgm:spPr/>
    </dgm:pt>
    <dgm:pt modelId="{C107FE4A-E781-4D40-9D7B-527792E7DA9C}" type="pres">
      <dgm:prSet presAssocID="{F9C9C7FD-0BD0-4938-8975-7097AFB5088F}" presName="ConnectLine1" presStyleLbl="sibTrans1D1" presStyleIdx="5" presStyleCnt="6"/>
      <dgm:spPr>
        <a:noFill/>
        <a:ln w="12700" cap="flat" cmpd="sng" algn="ctr">
          <a:solidFill>
            <a:schemeClr val="accent1">
              <a:hueOff val="0"/>
              <a:satOff val="0"/>
              <a:lumOff val="0"/>
              <a:alphaOff val="0"/>
            </a:schemeClr>
          </a:solidFill>
          <a:prstDash val="dash"/>
          <a:miter lim="800000"/>
        </a:ln>
        <a:effectLst/>
      </dgm:spPr>
    </dgm:pt>
    <dgm:pt modelId="{9D5F027C-C6F4-4152-B13A-7DBA8D37DC04}" type="pres">
      <dgm:prSet presAssocID="{F9C9C7FD-0BD0-4938-8975-7097AFB5088F}" presName="ConnectLineEnd1" presStyleLbl="lnNode1" presStyleIdx="5" presStyleCnt="6"/>
      <dgm:spPr/>
    </dgm:pt>
    <dgm:pt modelId="{5009A30C-7F18-453D-93E0-CEF607C2C82E}" type="pres">
      <dgm:prSet presAssocID="{F9C9C7FD-0BD0-4938-8975-7097AFB5088F}" presName="EmptyPane1" presStyleCnt="0"/>
      <dgm:spPr/>
    </dgm:pt>
  </dgm:ptLst>
  <dgm:cxnLst>
    <dgm:cxn modelId="{39E39805-EDC0-461D-91E8-95870713D3EB}" srcId="{4B0DB586-5752-4456-8F3B-85C65E6183A6}" destId="{FE96B67F-411E-4802-B47C-C8D89EA92A74}" srcOrd="1" destOrd="0" parTransId="{E194E452-3513-4599-9A77-E1AD13581D45}" sibTransId="{646BAE95-A896-437C-97B6-A7D49789F51C}"/>
    <dgm:cxn modelId="{0AA55509-24DC-4B98-8908-DF3400BDA4E3}" srcId="{5E1854E7-59BD-4B67-96F8-5F92ACA9565B}" destId="{49496726-2119-4EBB-A9F9-702AC17AFBA8}" srcOrd="1" destOrd="0" parTransId="{85F080E0-B018-4D96-8693-061940BD8316}" sibTransId="{A01E4576-B847-4772-B921-AED76C3E6D8F}"/>
    <dgm:cxn modelId="{2E2B4E13-D341-4896-BBF8-694AD9AB03EB}" srcId="{A2ABDA1A-2343-4062-9E76-7034AFE0B86B}" destId="{FF748A82-EB59-4220-8A9E-6B3C1F955991}" srcOrd="1" destOrd="0" parTransId="{AF730F9A-5C8E-4B77-8631-F6C93D5569C8}" sibTransId="{55D69F3A-F0C7-4246-B357-BE22C846B69F}"/>
    <dgm:cxn modelId="{1B170722-D7C3-4601-8CB8-CA5ECDBBE508}" srcId="{4B0DB586-5752-4456-8F3B-85C65E6183A6}" destId="{37128C83-0DED-4245-B711-A5B35C088F56}" srcOrd="0" destOrd="0" parTransId="{7261A4CC-1784-44ED-84EB-257F5ADB967B}" sibTransId="{BBF7AFFF-96C2-4CAD-A036-157777817555}"/>
    <dgm:cxn modelId="{25898D22-4260-49FF-8FE4-3944E6594AA6}" srcId="{F9C9C7FD-0BD0-4938-8975-7097AFB5088F}" destId="{5F46B494-81FC-4DF8-95A3-979A8C030F6B}" srcOrd="0" destOrd="0" parTransId="{3B6A277B-7ED5-47D1-B3E4-0736DE94B8B1}" sibTransId="{547912AA-627F-46E8-8A4D-F9E02F2FFB08}"/>
    <dgm:cxn modelId="{FE9CD222-0AC7-43A3-9368-EF2B8FEB3411}" srcId="{F9C9C7FD-0BD0-4938-8975-7097AFB5088F}" destId="{28AA06FC-089C-492C-8D46-74614A602564}" srcOrd="1" destOrd="0" parTransId="{746AF0CF-AC49-4797-B65D-CD209015E838}" sibTransId="{DD7CB4AF-F8DA-4192-81DB-82D7CA8F00A9}"/>
    <dgm:cxn modelId="{0BF92731-BE1E-4EA8-82DF-888752E9D4C0}" type="presOf" srcId="{A2ABDA1A-2343-4062-9E76-7034AFE0B86B}" destId="{0598D287-1497-46E8-96AF-BD2F1E92777C}" srcOrd="0" destOrd="0" presId="urn:microsoft.com/office/officeart/2016/7/layout/RoundedRectangleTimeline"/>
    <dgm:cxn modelId="{E1C24337-298D-4136-B189-29A8AE809BAF}" srcId="{5E42B154-49D3-44FD-823C-F14DBF077747}" destId="{A2ABDA1A-2343-4062-9E76-7034AFE0B86B}" srcOrd="3" destOrd="0" parTransId="{D8671FA1-4E9F-428C-8C5E-8DAE2664ECD2}" sibTransId="{568AF403-A7F6-451C-AB45-A43713816BF0}"/>
    <dgm:cxn modelId="{B842D637-71F5-4C5D-A1C0-35022F99B246}" type="presOf" srcId="{FF748A82-EB59-4220-8A9E-6B3C1F955991}" destId="{4E506330-FF47-4CF5-878C-3A63A9E703E0}" srcOrd="0" destOrd="1" presId="urn:microsoft.com/office/officeart/2016/7/layout/RoundedRectangleTimeline"/>
    <dgm:cxn modelId="{8D09F53A-9EF4-4EBA-9516-F8E590F23576}" type="presOf" srcId="{5F46B494-81FC-4DF8-95A3-979A8C030F6B}" destId="{3B387E64-9014-4E09-AF54-7A8A62A451B2}" srcOrd="0" destOrd="0" presId="urn:microsoft.com/office/officeart/2016/7/layout/RoundedRectangleTimeline"/>
    <dgm:cxn modelId="{C0D2B967-8F7E-4ABE-A6E6-F06D00F6971E}" type="presOf" srcId="{49496726-2119-4EBB-A9F9-702AC17AFBA8}" destId="{99FCA1E9-C026-4710-90A3-5F87A5BABE88}" srcOrd="0" destOrd="1" presId="urn:microsoft.com/office/officeart/2016/7/layout/RoundedRectangleTimeline"/>
    <dgm:cxn modelId="{233B0D4F-15E3-4A46-9141-AFF41FE36FC0}" type="presOf" srcId="{FE96B67F-411E-4802-B47C-C8D89EA92A74}" destId="{7F3A0667-0DE2-4794-9981-E4FF57C20755}" srcOrd="0" destOrd="1" presId="urn:microsoft.com/office/officeart/2016/7/layout/RoundedRectangleTimeline"/>
    <dgm:cxn modelId="{622B3A54-80EC-48A3-A943-DF956E70C999}" srcId="{5E42B154-49D3-44FD-823C-F14DBF077747}" destId="{F9C9C7FD-0BD0-4938-8975-7097AFB5088F}" srcOrd="5" destOrd="0" parTransId="{240BE695-2FE9-4041-86CA-B052D1C7D67C}" sibTransId="{5A2BA427-99A7-4E92-9862-599B1B1892C9}"/>
    <dgm:cxn modelId="{92E32276-DEA4-42B2-B3FF-617A326E437C}" srcId="{5E42B154-49D3-44FD-823C-F14DBF077747}" destId="{27C5369F-3CB0-4A5F-83FC-95470785DE3E}" srcOrd="2" destOrd="0" parTransId="{0F4D0430-638D-41A6-8B72-11C1533A2F5E}" sibTransId="{BFB9481C-2C4C-4F5E-BDBD-F8C92B648BD0}"/>
    <dgm:cxn modelId="{E8F4CD57-0762-4564-A91C-D5C639E36EEC}" srcId="{27C5369F-3CB0-4A5F-83FC-95470785DE3E}" destId="{993F960B-3191-4C93-8993-C925E6781896}" srcOrd="1" destOrd="0" parTransId="{456F4BCD-C1D3-4AEB-BA48-1BFFEF951604}" sibTransId="{8D3B73B8-DC49-42D0-87FF-77E73A136C70}"/>
    <dgm:cxn modelId="{2290CF7B-25DC-4BE1-87D2-B9727129C815}" type="presOf" srcId="{27C5369F-3CB0-4A5F-83FC-95470785DE3E}" destId="{5CE26526-8BAC-42E9-8E39-8078FCC2AC86}" srcOrd="0" destOrd="0" presId="urn:microsoft.com/office/officeart/2016/7/layout/RoundedRectangleTimeline"/>
    <dgm:cxn modelId="{3A8DFC84-60ED-4591-B810-A513B3B6835D}" type="presOf" srcId="{37128C83-0DED-4245-B711-A5B35C088F56}" destId="{7F3A0667-0DE2-4794-9981-E4FF57C20755}" srcOrd="0" destOrd="0" presId="urn:microsoft.com/office/officeart/2016/7/layout/RoundedRectangleTimeline"/>
    <dgm:cxn modelId="{E956BB90-AB2A-4D57-855C-456A23979329}" type="presOf" srcId="{9EC829F0-2679-4CD5-A395-AC5E156D29B3}" destId="{99FCA1E9-C026-4710-90A3-5F87A5BABE88}" srcOrd="0" destOrd="0" presId="urn:microsoft.com/office/officeart/2016/7/layout/RoundedRectangleTimeline"/>
    <dgm:cxn modelId="{19AD7892-D1E8-42CB-9866-CD8A05456A55}" type="presOf" srcId="{993F960B-3191-4C93-8993-C925E6781896}" destId="{F066BD1E-574A-4DF5-BEE4-FDB5372B86CE}" srcOrd="0" destOrd="1" presId="urn:microsoft.com/office/officeart/2016/7/layout/RoundedRectangleTimeline"/>
    <dgm:cxn modelId="{AAB0D293-BC27-43A5-9E1C-9865DEAD5E6B}" type="presOf" srcId="{E966F826-134D-4576-B98A-E62EAC426ADC}" destId="{F066BD1E-574A-4DF5-BEE4-FDB5372B86CE}" srcOrd="0" destOrd="0" presId="urn:microsoft.com/office/officeart/2016/7/layout/RoundedRectangleTimeline"/>
    <dgm:cxn modelId="{A4D7C396-BF35-4696-960C-E9B6CAE30058}" srcId="{5E42B154-49D3-44FD-823C-F14DBF077747}" destId="{5E1854E7-59BD-4B67-96F8-5F92ACA9565B}" srcOrd="0" destOrd="0" parTransId="{D83AF770-AA94-485B-8A74-304EAA7DDD0E}" sibTransId="{12ACC6E6-A154-4C5C-82FD-8CEC8ABBB87D}"/>
    <dgm:cxn modelId="{1E649A97-6F51-4850-9895-0915D5C4B128}" srcId="{5E42B154-49D3-44FD-823C-F14DBF077747}" destId="{4B0DB586-5752-4456-8F3B-85C65E6183A6}" srcOrd="4" destOrd="0" parTransId="{DD64BD1A-C29E-4883-A984-4E9798851D22}" sibTransId="{D8AC3910-A2D4-4359-A077-E68FF99180B1}"/>
    <dgm:cxn modelId="{5A4F499A-1979-4BF4-B94F-4515438B82EA}" type="presOf" srcId="{F9C9C7FD-0BD0-4938-8975-7097AFB5088F}" destId="{2C288087-984A-4C09-9634-8FFCB7758986}" srcOrd="0" destOrd="0" presId="urn:microsoft.com/office/officeart/2016/7/layout/RoundedRectangleTimeline"/>
    <dgm:cxn modelId="{D4C74E9B-16A8-49EA-8BD2-71A9FACD3DDF}" type="presOf" srcId="{28AA06FC-089C-492C-8D46-74614A602564}" destId="{3B387E64-9014-4E09-AF54-7A8A62A451B2}" srcOrd="0" destOrd="1" presId="urn:microsoft.com/office/officeart/2016/7/layout/RoundedRectangleTimeline"/>
    <dgm:cxn modelId="{CE8F50A3-A2E9-414F-812F-98DF78CBBF84}" type="presOf" srcId="{0AEC6D86-70D5-47E7-8685-764EBEB04F7F}" destId="{324FA4FE-F531-42C4-8BBE-7E17A4AAFC16}" srcOrd="0" destOrd="0" presId="urn:microsoft.com/office/officeart/2016/7/layout/RoundedRectangleTimeline"/>
    <dgm:cxn modelId="{291EA8B2-D30A-4127-AF40-CA8A08DFC002}" type="presOf" srcId="{5E42B154-49D3-44FD-823C-F14DBF077747}" destId="{6CB1A704-BED6-467B-B282-16CF299B09EF}" srcOrd="0" destOrd="0" presId="urn:microsoft.com/office/officeart/2016/7/layout/RoundedRectangleTimeline"/>
    <dgm:cxn modelId="{7F6986BE-7684-4305-A7DF-D01E7E0A1F01}" type="presOf" srcId="{4B0DB586-5752-4456-8F3B-85C65E6183A6}" destId="{8BE559D2-B091-4621-8CBF-DD5AC6F90321}" srcOrd="0" destOrd="0" presId="urn:microsoft.com/office/officeart/2016/7/layout/RoundedRectangleTimeline"/>
    <dgm:cxn modelId="{FBE268BF-23EB-4AD0-B37D-E53311F93F57}" type="presOf" srcId="{E6BA3580-4DCD-4C62-971F-81A2064DF777}" destId="{4E506330-FF47-4CF5-878C-3A63A9E703E0}" srcOrd="0" destOrd="0" presId="urn:microsoft.com/office/officeart/2016/7/layout/RoundedRectangleTimeline"/>
    <dgm:cxn modelId="{82BE54C9-E5B5-4671-9B0D-7D53B3340FB8}" srcId="{27C5369F-3CB0-4A5F-83FC-95470785DE3E}" destId="{E966F826-134D-4576-B98A-E62EAC426ADC}" srcOrd="0" destOrd="0" parTransId="{FE6F04F1-F169-4DB5-A01C-A27380AD8201}" sibTransId="{62109AA1-C246-40FD-81DB-030A731A93D7}"/>
    <dgm:cxn modelId="{2D095BCD-712F-411F-BACE-A79933112311}" srcId="{CE5FD20B-2BF3-466E-80A4-7E8AB3AB1C2F}" destId="{0AEC6D86-70D5-47E7-8685-764EBEB04F7F}" srcOrd="0" destOrd="0" parTransId="{07F752CA-88D8-44D1-88A2-828FF5F444D1}" sibTransId="{F0CE6422-2739-4C2E-981B-FFCB46BF4086}"/>
    <dgm:cxn modelId="{CF9CC7D0-22C8-43AF-882A-D07C6D6210FD}" srcId="{5E42B154-49D3-44FD-823C-F14DBF077747}" destId="{CE5FD20B-2BF3-466E-80A4-7E8AB3AB1C2F}" srcOrd="1" destOrd="0" parTransId="{A21D61FF-46DE-45BD-AA63-2C57DBF1CD4C}" sibTransId="{2FC4ECF0-4B32-4365-811F-5A558656EAA9}"/>
    <dgm:cxn modelId="{1CD981E4-DFA6-41E6-8BCA-30024E8AD602}" type="presOf" srcId="{CE5FD20B-2BF3-466E-80A4-7E8AB3AB1C2F}" destId="{AC22501B-B83E-43F5-83E4-2FF5C096FCB0}" srcOrd="0" destOrd="0" presId="urn:microsoft.com/office/officeart/2016/7/layout/RoundedRectangleTimeline"/>
    <dgm:cxn modelId="{93551FF3-3A7B-400D-9312-A208B669B35C}" srcId="{5E1854E7-59BD-4B67-96F8-5F92ACA9565B}" destId="{9EC829F0-2679-4CD5-A395-AC5E156D29B3}" srcOrd="0" destOrd="0" parTransId="{9914AAB4-D359-4B13-90F2-13A0B97185AD}" sibTransId="{F9EDB5E7-9D7C-4A1E-A018-5BE348FDF736}"/>
    <dgm:cxn modelId="{DDCDDEFB-3867-43E4-840C-D8CEC990644A}" srcId="{A2ABDA1A-2343-4062-9E76-7034AFE0B86B}" destId="{E6BA3580-4DCD-4C62-971F-81A2064DF777}" srcOrd="0" destOrd="0" parTransId="{DC1BCF79-DB00-403A-9EFB-56B200E762E8}" sibTransId="{5B6938E1-F4B1-4B81-9AAE-7F289B2B807C}"/>
    <dgm:cxn modelId="{D4B001FC-6707-4446-B1CC-9FEC5D40AC1E}" type="presOf" srcId="{5E1854E7-59BD-4B67-96F8-5F92ACA9565B}" destId="{C7944BAF-8114-4281-A727-E8C6255CF2AA}" srcOrd="0" destOrd="0" presId="urn:microsoft.com/office/officeart/2016/7/layout/RoundedRectangleTimeline"/>
    <dgm:cxn modelId="{B339F311-16A3-4581-82AC-CC71601FEC88}" type="presParOf" srcId="{6CB1A704-BED6-467B-B282-16CF299B09EF}" destId="{C7892D62-D5EC-4267-9CE5-19726D39992B}" srcOrd="0" destOrd="0" presId="urn:microsoft.com/office/officeart/2016/7/layout/RoundedRectangleTimeline"/>
    <dgm:cxn modelId="{182E071E-6DA4-4BD0-A64D-750ABD4035A7}" type="presParOf" srcId="{C7892D62-D5EC-4267-9CE5-19726D39992B}" destId="{C7944BAF-8114-4281-A727-E8C6255CF2AA}" srcOrd="0" destOrd="0" presId="urn:microsoft.com/office/officeart/2016/7/layout/RoundedRectangleTimeline"/>
    <dgm:cxn modelId="{F9D3D866-0F02-4DDA-95C7-E4805C3863A8}" type="presParOf" srcId="{C7892D62-D5EC-4267-9CE5-19726D39992B}" destId="{99FCA1E9-C026-4710-90A3-5F87A5BABE88}" srcOrd="1" destOrd="0" presId="urn:microsoft.com/office/officeart/2016/7/layout/RoundedRectangleTimeline"/>
    <dgm:cxn modelId="{7CDF2B3F-9D08-4321-8832-666FF2899549}" type="presParOf" srcId="{C7892D62-D5EC-4267-9CE5-19726D39992B}" destId="{1ABE34E8-7A9B-4BAC-8CB0-E9A22BEBE40B}" srcOrd="2" destOrd="0" presId="urn:microsoft.com/office/officeart/2016/7/layout/RoundedRectangleTimeline"/>
    <dgm:cxn modelId="{E196D070-3858-40BD-8A8F-7D8F95D50DEC}" type="presParOf" srcId="{C7892D62-D5EC-4267-9CE5-19726D39992B}" destId="{888DAD59-67A5-450C-877B-394E832FC2A7}" srcOrd="3" destOrd="0" presId="urn:microsoft.com/office/officeart/2016/7/layout/RoundedRectangleTimeline"/>
    <dgm:cxn modelId="{F238D3E5-0C39-4B4A-BCC0-57564996EE81}" type="presParOf" srcId="{C7892D62-D5EC-4267-9CE5-19726D39992B}" destId="{77758023-4D30-43EB-BB16-DEBC95E61B03}" srcOrd="4" destOrd="0" presId="urn:microsoft.com/office/officeart/2016/7/layout/RoundedRectangleTimeline"/>
    <dgm:cxn modelId="{253458A8-ECCA-4B56-8E1B-5DE70AB1FF1B}" type="presParOf" srcId="{6CB1A704-BED6-467B-B282-16CF299B09EF}" destId="{06F31D7F-E193-4D90-A463-11A51BCFB73B}" srcOrd="1" destOrd="0" presId="urn:microsoft.com/office/officeart/2016/7/layout/RoundedRectangleTimeline"/>
    <dgm:cxn modelId="{93A7D3A6-1695-4BF5-9683-7E4DEC6F6B32}" type="presParOf" srcId="{6CB1A704-BED6-467B-B282-16CF299B09EF}" destId="{89B78E1C-9D8F-4FC1-8BC7-A5D340B68213}" srcOrd="2" destOrd="0" presId="urn:microsoft.com/office/officeart/2016/7/layout/RoundedRectangleTimeline"/>
    <dgm:cxn modelId="{4FCC63F5-5B15-4909-80C7-8D292E972BA4}" type="presParOf" srcId="{89B78E1C-9D8F-4FC1-8BC7-A5D340B68213}" destId="{AC22501B-B83E-43F5-83E4-2FF5C096FCB0}" srcOrd="0" destOrd="0" presId="urn:microsoft.com/office/officeart/2016/7/layout/RoundedRectangleTimeline"/>
    <dgm:cxn modelId="{C7AE1B2F-495E-4158-8C5D-C461D49D1D8F}" type="presParOf" srcId="{89B78E1C-9D8F-4FC1-8BC7-A5D340B68213}" destId="{324FA4FE-F531-42C4-8BBE-7E17A4AAFC16}" srcOrd="1" destOrd="0" presId="urn:microsoft.com/office/officeart/2016/7/layout/RoundedRectangleTimeline"/>
    <dgm:cxn modelId="{BC82651E-6A4A-4ED2-A569-81961E4549AF}" type="presParOf" srcId="{89B78E1C-9D8F-4FC1-8BC7-A5D340B68213}" destId="{7661DFD8-A6D7-45E6-9E31-72852FF94B16}" srcOrd="2" destOrd="0" presId="urn:microsoft.com/office/officeart/2016/7/layout/RoundedRectangleTimeline"/>
    <dgm:cxn modelId="{4D4C79BE-727E-4BAA-9427-8EF6C3071428}" type="presParOf" srcId="{89B78E1C-9D8F-4FC1-8BC7-A5D340B68213}" destId="{287ABD1B-0F46-4E8A-86DA-3D68264CDD36}" srcOrd="3" destOrd="0" presId="urn:microsoft.com/office/officeart/2016/7/layout/RoundedRectangleTimeline"/>
    <dgm:cxn modelId="{04D5B057-C40A-4D15-91AC-9EC8BE894A83}" type="presParOf" srcId="{89B78E1C-9D8F-4FC1-8BC7-A5D340B68213}" destId="{B316256A-BD2E-4A01-AF67-FFC2AC70A12B}" srcOrd="4" destOrd="0" presId="urn:microsoft.com/office/officeart/2016/7/layout/RoundedRectangleTimeline"/>
    <dgm:cxn modelId="{BE744EF0-1401-4496-BEC7-62D3CF01E22D}" type="presParOf" srcId="{6CB1A704-BED6-467B-B282-16CF299B09EF}" destId="{445CC99D-1B6C-4994-ACAC-F6298758D1A4}" srcOrd="3" destOrd="0" presId="urn:microsoft.com/office/officeart/2016/7/layout/RoundedRectangleTimeline"/>
    <dgm:cxn modelId="{CF9FA6A8-E5A2-4575-8D12-9BEA6B0BCFC3}" type="presParOf" srcId="{6CB1A704-BED6-467B-B282-16CF299B09EF}" destId="{989FB967-F23D-4044-AFAE-B945AE46197C}" srcOrd="4" destOrd="0" presId="urn:microsoft.com/office/officeart/2016/7/layout/RoundedRectangleTimeline"/>
    <dgm:cxn modelId="{95BDA572-5158-4E5A-898A-84795EF3D502}" type="presParOf" srcId="{989FB967-F23D-4044-AFAE-B945AE46197C}" destId="{5CE26526-8BAC-42E9-8E39-8078FCC2AC86}" srcOrd="0" destOrd="0" presId="urn:microsoft.com/office/officeart/2016/7/layout/RoundedRectangleTimeline"/>
    <dgm:cxn modelId="{772B3FB7-E055-4DC4-A595-01552349546C}" type="presParOf" srcId="{989FB967-F23D-4044-AFAE-B945AE46197C}" destId="{F066BD1E-574A-4DF5-BEE4-FDB5372B86CE}" srcOrd="1" destOrd="0" presId="urn:microsoft.com/office/officeart/2016/7/layout/RoundedRectangleTimeline"/>
    <dgm:cxn modelId="{0FFDF4B5-7763-4AB1-BB70-B1514CAD33E5}" type="presParOf" srcId="{989FB967-F23D-4044-AFAE-B945AE46197C}" destId="{0B9DB478-9100-473B-9A47-AC595504794A}" srcOrd="2" destOrd="0" presId="urn:microsoft.com/office/officeart/2016/7/layout/RoundedRectangleTimeline"/>
    <dgm:cxn modelId="{3F1B916E-2554-493C-852F-0DF492926BDC}" type="presParOf" srcId="{989FB967-F23D-4044-AFAE-B945AE46197C}" destId="{C8712922-29AD-4165-972C-A882AE657315}" srcOrd="3" destOrd="0" presId="urn:microsoft.com/office/officeart/2016/7/layout/RoundedRectangleTimeline"/>
    <dgm:cxn modelId="{075F1B64-2CCD-4F2F-A2CB-027D67C0AC2C}" type="presParOf" srcId="{989FB967-F23D-4044-AFAE-B945AE46197C}" destId="{97093CDE-7D36-42FB-9F50-43485E8BF2A0}" srcOrd="4" destOrd="0" presId="urn:microsoft.com/office/officeart/2016/7/layout/RoundedRectangleTimeline"/>
    <dgm:cxn modelId="{16BA7E57-ED75-414A-9082-73867B90AAEB}" type="presParOf" srcId="{6CB1A704-BED6-467B-B282-16CF299B09EF}" destId="{F0DD6765-2B85-4D67-BF31-AD631234B969}" srcOrd="5" destOrd="0" presId="urn:microsoft.com/office/officeart/2016/7/layout/RoundedRectangleTimeline"/>
    <dgm:cxn modelId="{D545A3D5-9105-4EBF-9D7E-F49059E45913}" type="presParOf" srcId="{6CB1A704-BED6-467B-B282-16CF299B09EF}" destId="{E9D231C4-A889-4F81-8FFD-53EDBA8C11B1}" srcOrd="6" destOrd="0" presId="urn:microsoft.com/office/officeart/2016/7/layout/RoundedRectangleTimeline"/>
    <dgm:cxn modelId="{F557BCA3-3FAE-4810-B9E3-B53F5155D058}" type="presParOf" srcId="{E9D231C4-A889-4F81-8FFD-53EDBA8C11B1}" destId="{0598D287-1497-46E8-96AF-BD2F1E92777C}" srcOrd="0" destOrd="0" presId="urn:microsoft.com/office/officeart/2016/7/layout/RoundedRectangleTimeline"/>
    <dgm:cxn modelId="{523D1DC7-A738-497C-A479-090981F87496}" type="presParOf" srcId="{E9D231C4-A889-4F81-8FFD-53EDBA8C11B1}" destId="{4E506330-FF47-4CF5-878C-3A63A9E703E0}" srcOrd="1" destOrd="0" presId="urn:microsoft.com/office/officeart/2016/7/layout/RoundedRectangleTimeline"/>
    <dgm:cxn modelId="{B201A357-8FF0-47B9-A23C-9178F0C152A3}" type="presParOf" srcId="{E9D231C4-A889-4F81-8FFD-53EDBA8C11B1}" destId="{47D347D8-6814-427A-979C-F200F05C582F}" srcOrd="2" destOrd="0" presId="urn:microsoft.com/office/officeart/2016/7/layout/RoundedRectangleTimeline"/>
    <dgm:cxn modelId="{E8B2083E-0691-4F52-851B-28C92641CE2D}" type="presParOf" srcId="{E9D231C4-A889-4F81-8FFD-53EDBA8C11B1}" destId="{E4DB2171-DFB5-4EB2-9C05-3ED7235CCDA1}" srcOrd="3" destOrd="0" presId="urn:microsoft.com/office/officeart/2016/7/layout/RoundedRectangleTimeline"/>
    <dgm:cxn modelId="{6D117DB1-A12B-4D63-9EF1-D3EA8243D329}" type="presParOf" srcId="{E9D231C4-A889-4F81-8FFD-53EDBA8C11B1}" destId="{EC1EB796-6B85-4805-9D12-9657070B6D0C}" srcOrd="4" destOrd="0" presId="urn:microsoft.com/office/officeart/2016/7/layout/RoundedRectangleTimeline"/>
    <dgm:cxn modelId="{33CC1E7F-EB57-4BE9-B4F3-F38D2AE7884E}" type="presParOf" srcId="{6CB1A704-BED6-467B-B282-16CF299B09EF}" destId="{FABCC6A0-A334-42A2-9D30-780B5FC8370F}" srcOrd="7" destOrd="0" presId="urn:microsoft.com/office/officeart/2016/7/layout/RoundedRectangleTimeline"/>
    <dgm:cxn modelId="{88EB6E8E-D1B2-4A45-9AF8-0838CA48FCB5}" type="presParOf" srcId="{6CB1A704-BED6-467B-B282-16CF299B09EF}" destId="{1506B2BC-73BC-4578-A75D-18FA800A05AF}" srcOrd="8" destOrd="0" presId="urn:microsoft.com/office/officeart/2016/7/layout/RoundedRectangleTimeline"/>
    <dgm:cxn modelId="{BED6D75E-E9D6-48FE-96E2-F7DB8B5E383A}" type="presParOf" srcId="{1506B2BC-73BC-4578-A75D-18FA800A05AF}" destId="{8BE559D2-B091-4621-8CBF-DD5AC6F90321}" srcOrd="0" destOrd="0" presId="urn:microsoft.com/office/officeart/2016/7/layout/RoundedRectangleTimeline"/>
    <dgm:cxn modelId="{693B607C-8A51-4D7C-8338-0A6E79FCAE28}" type="presParOf" srcId="{1506B2BC-73BC-4578-A75D-18FA800A05AF}" destId="{7F3A0667-0DE2-4794-9981-E4FF57C20755}" srcOrd="1" destOrd="0" presId="urn:microsoft.com/office/officeart/2016/7/layout/RoundedRectangleTimeline"/>
    <dgm:cxn modelId="{944E16FC-66E9-4BDB-8098-D253E1FAAA31}" type="presParOf" srcId="{1506B2BC-73BC-4578-A75D-18FA800A05AF}" destId="{3784A587-3EA2-4519-A7A3-FB3DD36E61E0}" srcOrd="2" destOrd="0" presId="urn:microsoft.com/office/officeart/2016/7/layout/RoundedRectangleTimeline"/>
    <dgm:cxn modelId="{D533D6FF-2132-45EA-9986-0DBFEA08B09A}" type="presParOf" srcId="{1506B2BC-73BC-4578-A75D-18FA800A05AF}" destId="{8E3ED9E2-B060-4BEA-BD26-AF9C1843555A}" srcOrd="3" destOrd="0" presId="urn:microsoft.com/office/officeart/2016/7/layout/RoundedRectangleTimeline"/>
    <dgm:cxn modelId="{4A71D037-7BDA-48FA-8FE7-C5D06FAEF88D}" type="presParOf" srcId="{1506B2BC-73BC-4578-A75D-18FA800A05AF}" destId="{181A4C96-62DC-4004-B231-6102241E8FB7}" srcOrd="4" destOrd="0" presId="urn:microsoft.com/office/officeart/2016/7/layout/RoundedRectangleTimeline"/>
    <dgm:cxn modelId="{EF8E14D0-4442-4216-BC96-97E8A919ABD5}" type="presParOf" srcId="{6CB1A704-BED6-467B-B282-16CF299B09EF}" destId="{AEB2A3DA-55A9-429D-91C7-EBF70921D75B}" srcOrd="9" destOrd="0" presId="urn:microsoft.com/office/officeart/2016/7/layout/RoundedRectangleTimeline"/>
    <dgm:cxn modelId="{5C3DE003-8BDE-48B6-9D60-6A324057DD54}" type="presParOf" srcId="{6CB1A704-BED6-467B-B282-16CF299B09EF}" destId="{A88622B6-1626-439E-BAE4-73D6D0ED38CA}" srcOrd="10" destOrd="0" presId="urn:microsoft.com/office/officeart/2016/7/layout/RoundedRectangleTimeline"/>
    <dgm:cxn modelId="{E3F0894A-6E90-4F51-A432-BFE30CE6127D}" type="presParOf" srcId="{A88622B6-1626-439E-BAE4-73D6D0ED38CA}" destId="{2C288087-984A-4C09-9634-8FFCB7758986}" srcOrd="0" destOrd="0" presId="urn:microsoft.com/office/officeart/2016/7/layout/RoundedRectangleTimeline"/>
    <dgm:cxn modelId="{798908E2-AE9A-4EAC-9123-3F40D8788C8E}" type="presParOf" srcId="{A88622B6-1626-439E-BAE4-73D6D0ED38CA}" destId="{3B387E64-9014-4E09-AF54-7A8A62A451B2}" srcOrd="1" destOrd="0" presId="urn:microsoft.com/office/officeart/2016/7/layout/RoundedRectangleTimeline"/>
    <dgm:cxn modelId="{555AE00E-29EB-4DD3-B9CB-432F1C272AB1}" type="presParOf" srcId="{A88622B6-1626-439E-BAE4-73D6D0ED38CA}" destId="{C107FE4A-E781-4D40-9D7B-527792E7DA9C}" srcOrd="2" destOrd="0" presId="urn:microsoft.com/office/officeart/2016/7/layout/RoundedRectangleTimeline"/>
    <dgm:cxn modelId="{4A6BE5AE-407A-46BB-9650-E00C5DA2279A}" type="presParOf" srcId="{A88622B6-1626-439E-BAE4-73D6D0ED38CA}" destId="{9D5F027C-C6F4-4152-B13A-7DBA8D37DC04}" srcOrd="3" destOrd="0" presId="urn:microsoft.com/office/officeart/2016/7/layout/RoundedRectangleTimeline"/>
    <dgm:cxn modelId="{75803C49-2A18-4D8B-9B6E-C8A25C931767}" type="presParOf" srcId="{A88622B6-1626-439E-BAE4-73D6D0ED38CA}" destId="{5009A30C-7F18-453D-93E0-CEF607C2C82E}" srcOrd="4" destOrd="0" presId="urn:microsoft.com/office/officeart/2016/7/layout/RoundedRectangle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464AF7-0FF7-4046-AF76-A6B9AEEB0B7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EDA0F206-2085-4848-ABBB-6CC8BC6BE951}">
      <dgm:prSet phldrT="[Text]"/>
      <dgm:spPr/>
      <dgm:t>
        <a:bodyPr/>
        <a:lstStyle/>
        <a:p>
          <a:r>
            <a:rPr lang="en-US" dirty="0"/>
            <a:t>Targeted Misclassification</a:t>
          </a:r>
        </a:p>
      </dgm:t>
    </dgm:pt>
    <dgm:pt modelId="{C2BC30ED-F688-4EE1-9C6E-48A0C15CF073}" type="parTrans" cxnId="{903602CE-D04C-43EE-977F-D56D7DDA690A}">
      <dgm:prSet/>
      <dgm:spPr/>
      <dgm:t>
        <a:bodyPr/>
        <a:lstStyle/>
        <a:p>
          <a:endParaRPr lang="en-US"/>
        </a:p>
      </dgm:t>
    </dgm:pt>
    <dgm:pt modelId="{74B82F19-C6DD-405B-A565-71386F7304C5}" type="sibTrans" cxnId="{903602CE-D04C-43EE-977F-D56D7DDA690A}">
      <dgm:prSet/>
      <dgm:spPr/>
      <dgm:t>
        <a:bodyPr/>
        <a:lstStyle/>
        <a:p>
          <a:endParaRPr lang="en-US"/>
        </a:p>
      </dgm:t>
    </dgm:pt>
    <dgm:pt modelId="{311346FA-35DA-4906-AC62-3CBFDCA4D97F}">
      <dgm:prSet phldrT="[Text]"/>
      <dgm:spPr/>
      <dgm:t>
        <a:bodyPr/>
        <a:lstStyle/>
        <a:p>
          <a:r>
            <a:rPr lang="en-US" dirty="0"/>
            <a:t>Classify an input as a specific incorrect class</a:t>
          </a:r>
        </a:p>
      </dgm:t>
    </dgm:pt>
    <dgm:pt modelId="{1ECFF173-1A1E-4BB9-A954-F9E6274CA653}" type="parTrans" cxnId="{A6FE8DCB-AB43-47DC-91F8-E3D3F4FFFFE5}">
      <dgm:prSet/>
      <dgm:spPr/>
      <dgm:t>
        <a:bodyPr/>
        <a:lstStyle/>
        <a:p>
          <a:endParaRPr lang="en-US"/>
        </a:p>
      </dgm:t>
    </dgm:pt>
    <dgm:pt modelId="{CAED7205-0993-44E2-9553-6B0A1B4D005D}" type="sibTrans" cxnId="{A6FE8DCB-AB43-47DC-91F8-E3D3F4FFFFE5}">
      <dgm:prSet/>
      <dgm:spPr/>
      <dgm:t>
        <a:bodyPr/>
        <a:lstStyle/>
        <a:p>
          <a:endParaRPr lang="en-US"/>
        </a:p>
      </dgm:t>
    </dgm:pt>
    <dgm:pt modelId="{60072740-5AAE-44B9-92EF-49183BB7E050}">
      <dgm:prSet phldrT="[Text]"/>
      <dgm:spPr/>
      <dgm:t>
        <a:bodyPr/>
        <a:lstStyle/>
        <a:p>
          <a:r>
            <a:rPr lang="en-US" dirty="0"/>
            <a:t>An attacker may want to a security system to classify a malicious file as benign</a:t>
          </a:r>
        </a:p>
      </dgm:t>
    </dgm:pt>
    <dgm:pt modelId="{8FD5426A-46D5-4481-8BB7-C70255A06F74}" type="parTrans" cxnId="{09714DC6-4E21-4212-AE8A-70A406CC4034}">
      <dgm:prSet/>
      <dgm:spPr/>
      <dgm:t>
        <a:bodyPr/>
        <a:lstStyle/>
        <a:p>
          <a:endParaRPr lang="en-US"/>
        </a:p>
      </dgm:t>
    </dgm:pt>
    <dgm:pt modelId="{8FEFF210-1743-44A7-9429-D660C04E9444}" type="sibTrans" cxnId="{09714DC6-4E21-4212-AE8A-70A406CC4034}">
      <dgm:prSet/>
      <dgm:spPr/>
      <dgm:t>
        <a:bodyPr/>
        <a:lstStyle/>
        <a:p>
          <a:endParaRPr lang="en-US"/>
        </a:p>
      </dgm:t>
    </dgm:pt>
    <dgm:pt modelId="{263DC911-9C49-4578-BABF-E3F8D0A8ED47}">
      <dgm:prSet phldrT="[Text]"/>
      <dgm:spPr/>
      <dgm:t>
        <a:bodyPr/>
        <a:lstStyle/>
        <a:p>
          <a:r>
            <a:rPr lang="en-US" dirty="0"/>
            <a:t>Untargeted Misclassification</a:t>
          </a:r>
        </a:p>
      </dgm:t>
    </dgm:pt>
    <dgm:pt modelId="{B19E9FB8-96E3-4BBE-B111-E0329A01728A}" type="parTrans" cxnId="{F0B54180-E112-4766-84A0-C4AD5DF7E73F}">
      <dgm:prSet/>
      <dgm:spPr/>
      <dgm:t>
        <a:bodyPr/>
        <a:lstStyle/>
        <a:p>
          <a:endParaRPr lang="en-US"/>
        </a:p>
      </dgm:t>
    </dgm:pt>
    <dgm:pt modelId="{E672D133-AE5E-4D68-9114-56F593EC115C}" type="sibTrans" cxnId="{F0B54180-E112-4766-84A0-C4AD5DF7E73F}">
      <dgm:prSet/>
      <dgm:spPr/>
      <dgm:t>
        <a:bodyPr/>
        <a:lstStyle/>
        <a:p>
          <a:endParaRPr lang="en-US"/>
        </a:p>
      </dgm:t>
    </dgm:pt>
    <dgm:pt modelId="{17BC6784-5A7B-4647-8FAC-53F188DEDE73}">
      <dgm:prSet phldrT="[Text]"/>
      <dgm:spPr/>
      <dgm:t>
        <a:bodyPr/>
        <a:lstStyle/>
        <a:p>
          <a:r>
            <a:rPr lang="en-US" dirty="0"/>
            <a:t>Cause any incorrect classification</a:t>
          </a:r>
        </a:p>
      </dgm:t>
    </dgm:pt>
    <dgm:pt modelId="{ED1EC368-20D5-4A76-B80B-7C149CB27823}" type="parTrans" cxnId="{5BA0E9D5-EFEA-43C7-AD2B-FEC3482EBB00}">
      <dgm:prSet/>
      <dgm:spPr/>
      <dgm:t>
        <a:bodyPr/>
        <a:lstStyle/>
        <a:p>
          <a:endParaRPr lang="en-US"/>
        </a:p>
      </dgm:t>
    </dgm:pt>
    <dgm:pt modelId="{C43A8B2E-81A0-4DF9-AA1C-54B0C634618E}" type="sibTrans" cxnId="{5BA0E9D5-EFEA-43C7-AD2B-FEC3482EBB00}">
      <dgm:prSet/>
      <dgm:spPr/>
      <dgm:t>
        <a:bodyPr/>
        <a:lstStyle/>
        <a:p>
          <a:endParaRPr lang="en-US"/>
        </a:p>
      </dgm:t>
    </dgm:pt>
    <dgm:pt modelId="{E49D2A28-4256-481B-B870-959734105A59}">
      <dgm:prSet phldrT="[Text]"/>
      <dgm:spPr/>
      <dgm:t>
        <a:bodyPr/>
        <a:lstStyle/>
        <a:p>
          <a:r>
            <a:rPr lang="en-US" dirty="0"/>
            <a:t>Model degradation</a:t>
          </a:r>
        </a:p>
      </dgm:t>
    </dgm:pt>
    <dgm:pt modelId="{296511BB-C0C9-4D2C-89DD-CD61B1D8B9A0}" type="parTrans" cxnId="{33D6CB37-4715-4E9B-ABA9-1244D64ECEBB}">
      <dgm:prSet/>
      <dgm:spPr/>
      <dgm:t>
        <a:bodyPr/>
        <a:lstStyle/>
        <a:p>
          <a:endParaRPr lang="en-US"/>
        </a:p>
      </dgm:t>
    </dgm:pt>
    <dgm:pt modelId="{75737701-63FA-4D5D-B986-9565B84E028B}" type="sibTrans" cxnId="{33D6CB37-4715-4E9B-ABA9-1244D64ECEBB}">
      <dgm:prSet/>
      <dgm:spPr/>
      <dgm:t>
        <a:bodyPr/>
        <a:lstStyle/>
        <a:p>
          <a:endParaRPr lang="en-US"/>
        </a:p>
      </dgm:t>
    </dgm:pt>
    <dgm:pt modelId="{310E3F7B-4C36-40B9-9900-773E2AFCB3C3}">
      <dgm:prSet phldrT="[Text]"/>
      <dgm:spPr/>
      <dgm:t>
        <a:bodyPr/>
        <a:lstStyle/>
        <a:p>
          <a:r>
            <a:rPr lang="en-US" dirty="0"/>
            <a:t>Frequent misclassifications degrade the performance and reliability of the model</a:t>
          </a:r>
        </a:p>
      </dgm:t>
    </dgm:pt>
    <dgm:pt modelId="{D9491DE1-7E10-4B93-B7A9-102F126C7720}" type="parTrans" cxnId="{AD207C36-9382-4A32-ABB5-AA12096F21CD}">
      <dgm:prSet/>
      <dgm:spPr/>
      <dgm:t>
        <a:bodyPr/>
        <a:lstStyle/>
        <a:p>
          <a:endParaRPr lang="en-US"/>
        </a:p>
      </dgm:t>
    </dgm:pt>
    <dgm:pt modelId="{219301D6-AD06-469C-97D7-213104AF42EF}" type="sibTrans" cxnId="{AD207C36-9382-4A32-ABB5-AA12096F21CD}">
      <dgm:prSet/>
      <dgm:spPr/>
      <dgm:t>
        <a:bodyPr/>
        <a:lstStyle/>
        <a:p>
          <a:endParaRPr lang="en-US"/>
        </a:p>
      </dgm:t>
    </dgm:pt>
    <dgm:pt modelId="{4A5091BD-F49B-408F-B0A1-6DC264655037}">
      <dgm:prSet/>
      <dgm:spPr/>
      <dgm:t>
        <a:bodyPr/>
        <a:lstStyle/>
        <a:p>
          <a:r>
            <a:rPr lang="en-US" dirty="0"/>
            <a:t>Ensure the model’s output is incorrect</a:t>
          </a:r>
        </a:p>
      </dgm:t>
    </dgm:pt>
    <dgm:pt modelId="{7512576D-A253-4B69-A633-2E77FD6C2DB7}" type="parTrans" cxnId="{12766193-DBB8-4865-9D85-2DDD0DAF1229}">
      <dgm:prSet/>
      <dgm:spPr/>
      <dgm:t>
        <a:bodyPr/>
        <a:lstStyle/>
        <a:p>
          <a:endParaRPr lang="en-US"/>
        </a:p>
      </dgm:t>
    </dgm:pt>
    <dgm:pt modelId="{D724B9D2-843C-4F5F-A453-5F0716FFE0B6}" type="sibTrans" cxnId="{12766193-DBB8-4865-9D85-2DDD0DAF1229}">
      <dgm:prSet/>
      <dgm:spPr/>
      <dgm:t>
        <a:bodyPr/>
        <a:lstStyle/>
        <a:p>
          <a:endParaRPr lang="en-US"/>
        </a:p>
      </dgm:t>
    </dgm:pt>
    <dgm:pt modelId="{6DFD5E83-156C-4712-99DA-1051C79DA27F}" type="pres">
      <dgm:prSet presAssocID="{10464AF7-0FF7-4046-AF76-A6B9AEEB0B75}" presName="Name0" presStyleCnt="0">
        <dgm:presLayoutVars>
          <dgm:dir/>
          <dgm:animLvl val="lvl"/>
          <dgm:resizeHandles val="exact"/>
        </dgm:presLayoutVars>
      </dgm:prSet>
      <dgm:spPr/>
    </dgm:pt>
    <dgm:pt modelId="{3B2CB971-617B-47FE-BF68-F37E4CF6452E}" type="pres">
      <dgm:prSet presAssocID="{EDA0F206-2085-4848-ABBB-6CC8BC6BE951}" presName="linNode" presStyleCnt="0"/>
      <dgm:spPr/>
    </dgm:pt>
    <dgm:pt modelId="{2204333A-AEA7-46FB-9EA8-5ED728C18295}" type="pres">
      <dgm:prSet presAssocID="{EDA0F206-2085-4848-ABBB-6CC8BC6BE951}" presName="parentText" presStyleLbl="node1" presStyleIdx="0" presStyleCnt="3" custLinFactNeighborX="-1395" custLinFactNeighborY="-7971">
        <dgm:presLayoutVars>
          <dgm:chMax val="1"/>
          <dgm:bulletEnabled val="1"/>
        </dgm:presLayoutVars>
      </dgm:prSet>
      <dgm:spPr/>
    </dgm:pt>
    <dgm:pt modelId="{440D35E5-A512-4A92-BE53-96A64950F336}" type="pres">
      <dgm:prSet presAssocID="{EDA0F206-2085-4848-ABBB-6CC8BC6BE951}" presName="descendantText" presStyleLbl="alignAccFollowNode1" presStyleIdx="0" presStyleCnt="3">
        <dgm:presLayoutVars>
          <dgm:bulletEnabled val="1"/>
        </dgm:presLayoutVars>
      </dgm:prSet>
      <dgm:spPr/>
    </dgm:pt>
    <dgm:pt modelId="{DB2CAF6C-617F-4A1A-A8C4-7CCB662C32C0}" type="pres">
      <dgm:prSet presAssocID="{74B82F19-C6DD-405B-A565-71386F7304C5}" presName="sp" presStyleCnt="0"/>
      <dgm:spPr/>
    </dgm:pt>
    <dgm:pt modelId="{125A8AE1-713B-49F6-AD5D-570FF6B227C2}" type="pres">
      <dgm:prSet presAssocID="{263DC911-9C49-4578-BABF-E3F8D0A8ED47}" presName="linNode" presStyleCnt="0"/>
      <dgm:spPr/>
    </dgm:pt>
    <dgm:pt modelId="{3E339D8E-1E27-4CEF-A0C2-5439795AB64B}" type="pres">
      <dgm:prSet presAssocID="{263DC911-9C49-4578-BABF-E3F8D0A8ED47}" presName="parentText" presStyleLbl="node1" presStyleIdx="1" presStyleCnt="3">
        <dgm:presLayoutVars>
          <dgm:chMax val="1"/>
          <dgm:bulletEnabled val="1"/>
        </dgm:presLayoutVars>
      </dgm:prSet>
      <dgm:spPr/>
    </dgm:pt>
    <dgm:pt modelId="{5F0C8469-7B8F-4984-A9DD-0C688490B667}" type="pres">
      <dgm:prSet presAssocID="{263DC911-9C49-4578-BABF-E3F8D0A8ED47}" presName="descendantText" presStyleLbl="alignAccFollowNode1" presStyleIdx="1" presStyleCnt="3">
        <dgm:presLayoutVars>
          <dgm:bulletEnabled val="1"/>
        </dgm:presLayoutVars>
      </dgm:prSet>
      <dgm:spPr/>
    </dgm:pt>
    <dgm:pt modelId="{7235ABAE-A9CE-48C8-8113-2C714630A2D0}" type="pres">
      <dgm:prSet presAssocID="{E672D133-AE5E-4D68-9114-56F593EC115C}" presName="sp" presStyleCnt="0"/>
      <dgm:spPr/>
    </dgm:pt>
    <dgm:pt modelId="{93513A39-BB16-4CDB-8CB1-749E1862837C}" type="pres">
      <dgm:prSet presAssocID="{E49D2A28-4256-481B-B870-959734105A59}" presName="linNode" presStyleCnt="0"/>
      <dgm:spPr/>
    </dgm:pt>
    <dgm:pt modelId="{718833E6-A0D6-4EF8-8760-C2DFCD6A9F19}" type="pres">
      <dgm:prSet presAssocID="{E49D2A28-4256-481B-B870-959734105A59}" presName="parentText" presStyleLbl="node1" presStyleIdx="2" presStyleCnt="3">
        <dgm:presLayoutVars>
          <dgm:chMax val="1"/>
          <dgm:bulletEnabled val="1"/>
        </dgm:presLayoutVars>
      </dgm:prSet>
      <dgm:spPr/>
    </dgm:pt>
    <dgm:pt modelId="{0DA47AC0-F0FA-4739-93AF-AC71F2E53090}" type="pres">
      <dgm:prSet presAssocID="{E49D2A28-4256-481B-B870-959734105A59}" presName="descendantText" presStyleLbl="alignAccFollowNode1" presStyleIdx="2" presStyleCnt="3">
        <dgm:presLayoutVars>
          <dgm:bulletEnabled val="1"/>
        </dgm:presLayoutVars>
      </dgm:prSet>
      <dgm:spPr/>
    </dgm:pt>
  </dgm:ptLst>
  <dgm:cxnLst>
    <dgm:cxn modelId="{81904A20-35A9-46D7-90AB-B79F1B34EBA8}" type="presOf" srcId="{E49D2A28-4256-481B-B870-959734105A59}" destId="{718833E6-A0D6-4EF8-8760-C2DFCD6A9F19}" srcOrd="0" destOrd="0" presId="urn:microsoft.com/office/officeart/2005/8/layout/vList5"/>
    <dgm:cxn modelId="{AD207C36-9382-4A32-ABB5-AA12096F21CD}" srcId="{E49D2A28-4256-481B-B870-959734105A59}" destId="{310E3F7B-4C36-40B9-9900-773E2AFCB3C3}" srcOrd="0" destOrd="0" parTransId="{D9491DE1-7E10-4B93-B7A9-102F126C7720}" sibTransId="{219301D6-AD06-469C-97D7-213104AF42EF}"/>
    <dgm:cxn modelId="{33D6CB37-4715-4E9B-ABA9-1244D64ECEBB}" srcId="{10464AF7-0FF7-4046-AF76-A6B9AEEB0B75}" destId="{E49D2A28-4256-481B-B870-959734105A59}" srcOrd="2" destOrd="0" parTransId="{296511BB-C0C9-4D2C-89DD-CD61B1D8B9A0}" sibTransId="{75737701-63FA-4D5D-B986-9565B84E028B}"/>
    <dgm:cxn modelId="{F0B54180-E112-4766-84A0-C4AD5DF7E73F}" srcId="{10464AF7-0FF7-4046-AF76-A6B9AEEB0B75}" destId="{263DC911-9C49-4578-BABF-E3F8D0A8ED47}" srcOrd="1" destOrd="0" parTransId="{B19E9FB8-96E3-4BBE-B111-E0329A01728A}" sibTransId="{E672D133-AE5E-4D68-9114-56F593EC115C}"/>
    <dgm:cxn modelId="{8251D787-2548-4BCD-B81A-D6C29DB89087}" type="presOf" srcId="{60072740-5AAE-44B9-92EF-49183BB7E050}" destId="{440D35E5-A512-4A92-BE53-96A64950F336}" srcOrd="0" destOrd="1" presId="urn:microsoft.com/office/officeart/2005/8/layout/vList5"/>
    <dgm:cxn modelId="{12766193-DBB8-4865-9D85-2DDD0DAF1229}" srcId="{263DC911-9C49-4578-BABF-E3F8D0A8ED47}" destId="{4A5091BD-F49B-408F-B0A1-6DC264655037}" srcOrd="1" destOrd="0" parTransId="{7512576D-A253-4B69-A633-2E77FD6C2DB7}" sibTransId="{D724B9D2-843C-4F5F-A453-5F0716FFE0B6}"/>
    <dgm:cxn modelId="{D9CA8A9C-4E4C-4C7A-8592-2694C16B5981}" type="presOf" srcId="{17BC6784-5A7B-4647-8FAC-53F188DEDE73}" destId="{5F0C8469-7B8F-4984-A9DD-0C688490B667}" srcOrd="0" destOrd="0" presId="urn:microsoft.com/office/officeart/2005/8/layout/vList5"/>
    <dgm:cxn modelId="{0F2955AF-7811-41C3-AA4B-E9C6EFE1EDC3}" type="presOf" srcId="{263DC911-9C49-4578-BABF-E3F8D0A8ED47}" destId="{3E339D8E-1E27-4CEF-A0C2-5439795AB64B}" srcOrd="0" destOrd="0" presId="urn:microsoft.com/office/officeart/2005/8/layout/vList5"/>
    <dgm:cxn modelId="{8670BCB3-34F0-4A8C-9423-940693C06C07}" type="presOf" srcId="{10464AF7-0FF7-4046-AF76-A6B9AEEB0B75}" destId="{6DFD5E83-156C-4712-99DA-1051C79DA27F}" srcOrd="0" destOrd="0" presId="urn:microsoft.com/office/officeart/2005/8/layout/vList5"/>
    <dgm:cxn modelId="{5700AEBF-80DD-4407-8575-0FDC1CF9542D}" type="presOf" srcId="{EDA0F206-2085-4848-ABBB-6CC8BC6BE951}" destId="{2204333A-AEA7-46FB-9EA8-5ED728C18295}" srcOrd="0" destOrd="0" presId="urn:microsoft.com/office/officeart/2005/8/layout/vList5"/>
    <dgm:cxn modelId="{C4D43BC5-8BF6-40F4-8D8A-6AB097004419}" type="presOf" srcId="{310E3F7B-4C36-40B9-9900-773E2AFCB3C3}" destId="{0DA47AC0-F0FA-4739-93AF-AC71F2E53090}" srcOrd="0" destOrd="0" presId="urn:microsoft.com/office/officeart/2005/8/layout/vList5"/>
    <dgm:cxn modelId="{09714DC6-4E21-4212-AE8A-70A406CC4034}" srcId="{EDA0F206-2085-4848-ABBB-6CC8BC6BE951}" destId="{60072740-5AAE-44B9-92EF-49183BB7E050}" srcOrd="1" destOrd="0" parTransId="{8FD5426A-46D5-4481-8BB7-C70255A06F74}" sibTransId="{8FEFF210-1743-44A7-9429-D660C04E9444}"/>
    <dgm:cxn modelId="{E40009C8-5748-444F-B58D-1ACC1BC1EB5F}" type="presOf" srcId="{311346FA-35DA-4906-AC62-3CBFDCA4D97F}" destId="{440D35E5-A512-4A92-BE53-96A64950F336}" srcOrd="0" destOrd="0" presId="urn:microsoft.com/office/officeart/2005/8/layout/vList5"/>
    <dgm:cxn modelId="{A6FE8DCB-AB43-47DC-91F8-E3D3F4FFFFE5}" srcId="{EDA0F206-2085-4848-ABBB-6CC8BC6BE951}" destId="{311346FA-35DA-4906-AC62-3CBFDCA4D97F}" srcOrd="0" destOrd="0" parTransId="{1ECFF173-1A1E-4BB9-A954-F9E6274CA653}" sibTransId="{CAED7205-0993-44E2-9553-6B0A1B4D005D}"/>
    <dgm:cxn modelId="{903602CE-D04C-43EE-977F-D56D7DDA690A}" srcId="{10464AF7-0FF7-4046-AF76-A6B9AEEB0B75}" destId="{EDA0F206-2085-4848-ABBB-6CC8BC6BE951}" srcOrd="0" destOrd="0" parTransId="{C2BC30ED-F688-4EE1-9C6E-48A0C15CF073}" sibTransId="{74B82F19-C6DD-405B-A565-71386F7304C5}"/>
    <dgm:cxn modelId="{0A7111CE-2D1E-4C2A-98FB-A67B2FB9806A}" type="presOf" srcId="{4A5091BD-F49B-408F-B0A1-6DC264655037}" destId="{5F0C8469-7B8F-4984-A9DD-0C688490B667}" srcOrd="0" destOrd="1" presId="urn:microsoft.com/office/officeart/2005/8/layout/vList5"/>
    <dgm:cxn modelId="{5BA0E9D5-EFEA-43C7-AD2B-FEC3482EBB00}" srcId="{263DC911-9C49-4578-BABF-E3F8D0A8ED47}" destId="{17BC6784-5A7B-4647-8FAC-53F188DEDE73}" srcOrd="0" destOrd="0" parTransId="{ED1EC368-20D5-4A76-B80B-7C149CB27823}" sibTransId="{C43A8B2E-81A0-4DF9-AA1C-54B0C634618E}"/>
    <dgm:cxn modelId="{BF7FA4F2-7F52-46F9-8446-2374B83EB8DE}" type="presParOf" srcId="{6DFD5E83-156C-4712-99DA-1051C79DA27F}" destId="{3B2CB971-617B-47FE-BF68-F37E4CF6452E}" srcOrd="0" destOrd="0" presId="urn:microsoft.com/office/officeart/2005/8/layout/vList5"/>
    <dgm:cxn modelId="{6954FB1C-32A8-4AE8-88FF-BF520C4336D0}" type="presParOf" srcId="{3B2CB971-617B-47FE-BF68-F37E4CF6452E}" destId="{2204333A-AEA7-46FB-9EA8-5ED728C18295}" srcOrd="0" destOrd="0" presId="urn:microsoft.com/office/officeart/2005/8/layout/vList5"/>
    <dgm:cxn modelId="{54AF7E4A-A3E8-4D32-A217-C8321EDE01CB}" type="presParOf" srcId="{3B2CB971-617B-47FE-BF68-F37E4CF6452E}" destId="{440D35E5-A512-4A92-BE53-96A64950F336}" srcOrd="1" destOrd="0" presId="urn:microsoft.com/office/officeart/2005/8/layout/vList5"/>
    <dgm:cxn modelId="{686B4086-813B-42BB-909C-83393D74DEBB}" type="presParOf" srcId="{6DFD5E83-156C-4712-99DA-1051C79DA27F}" destId="{DB2CAF6C-617F-4A1A-A8C4-7CCB662C32C0}" srcOrd="1" destOrd="0" presId="urn:microsoft.com/office/officeart/2005/8/layout/vList5"/>
    <dgm:cxn modelId="{5A1898D8-B925-4B1C-B2F7-CBDBFB56CB1E}" type="presParOf" srcId="{6DFD5E83-156C-4712-99DA-1051C79DA27F}" destId="{125A8AE1-713B-49F6-AD5D-570FF6B227C2}" srcOrd="2" destOrd="0" presId="urn:microsoft.com/office/officeart/2005/8/layout/vList5"/>
    <dgm:cxn modelId="{56B7BB7B-940D-4066-B7F4-666FB9DE3020}" type="presParOf" srcId="{125A8AE1-713B-49F6-AD5D-570FF6B227C2}" destId="{3E339D8E-1E27-4CEF-A0C2-5439795AB64B}" srcOrd="0" destOrd="0" presId="urn:microsoft.com/office/officeart/2005/8/layout/vList5"/>
    <dgm:cxn modelId="{CB0E4F44-7B26-4175-AFDA-49EC16454079}" type="presParOf" srcId="{125A8AE1-713B-49F6-AD5D-570FF6B227C2}" destId="{5F0C8469-7B8F-4984-A9DD-0C688490B667}" srcOrd="1" destOrd="0" presId="urn:microsoft.com/office/officeart/2005/8/layout/vList5"/>
    <dgm:cxn modelId="{31A68860-B88B-4BC6-8D19-14A94AF7B252}" type="presParOf" srcId="{6DFD5E83-156C-4712-99DA-1051C79DA27F}" destId="{7235ABAE-A9CE-48C8-8113-2C714630A2D0}" srcOrd="3" destOrd="0" presId="urn:microsoft.com/office/officeart/2005/8/layout/vList5"/>
    <dgm:cxn modelId="{5A8B23A6-D45B-4110-AD0D-D76708D073C7}" type="presParOf" srcId="{6DFD5E83-156C-4712-99DA-1051C79DA27F}" destId="{93513A39-BB16-4CDB-8CB1-749E1862837C}" srcOrd="4" destOrd="0" presId="urn:microsoft.com/office/officeart/2005/8/layout/vList5"/>
    <dgm:cxn modelId="{18413A5F-F700-44DD-AF80-079727D142FB}" type="presParOf" srcId="{93513A39-BB16-4CDB-8CB1-749E1862837C}" destId="{718833E6-A0D6-4EF8-8760-C2DFCD6A9F19}" srcOrd="0" destOrd="0" presId="urn:microsoft.com/office/officeart/2005/8/layout/vList5"/>
    <dgm:cxn modelId="{D8478AE7-0AAB-4FAA-8160-DD45D37C1511}" type="presParOf" srcId="{93513A39-BB16-4CDB-8CB1-749E1862837C}" destId="{0DA47AC0-F0FA-4739-93AF-AC71F2E5309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944BAF-8114-4281-A727-E8C6255CF2AA}">
      <dsp:nvSpPr>
        <dsp:cNvPr id="0" name=""/>
        <dsp:cNvSpPr/>
      </dsp:nvSpPr>
      <dsp:spPr>
        <a:xfrm rot="16200000">
          <a:off x="1096883" y="1386998"/>
          <a:ext cx="435133" cy="1577340"/>
        </a:xfrm>
        <a:prstGeom prst="round2Same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1">
          <a:noAutofit/>
        </a:bodyPr>
        <a:lstStyle/>
        <a:p>
          <a:pPr marL="0" lvl="0" indent="0" algn="ctr" defTabSz="577850">
            <a:lnSpc>
              <a:spcPct val="90000"/>
            </a:lnSpc>
            <a:spcBef>
              <a:spcPct val="0"/>
            </a:spcBef>
            <a:spcAft>
              <a:spcPct val="35000"/>
            </a:spcAft>
            <a:buNone/>
          </a:pPr>
          <a:r>
            <a:rPr lang="en-US" sz="1300" kern="1200"/>
            <a:t>1980s</a:t>
          </a:r>
        </a:p>
      </dsp:txBody>
      <dsp:txXfrm rot="5400000">
        <a:off x="547021" y="1979343"/>
        <a:ext cx="1556099" cy="392651"/>
      </dsp:txXfrm>
    </dsp:sp>
    <dsp:sp modelId="{99FCA1E9-C026-4710-90A3-5F87A5BABE88}">
      <dsp:nvSpPr>
        <dsp:cNvPr id="0" name=""/>
        <dsp:cNvSpPr/>
      </dsp:nvSpPr>
      <dsp:spPr>
        <a:xfrm>
          <a:off x="0" y="0"/>
          <a:ext cx="2628899" cy="1522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anchor="b" anchorCtr="1">
          <a:noAutofit/>
        </a:bodyPr>
        <a:lstStyle/>
        <a:p>
          <a:pPr marL="0" lvl="0" indent="0" algn="ctr" defTabSz="577850">
            <a:lnSpc>
              <a:spcPct val="90000"/>
            </a:lnSpc>
            <a:spcBef>
              <a:spcPct val="0"/>
            </a:spcBef>
            <a:spcAft>
              <a:spcPct val="35000"/>
            </a:spcAft>
            <a:buNone/>
          </a:pPr>
          <a:r>
            <a:rPr lang="en-US" sz="1300" kern="1200"/>
            <a:t>1G</a:t>
          </a:r>
        </a:p>
        <a:p>
          <a:pPr marL="0" lvl="0" indent="0" algn="ctr" defTabSz="577850">
            <a:lnSpc>
              <a:spcPct val="90000"/>
            </a:lnSpc>
            <a:spcBef>
              <a:spcPct val="0"/>
            </a:spcBef>
            <a:spcAft>
              <a:spcPct val="35000"/>
            </a:spcAft>
            <a:buNone/>
          </a:pPr>
          <a:r>
            <a:rPr lang="en-US" sz="1300" kern="1200"/>
            <a:t>Analog Communications</a:t>
          </a:r>
        </a:p>
      </dsp:txBody>
      <dsp:txXfrm>
        <a:off x="0" y="0"/>
        <a:ext cx="2628899" cy="1522968"/>
      </dsp:txXfrm>
    </dsp:sp>
    <dsp:sp modelId="{1ABE34E8-7A9B-4BAC-8CB0-E9A22BEBE40B}">
      <dsp:nvSpPr>
        <dsp:cNvPr id="0" name=""/>
        <dsp:cNvSpPr/>
      </dsp:nvSpPr>
      <dsp:spPr>
        <a:xfrm>
          <a:off x="1314450" y="1609995"/>
          <a:ext cx="0" cy="348107"/>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888DAD59-67A5-450C-877B-394E832FC2A7}">
      <dsp:nvSpPr>
        <dsp:cNvPr id="0" name=""/>
        <dsp:cNvSpPr/>
      </dsp:nvSpPr>
      <dsp:spPr>
        <a:xfrm>
          <a:off x="1270936" y="1522968"/>
          <a:ext cx="87026" cy="8702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22501B-B83E-43F5-83E4-2FF5C096FCB0}">
      <dsp:nvSpPr>
        <dsp:cNvPr id="0" name=""/>
        <dsp:cNvSpPr/>
      </dsp:nvSpPr>
      <dsp:spPr>
        <a:xfrm>
          <a:off x="2103120" y="1958102"/>
          <a:ext cx="1577340" cy="435133"/>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1">
          <a:noAutofit/>
        </a:bodyPr>
        <a:lstStyle/>
        <a:p>
          <a:pPr marL="0" lvl="0" indent="0" algn="ctr" defTabSz="577850">
            <a:lnSpc>
              <a:spcPct val="90000"/>
            </a:lnSpc>
            <a:spcBef>
              <a:spcPct val="0"/>
            </a:spcBef>
            <a:spcAft>
              <a:spcPct val="35000"/>
            </a:spcAft>
            <a:buNone/>
          </a:pPr>
          <a:r>
            <a:rPr lang="en-US" sz="1300" kern="1200"/>
            <a:t>1990s</a:t>
          </a:r>
        </a:p>
      </dsp:txBody>
      <dsp:txXfrm>
        <a:off x="2103120" y="1958102"/>
        <a:ext cx="1577340" cy="435133"/>
      </dsp:txXfrm>
    </dsp:sp>
    <dsp:sp modelId="{324FA4FE-F531-42C4-8BBE-7E17A4AAFC16}">
      <dsp:nvSpPr>
        <dsp:cNvPr id="0" name=""/>
        <dsp:cNvSpPr/>
      </dsp:nvSpPr>
      <dsp:spPr>
        <a:xfrm>
          <a:off x="1577340" y="2828369"/>
          <a:ext cx="2628899" cy="1522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9060" rIns="0" bIns="0" numCol="1" spcCol="1270" anchor="t" anchorCtr="1">
          <a:noAutofit/>
        </a:bodyPr>
        <a:lstStyle/>
        <a:p>
          <a:pPr marL="0" lvl="0" indent="0" algn="ctr" defTabSz="577850">
            <a:lnSpc>
              <a:spcPct val="90000"/>
            </a:lnSpc>
            <a:spcBef>
              <a:spcPct val="0"/>
            </a:spcBef>
            <a:spcAft>
              <a:spcPct val="35000"/>
            </a:spcAft>
            <a:buNone/>
          </a:pPr>
          <a:r>
            <a:rPr lang="en-US" sz="1300" kern="1200" dirty="0"/>
            <a:t>2G</a:t>
          </a:r>
        </a:p>
      </dsp:txBody>
      <dsp:txXfrm>
        <a:off x="1577340" y="2828369"/>
        <a:ext cx="2628899" cy="1522968"/>
      </dsp:txXfrm>
    </dsp:sp>
    <dsp:sp modelId="{7661DFD8-A6D7-45E6-9E31-72852FF94B16}">
      <dsp:nvSpPr>
        <dsp:cNvPr id="0" name=""/>
        <dsp:cNvSpPr/>
      </dsp:nvSpPr>
      <dsp:spPr>
        <a:xfrm>
          <a:off x="2891790" y="2393235"/>
          <a:ext cx="0" cy="348107"/>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287ABD1B-0F46-4E8A-86DA-3D68264CDD36}">
      <dsp:nvSpPr>
        <dsp:cNvPr id="0" name=""/>
        <dsp:cNvSpPr/>
      </dsp:nvSpPr>
      <dsp:spPr>
        <a:xfrm>
          <a:off x="2848276" y="2741342"/>
          <a:ext cx="87026" cy="8702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E26526-8BAC-42E9-8E39-8078FCC2AC86}">
      <dsp:nvSpPr>
        <dsp:cNvPr id="0" name=""/>
        <dsp:cNvSpPr/>
      </dsp:nvSpPr>
      <dsp:spPr>
        <a:xfrm>
          <a:off x="3680460" y="1958102"/>
          <a:ext cx="1577340" cy="435133"/>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1">
          <a:noAutofit/>
        </a:bodyPr>
        <a:lstStyle/>
        <a:p>
          <a:pPr marL="0" lvl="0" indent="0" algn="ctr" defTabSz="577850">
            <a:lnSpc>
              <a:spcPct val="90000"/>
            </a:lnSpc>
            <a:spcBef>
              <a:spcPct val="0"/>
            </a:spcBef>
            <a:spcAft>
              <a:spcPct val="35000"/>
            </a:spcAft>
            <a:buNone/>
          </a:pPr>
          <a:r>
            <a:rPr lang="en-US" sz="1300" kern="1200"/>
            <a:t>2000s</a:t>
          </a:r>
        </a:p>
      </dsp:txBody>
      <dsp:txXfrm>
        <a:off x="3680460" y="1958102"/>
        <a:ext cx="1577340" cy="435133"/>
      </dsp:txXfrm>
    </dsp:sp>
    <dsp:sp modelId="{F066BD1E-574A-4DF5-BEE4-FDB5372B86CE}">
      <dsp:nvSpPr>
        <dsp:cNvPr id="0" name=""/>
        <dsp:cNvSpPr/>
      </dsp:nvSpPr>
      <dsp:spPr>
        <a:xfrm>
          <a:off x="3154680" y="0"/>
          <a:ext cx="2628900" cy="1522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anchor="b" anchorCtr="1">
          <a:noAutofit/>
        </a:bodyPr>
        <a:lstStyle/>
        <a:p>
          <a:pPr marL="0" lvl="0" indent="0" algn="ctr" defTabSz="577850">
            <a:lnSpc>
              <a:spcPct val="90000"/>
            </a:lnSpc>
            <a:spcBef>
              <a:spcPct val="0"/>
            </a:spcBef>
            <a:spcAft>
              <a:spcPct val="35000"/>
            </a:spcAft>
            <a:buNone/>
          </a:pPr>
          <a:r>
            <a:rPr lang="en-US" sz="1300" kern="1200"/>
            <a:t>3G</a:t>
          </a:r>
        </a:p>
        <a:p>
          <a:pPr marL="0" lvl="0" indent="0" algn="ctr" defTabSz="577850">
            <a:lnSpc>
              <a:spcPct val="90000"/>
            </a:lnSpc>
            <a:spcBef>
              <a:spcPct val="0"/>
            </a:spcBef>
            <a:spcAft>
              <a:spcPct val="35000"/>
            </a:spcAft>
            <a:buNone/>
          </a:pPr>
          <a:r>
            <a:rPr lang="en-US" sz="1300" kern="1200" dirty="0"/>
            <a:t>3GPP Rel. 1999</a:t>
          </a:r>
        </a:p>
      </dsp:txBody>
      <dsp:txXfrm>
        <a:off x="3154680" y="0"/>
        <a:ext cx="2628900" cy="1522968"/>
      </dsp:txXfrm>
    </dsp:sp>
    <dsp:sp modelId="{0B9DB478-9100-473B-9A47-AC595504794A}">
      <dsp:nvSpPr>
        <dsp:cNvPr id="0" name=""/>
        <dsp:cNvSpPr/>
      </dsp:nvSpPr>
      <dsp:spPr>
        <a:xfrm>
          <a:off x="4469130" y="1609995"/>
          <a:ext cx="0" cy="348107"/>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C8712922-29AD-4165-972C-A882AE657315}">
      <dsp:nvSpPr>
        <dsp:cNvPr id="0" name=""/>
        <dsp:cNvSpPr/>
      </dsp:nvSpPr>
      <dsp:spPr>
        <a:xfrm>
          <a:off x="4425616" y="1522968"/>
          <a:ext cx="87026" cy="8702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98D287-1497-46E8-96AF-BD2F1E92777C}">
      <dsp:nvSpPr>
        <dsp:cNvPr id="0" name=""/>
        <dsp:cNvSpPr/>
      </dsp:nvSpPr>
      <dsp:spPr>
        <a:xfrm>
          <a:off x="5257800" y="1958102"/>
          <a:ext cx="1577339" cy="435133"/>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1">
          <a:noAutofit/>
        </a:bodyPr>
        <a:lstStyle/>
        <a:p>
          <a:pPr marL="0" lvl="0" indent="0" algn="ctr" defTabSz="577850">
            <a:lnSpc>
              <a:spcPct val="90000"/>
            </a:lnSpc>
            <a:spcBef>
              <a:spcPct val="0"/>
            </a:spcBef>
            <a:spcAft>
              <a:spcPct val="35000"/>
            </a:spcAft>
            <a:buNone/>
          </a:pPr>
          <a:r>
            <a:rPr lang="en-US" sz="1300" kern="1200"/>
            <a:t>2010s</a:t>
          </a:r>
        </a:p>
      </dsp:txBody>
      <dsp:txXfrm>
        <a:off x="5257800" y="1958102"/>
        <a:ext cx="1577339" cy="435133"/>
      </dsp:txXfrm>
    </dsp:sp>
    <dsp:sp modelId="{4E506330-FF47-4CF5-878C-3A63A9E703E0}">
      <dsp:nvSpPr>
        <dsp:cNvPr id="0" name=""/>
        <dsp:cNvSpPr/>
      </dsp:nvSpPr>
      <dsp:spPr>
        <a:xfrm>
          <a:off x="4732020" y="2828369"/>
          <a:ext cx="2628899" cy="1522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9060" rIns="0" bIns="0" numCol="1" spcCol="1270" anchor="t" anchorCtr="1">
          <a:noAutofit/>
        </a:bodyPr>
        <a:lstStyle/>
        <a:p>
          <a:pPr marL="0" lvl="0" indent="0" algn="ctr" defTabSz="577850">
            <a:lnSpc>
              <a:spcPct val="90000"/>
            </a:lnSpc>
            <a:spcBef>
              <a:spcPct val="0"/>
            </a:spcBef>
            <a:spcAft>
              <a:spcPct val="35000"/>
            </a:spcAft>
            <a:buNone/>
          </a:pPr>
          <a:r>
            <a:rPr lang="en-US" sz="1300" kern="1200"/>
            <a:t>4G</a:t>
          </a:r>
        </a:p>
        <a:p>
          <a:pPr marL="0" lvl="0" indent="0" algn="ctr" defTabSz="577850">
            <a:lnSpc>
              <a:spcPct val="90000"/>
            </a:lnSpc>
            <a:spcBef>
              <a:spcPct val="0"/>
            </a:spcBef>
            <a:spcAft>
              <a:spcPct val="35000"/>
            </a:spcAft>
            <a:buNone/>
          </a:pPr>
          <a:r>
            <a:rPr lang="en-US" sz="1300" kern="1200"/>
            <a:t>3GPP Rel. 8</a:t>
          </a:r>
        </a:p>
      </dsp:txBody>
      <dsp:txXfrm>
        <a:off x="4732020" y="2828369"/>
        <a:ext cx="2628899" cy="1522968"/>
      </dsp:txXfrm>
    </dsp:sp>
    <dsp:sp modelId="{47D347D8-6814-427A-979C-F200F05C582F}">
      <dsp:nvSpPr>
        <dsp:cNvPr id="0" name=""/>
        <dsp:cNvSpPr/>
      </dsp:nvSpPr>
      <dsp:spPr>
        <a:xfrm>
          <a:off x="6046470" y="2393235"/>
          <a:ext cx="0" cy="348107"/>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E4DB2171-DFB5-4EB2-9C05-3ED7235CCDA1}">
      <dsp:nvSpPr>
        <dsp:cNvPr id="0" name=""/>
        <dsp:cNvSpPr/>
      </dsp:nvSpPr>
      <dsp:spPr>
        <a:xfrm>
          <a:off x="6002956" y="2741342"/>
          <a:ext cx="87026" cy="8702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E559D2-B091-4621-8CBF-DD5AC6F90321}">
      <dsp:nvSpPr>
        <dsp:cNvPr id="0" name=""/>
        <dsp:cNvSpPr/>
      </dsp:nvSpPr>
      <dsp:spPr>
        <a:xfrm>
          <a:off x="6835140" y="1958102"/>
          <a:ext cx="1577339" cy="435133"/>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1">
          <a:noAutofit/>
        </a:bodyPr>
        <a:lstStyle/>
        <a:p>
          <a:pPr marL="0" lvl="0" indent="0" algn="ctr" defTabSz="577850">
            <a:lnSpc>
              <a:spcPct val="90000"/>
            </a:lnSpc>
            <a:spcBef>
              <a:spcPct val="0"/>
            </a:spcBef>
            <a:spcAft>
              <a:spcPct val="35000"/>
            </a:spcAft>
            <a:buNone/>
          </a:pPr>
          <a:r>
            <a:rPr lang="en-US" sz="1300" kern="1200"/>
            <a:t>2020s</a:t>
          </a:r>
        </a:p>
      </dsp:txBody>
      <dsp:txXfrm>
        <a:off x="6835140" y="1958102"/>
        <a:ext cx="1577339" cy="435133"/>
      </dsp:txXfrm>
    </dsp:sp>
    <dsp:sp modelId="{7F3A0667-0DE2-4794-9981-E4FF57C20755}">
      <dsp:nvSpPr>
        <dsp:cNvPr id="0" name=""/>
        <dsp:cNvSpPr/>
      </dsp:nvSpPr>
      <dsp:spPr>
        <a:xfrm>
          <a:off x="6309360" y="0"/>
          <a:ext cx="2628899" cy="1522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anchor="b" anchorCtr="1">
          <a:noAutofit/>
        </a:bodyPr>
        <a:lstStyle/>
        <a:p>
          <a:pPr marL="0" lvl="0" indent="0" algn="ctr" defTabSz="577850">
            <a:lnSpc>
              <a:spcPct val="90000"/>
            </a:lnSpc>
            <a:spcBef>
              <a:spcPct val="0"/>
            </a:spcBef>
            <a:spcAft>
              <a:spcPct val="35000"/>
            </a:spcAft>
            <a:buNone/>
          </a:pPr>
          <a:r>
            <a:rPr lang="en-US" sz="1300" kern="1200"/>
            <a:t>5G</a:t>
          </a:r>
        </a:p>
        <a:p>
          <a:pPr marL="0" lvl="0" indent="0" algn="ctr" defTabSz="577850">
            <a:lnSpc>
              <a:spcPct val="90000"/>
            </a:lnSpc>
            <a:spcBef>
              <a:spcPct val="0"/>
            </a:spcBef>
            <a:spcAft>
              <a:spcPct val="35000"/>
            </a:spcAft>
            <a:buNone/>
          </a:pPr>
          <a:r>
            <a:rPr lang="en-US" sz="1300" kern="1200" dirty="0"/>
            <a:t>3GPP Rel. 15</a:t>
          </a:r>
        </a:p>
      </dsp:txBody>
      <dsp:txXfrm>
        <a:off x="6309360" y="0"/>
        <a:ext cx="2628899" cy="1522968"/>
      </dsp:txXfrm>
    </dsp:sp>
    <dsp:sp modelId="{3784A587-3EA2-4519-A7A3-FB3DD36E61E0}">
      <dsp:nvSpPr>
        <dsp:cNvPr id="0" name=""/>
        <dsp:cNvSpPr/>
      </dsp:nvSpPr>
      <dsp:spPr>
        <a:xfrm>
          <a:off x="7623810" y="1609995"/>
          <a:ext cx="0" cy="348107"/>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8E3ED9E2-B060-4BEA-BD26-AF9C1843555A}">
      <dsp:nvSpPr>
        <dsp:cNvPr id="0" name=""/>
        <dsp:cNvSpPr/>
      </dsp:nvSpPr>
      <dsp:spPr>
        <a:xfrm>
          <a:off x="7580296" y="1522968"/>
          <a:ext cx="87026" cy="8702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288087-984A-4C09-9634-8FFCB7758986}">
      <dsp:nvSpPr>
        <dsp:cNvPr id="0" name=""/>
        <dsp:cNvSpPr/>
      </dsp:nvSpPr>
      <dsp:spPr>
        <a:xfrm rot="5400000">
          <a:off x="8983583" y="1386999"/>
          <a:ext cx="435133" cy="1577339"/>
        </a:xfrm>
        <a:prstGeom prst="round2Same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1">
          <a:noAutofit/>
        </a:bodyPr>
        <a:lstStyle/>
        <a:p>
          <a:pPr marL="0" lvl="0" indent="0" algn="ctr" defTabSz="577850">
            <a:lnSpc>
              <a:spcPct val="90000"/>
            </a:lnSpc>
            <a:spcBef>
              <a:spcPct val="0"/>
            </a:spcBef>
            <a:spcAft>
              <a:spcPct val="35000"/>
            </a:spcAft>
            <a:buNone/>
          </a:pPr>
          <a:r>
            <a:rPr lang="en-US" sz="1300" kern="1200"/>
            <a:t>2030s</a:t>
          </a:r>
        </a:p>
      </dsp:txBody>
      <dsp:txXfrm rot="-5400000">
        <a:off x="8412481" y="1979343"/>
        <a:ext cx="1556098" cy="392651"/>
      </dsp:txXfrm>
    </dsp:sp>
    <dsp:sp modelId="{3B387E64-9014-4E09-AF54-7A8A62A451B2}">
      <dsp:nvSpPr>
        <dsp:cNvPr id="0" name=""/>
        <dsp:cNvSpPr/>
      </dsp:nvSpPr>
      <dsp:spPr>
        <a:xfrm>
          <a:off x="7886699" y="2828369"/>
          <a:ext cx="2628899" cy="1522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9060" rIns="0" bIns="0" numCol="1" spcCol="1270" anchor="t" anchorCtr="1">
          <a:noAutofit/>
        </a:bodyPr>
        <a:lstStyle/>
        <a:p>
          <a:pPr marL="0" lvl="0" indent="0" algn="ctr" defTabSz="577850">
            <a:lnSpc>
              <a:spcPct val="90000"/>
            </a:lnSpc>
            <a:spcBef>
              <a:spcPct val="0"/>
            </a:spcBef>
            <a:spcAft>
              <a:spcPct val="35000"/>
            </a:spcAft>
            <a:buNone/>
          </a:pPr>
          <a:r>
            <a:rPr lang="en-US" sz="1300" kern="1200"/>
            <a:t>6G</a:t>
          </a:r>
        </a:p>
        <a:p>
          <a:pPr marL="0" lvl="0" indent="0" algn="ctr" defTabSz="577850">
            <a:lnSpc>
              <a:spcPct val="90000"/>
            </a:lnSpc>
            <a:spcBef>
              <a:spcPct val="0"/>
            </a:spcBef>
            <a:spcAft>
              <a:spcPct val="35000"/>
            </a:spcAft>
            <a:buNone/>
          </a:pPr>
          <a:r>
            <a:rPr lang="en-US" sz="1300" kern="1200" dirty="0"/>
            <a:t>3GPP Rel. 21+</a:t>
          </a:r>
        </a:p>
      </dsp:txBody>
      <dsp:txXfrm>
        <a:off x="7886699" y="2828369"/>
        <a:ext cx="2628899" cy="1522968"/>
      </dsp:txXfrm>
    </dsp:sp>
    <dsp:sp modelId="{C107FE4A-E781-4D40-9D7B-527792E7DA9C}">
      <dsp:nvSpPr>
        <dsp:cNvPr id="0" name=""/>
        <dsp:cNvSpPr/>
      </dsp:nvSpPr>
      <dsp:spPr>
        <a:xfrm>
          <a:off x="9201149" y="2393235"/>
          <a:ext cx="0" cy="348107"/>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9D5F027C-C6F4-4152-B13A-7DBA8D37DC04}">
      <dsp:nvSpPr>
        <dsp:cNvPr id="0" name=""/>
        <dsp:cNvSpPr/>
      </dsp:nvSpPr>
      <dsp:spPr>
        <a:xfrm>
          <a:off x="9157636" y="2741342"/>
          <a:ext cx="87026" cy="8702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0D35E5-A512-4A92-BE53-96A64950F336}">
      <dsp:nvSpPr>
        <dsp:cNvPr id="0" name=""/>
        <dsp:cNvSpPr/>
      </dsp:nvSpPr>
      <dsp:spPr>
        <a:xfrm rot="5400000">
          <a:off x="3918934" y="-1378344"/>
          <a:ext cx="1189632" cy="4248235"/>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Classify an input as a specific incorrect class</a:t>
          </a:r>
        </a:p>
        <a:p>
          <a:pPr marL="171450" lvl="1" indent="-171450" algn="l" defTabSz="755650">
            <a:lnSpc>
              <a:spcPct val="90000"/>
            </a:lnSpc>
            <a:spcBef>
              <a:spcPct val="0"/>
            </a:spcBef>
            <a:spcAft>
              <a:spcPct val="15000"/>
            </a:spcAft>
            <a:buChar char="•"/>
          </a:pPr>
          <a:r>
            <a:rPr lang="en-US" sz="1700" kern="1200" dirty="0"/>
            <a:t>An attacker may want to a security system to classify a malicious file as benign</a:t>
          </a:r>
        </a:p>
      </dsp:txBody>
      <dsp:txXfrm rot="-5400000">
        <a:off x="2389633" y="209030"/>
        <a:ext cx="4190162" cy="1073486"/>
      </dsp:txXfrm>
    </dsp:sp>
    <dsp:sp modelId="{2204333A-AEA7-46FB-9EA8-5ED728C18295}">
      <dsp:nvSpPr>
        <dsp:cNvPr id="0" name=""/>
        <dsp:cNvSpPr/>
      </dsp:nvSpPr>
      <dsp:spPr>
        <a:xfrm>
          <a:off x="0" y="0"/>
          <a:ext cx="2389632" cy="14870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dirty="0"/>
            <a:t>Targeted Misclassification</a:t>
          </a:r>
        </a:p>
      </dsp:txBody>
      <dsp:txXfrm>
        <a:off x="72591" y="72591"/>
        <a:ext cx="2244450" cy="1341858"/>
      </dsp:txXfrm>
    </dsp:sp>
    <dsp:sp modelId="{5F0C8469-7B8F-4984-A9DD-0C688490B667}">
      <dsp:nvSpPr>
        <dsp:cNvPr id="0" name=""/>
        <dsp:cNvSpPr/>
      </dsp:nvSpPr>
      <dsp:spPr>
        <a:xfrm rot="5400000">
          <a:off x="3918934" y="183048"/>
          <a:ext cx="1189632" cy="4248235"/>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Cause any incorrect classification</a:t>
          </a:r>
        </a:p>
        <a:p>
          <a:pPr marL="171450" lvl="1" indent="-171450" algn="l" defTabSz="755650">
            <a:lnSpc>
              <a:spcPct val="90000"/>
            </a:lnSpc>
            <a:spcBef>
              <a:spcPct val="0"/>
            </a:spcBef>
            <a:spcAft>
              <a:spcPct val="15000"/>
            </a:spcAft>
            <a:buChar char="•"/>
          </a:pPr>
          <a:r>
            <a:rPr lang="en-US" sz="1700" kern="1200" dirty="0"/>
            <a:t>Ensure the model’s output is incorrect</a:t>
          </a:r>
        </a:p>
      </dsp:txBody>
      <dsp:txXfrm rot="-5400000">
        <a:off x="2389633" y="1770423"/>
        <a:ext cx="4190162" cy="1073486"/>
      </dsp:txXfrm>
    </dsp:sp>
    <dsp:sp modelId="{3E339D8E-1E27-4CEF-A0C2-5439795AB64B}">
      <dsp:nvSpPr>
        <dsp:cNvPr id="0" name=""/>
        <dsp:cNvSpPr/>
      </dsp:nvSpPr>
      <dsp:spPr>
        <a:xfrm>
          <a:off x="0" y="1563645"/>
          <a:ext cx="2389632" cy="14870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dirty="0"/>
            <a:t>Untargeted Misclassification</a:t>
          </a:r>
        </a:p>
      </dsp:txBody>
      <dsp:txXfrm>
        <a:off x="72591" y="1636236"/>
        <a:ext cx="2244450" cy="1341858"/>
      </dsp:txXfrm>
    </dsp:sp>
    <dsp:sp modelId="{0DA47AC0-F0FA-4739-93AF-AC71F2E53090}">
      <dsp:nvSpPr>
        <dsp:cNvPr id="0" name=""/>
        <dsp:cNvSpPr/>
      </dsp:nvSpPr>
      <dsp:spPr>
        <a:xfrm rot="5400000">
          <a:off x="3918934" y="1744440"/>
          <a:ext cx="1189632" cy="4248235"/>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Frequent misclassifications degrade the performance and reliability of the model</a:t>
          </a:r>
        </a:p>
      </dsp:txBody>
      <dsp:txXfrm rot="-5400000">
        <a:off x="2389633" y="3331815"/>
        <a:ext cx="4190162" cy="1073486"/>
      </dsp:txXfrm>
    </dsp:sp>
    <dsp:sp modelId="{718833E6-A0D6-4EF8-8760-C2DFCD6A9F19}">
      <dsp:nvSpPr>
        <dsp:cNvPr id="0" name=""/>
        <dsp:cNvSpPr/>
      </dsp:nvSpPr>
      <dsp:spPr>
        <a:xfrm>
          <a:off x="0" y="3125038"/>
          <a:ext cx="2389632" cy="14870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dirty="0"/>
            <a:t>Model degradation</a:t>
          </a:r>
        </a:p>
      </dsp:txBody>
      <dsp:txXfrm>
        <a:off x="72591" y="3197629"/>
        <a:ext cx="2244450" cy="1341858"/>
      </dsp:txXfrm>
    </dsp:sp>
  </dsp:spTree>
</dsp:drawing>
</file>

<file path=ppt/diagrams/layout1.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A0B0BE-553E-4FBE-82CA-226225B3056B}" type="datetimeFigureOut">
              <a:t>6/26/2024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9603F4-D4A1-4815-A785-78BE42FA9AF5}" type="slidenum">
              <a:t>‹#›</a:t>
            </a:fld>
            <a:endParaRPr lang="en-US"/>
          </a:p>
        </p:txBody>
      </p:sp>
    </p:spTree>
    <p:extLst>
      <p:ext uri="{BB962C8B-B14F-4D97-AF65-F5344CB8AC3E}">
        <p14:creationId xmlns:p14="http://schemas.microsoft.com/office/powerpoint/2010/main" val="2764223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9603F4-D4A1-4815-A785-78BE42FA9AF5}" type="slidenum">
              <a:rPr lang="en-US" smtClean="0"/>
              <a:t>1</a:t>
            </a:fld>
            <a:endParaRPr lang="en-US"/>
          </a:p>
        </p:txBody>
      </p:sp>
    </p:spTree>
    <p:extLst>
      <p:ext uri="{BB962C8B-B14F-4D97-AF65-F5344CB8AC3E}">
        <p14:creationId xmlns:p14="http://schemas.microsoft.com/office/powerpoint/2010/main" val="1020188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9603F4-D4A1-4815-A785-78BE42FA9AF5}" type="slidenum">
              <a:rPr lang="en-US" smtClean="0"/>
              <a:t>33</a:t>
            </a:fld>
            <a:endParaRPr lang="en-US"/>
          </a:p>
        </p:txBody>
      </p:sp>
    </p:spTree>
    <p:extLst>
      <p:ext uri="{BB962C8B-B14F-4D97-AF65-F5344CB8AC3E}">
        <p14:creationId xmlns:p14="http://schemas.microsoft.com/office/powerpoint/2010/main" val="201760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9603F4-D4A1-4815-A785-78BE42FA9AF5}" type="slidenum">
              <a:rPr lang="en-US" smtClean="0"/>
              <a:t>36</a:t>
            </a:fld>
            <a:endParaRPr lang="en-US"/>
          </a:p>
        </p:txBody>
      </p:sp>
    </p:spTree>
    <p:extLst>
      <p:ext uri="{BB962C8B-B14F-4D97-AF65-F5344CB8AC3E}">
        <p14:creationId xmlns:p14="http://schemas.microsoft.com/office/powerpoint/2010/main" val="2686187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9603F4-D4A1-4815-A785-78BE42FA9AF5}" type="slidenum">
              <a:rPr lang="en-US" smtClean="0"/>
              <a:t>45</a:t>
            </a:fld>
            <a:endParaRPr lang="en-US"/>
          </a:p>
        </p:txBody>
      </p:sp>
    </p:spTree>
    <p:extLst>
      <p:ext uri="{BB962C8B-B14F-4D97-AF65-F5344CB8AC3E}">
        <p14:creationId xmlns:p14="http://schemas.microsoft.com/office/powerpoint/2010/main" val="1274897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9603F4-D4A1-4815-A785-78BE42FA9AF5}" type="slidenum">
              <a:rPr lang="en-US" smtClean="0"/>
              <a:t>46</a:t>
            </a:fld>
            <a:endParaRPr lang="en-US"/>
          </a:p>
        </p:txBody>
      </p:sp>
    </p:spTree>
    <p:extLst>
      <p:ext uri="{BB962C8B-B14F-4D97-AF65-F5344CB8AC3E}">
        <p14:creationId xmlns:p14="http://schemas.microsoft.com/office/powerpoint/2010/main" val="37880850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9603F4-D4A1-4815-A785-78BE42FA9AF5}" type="slidenum">
              <a:rPr lang="en-US" smtClean="0"/>
              <a:t>51</a:t>
            </a:fld>
            <a:endParaRPr lang="en-US"/>
          </a:p>
        </p:txBody>
      </p:sp>
    </p:spTree>
    <p:extLst>
      <p:ext uri="{BB962C8B-B14F-4D97-AF65-F5344CB8AC3E}">
        <p14:creationId xmlns:p14="http://schemas.microsoft.com/office/powerpoint/2010/main" val="8018161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9603F4-D4A1-4815-A785-78BE42FA9AF5}" type="slidenum">
              <a:rPr lang="en-US" smtClean="0"/>
              <a:t>54</a:t>
            </a:fld>
            <a:endParaRPr lang="en-US"/>
          </a:p>
        </p:txBody>
      </p:sp>
    </p:spTree>
    <p:extLst>
      <p:ext uri="{BB962C8B-B14F-4D97-AF65-F5344CB8AC3E}">
        <p14:creationId xmlns:p14="http://schemas.microsoft.com/office/powerpoint/2010/main" val="259799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Release 19 (2024)</a:t>
            </a:r>
          </a:p>
          <a:p>
            <a:r>
              <a:rPr lang="en-US" dirty="0"/>
              <a:t>Release 20 5G Advanced (2025)</a:t>
            </a:r>
          </a:p>
          <a:p>
            <a:r>
              <a:rPr lang="en-US" dirty="0"/>
              <a:t>Release 21 1st set of 6G tech. Specs (TBD)</a:t>
            </a:r>
          </a:p>
        </p:txBody>
      </p:sp>
      <p:sp>
        <p:nvSpPr>
          <p:cNvPr id="4" name="Slide Number Placeholder 3"/>
          <p:cNvSpPr>
            <a:spLocks noGrp="1"/>
          </p:cNvSpPr>
          <p:nvPr>
            <p:ph type="sldNum" sz="quarter" idx="5"/>
          </p:nvPr>
        </p:nvSpPr>
        <p:spPr/>
        <p:txBody>
          <a:bodyPr/>
          <a:lstStyle/>
          <a:p>
            <a:fld id="{269603F4-D4A1-4815-A785-78BE42FA9AF5}" type="slidenum">
              <a:t>4</a:t>
            </a:fld>
            <a:endParaRPr lang="en-US"/>
          </a:p>
        </p:txBody>
      </p:sp>
    </p:spTree>
    <p:extLst>
      <p:ext uri="{BB962C8B-B14F-4D97-AF65-F5344CB8AC3E}">
        <p14:creationId xmlns:p14="http://schemas.microsoft.com/office/powerpoint/2010/main" val="3202705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9603F4-D4A1-4815-A785-78BE42FA9AF5}" type="slidenum">
              <a:rPr lang="en-US" smtClean="0"/>
              <a:t>7</a:t>
            </a:fld>
            <a:endParaRPr lang="en-US"/>
          </a:p>
        </p:txBody>
      </p:sp>
    </p:spTree>
    <p:extLst>
      <p:ext uri="{BB962C8B-B14F-4D97-AF65-F5344CB8AC3E}">
        <p14:creationId xmlns:p14="http://schemas.microsoft.com/office/powerpoint/2010/main" val="2054150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9603F4-D4A1-4815-A785-78BE42FA9AF5}" type="slidenum">
              <a:rPr lang="en-US" smtClean="0"/>
              <a:t>8</a:t>
            </a:fld>
            <a:endParaRPr lang="en-US"/>
          </a:p>
        </p:txBody>
      </p:sp>
    </p:spTree>
    <p:extLst>
      <p:ext uri="{BB962C8B-B14F-4D97-AF65-F5344CB8AC3E}">
        <p14:creationId xmlns:p14="http://schemas.microsoft.com/office/powerpoint/2010/main" val="2722342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9603F4-D4A1-4815-A785-78BE42FA9AF5}" type="slidenum">
              <a:rPr lang="en-US" smtClean="0"/>
              <a:t>14</a:t>
            </a:fld>
            <a:endParaRPr lang="en-US"/>
          </a:p>
        </p:txBody>
      </p:sp>
    </p:spTree>
    <p:extLst>
      <p:ext uri="{BB962C8B-B14F-4D97-AF65-F5344CB8AC3E}">
        <p14:creationId xmlns:p14="http://schemas.microsoft.com/office/powerpoint/2010/main" val="3164995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9603F4-D4A1-4815-A785-78BE42FA9AF5}" type="slidenum">
              <a:rPr lang="en-US" smtClean="0"/>
              <a:t>16</a:t>
            </a:fld>
            <a:endParaRPr lang="en-US"/>
          </a:p>
        </p:txBody>
      </p:sp>
    </p:spTree>
    <p:extLst>
      <p:ext uri="{BB962C8B-B14F-4D97-AF65-F5344CB8AC3E}">
        <p14:creationId xmlns:p14="http://schemas.microsoft.com/office/powerpoint/2010/main" val="373295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9603F4-D4A1-4815-A785-78BE42FA9AF5}" type="slidenum">
              <a:rPr lang="en-US" smtClean="0"/>
              <a:t>22</a:t>
            </a:fld>
            <a:endParaRPr lang="en-US"/>
          </a:p>
        </p:txBody>
      </p:sp>
    </p:spTree>
    <p:extLst>
      <p:ext uri="{BB962C8B-B14F-4D97-AF65-F5344CB8AC3E}">
        <p14:creationId xmlns:p14="http://schemas.microsoft.com/office/powerpoint/2010/main" val="1528869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9603F4-D4A1-4815-A785-78BE42FA9AF5}" type="slidenum">
              <a:rPr lang="en-US" smtClean="0"/>
              <a:t>24</a:t>
            </a:fld>
            <a:endParaRPr lang="en-US"/>
          </a:p>
        </p:txBody>
      </p:sp>
    </p:spTree>
    <p:extLst>
      <p:ext uri="{BB962C8B-B14F-4D97-AF65-F5344CB8AC3E}">
        <p14:creationId xmlns:p14="http://schemas.microsoft.com/office/powerpoint/2010/main" val="3470058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9603F4-D4A1-4815-A785-78BE42FA9AF5}" type="slidenum">
              <a:rPr lang="en-US" smtClean="0"/>
              <a:t>31</a:t>
            </a:fld>
            <a:endParaRPr lang="en-US"/>
          </a:p>
        </p:txBody>
      </p:sp>
    </p:spTree>
    <p:extLst>
      <p:ext uri="{BB962C8B-B14F-4D97-AF65-F5344CB8AC3E}">
        <p14:creationId xmlns:p14="http://schemas.microsoft.com/office/powerpoint/2010/main" val="4152625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6/26/2024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6/26/2024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6/26/2024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6/26/2024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6/26/2024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s://arxiv.org/pdf/1905.05965"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github.com/Jjschwartz/NetworkAttackSimulator"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hyperlink" Target="https://github.com/Jjschwartz/NetworkAttackSimulator" TargetMode="External"/><Relationship Id="rId4" Type="http://schemas.openxmlformats.org/officeDocument/2006/relationships/hyperlink" Target="https://arxiv.org/pdf/1905.05965"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itu.int/en/about/Pages/default.aspx" TargetMode="External"/><Relationship Id="rId2" Type="http://schemas.openxmlformats.org/officeDocument/2006/relationships/hyperlink" Target="https://www.3gpp.org/about-us/partners"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doi.org/10.5281/zenodo.10671494"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dx.doi.org/10.21227/xtep-hv36"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package" Target="../embeddings/Microsoft_Visio_Drawing18.vsdx"/><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e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hyperlink" Target="http://www.linkedin.com/mariachristopoulou" TargetMode="External"/><Relationship Id="rId2" Type="http://schemas.openxmlformats.org/officeDocument/2006/relationships/hyperlink" Target="mailto:maria.christopoulou@iit.demokritos.gr"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000" dirty="0"/>
              <a:t>6G Networks and the Role of AI:</a:t>
            </a:r>
            <a:br>
              <a:rPr lang="en-US" sz="4000" dirty="0"/>
            </a:br>
            <a:r>
              <a:rPr lang="en-US" sz="4000" dirty="0"/>
              <a:t>AI-Related Threats, AI-Driven Attacks and AI-based Attack Detection</a:t>
            </a:r>
          </a:p>
        </p:txBody>
      </p:sp>
      <p:sp>
        <p:nvSpPr>
          <p:cNvPr id="3" name="Subtitle 2"/>
          <p:cNvSpPr>
            <a:spLocks noGrp="1"/>
          </p:cNvSpPr>
          <p:nvPr>
            <p:ph type="subTitle" idx="1"/>
          </p:nvPr>
        </p:nvSpPr>
        <p:spPr>
          <a:xfrm>
            <a:off x="753035" y="3602038"/>
            <a:ext cx="10524565" cy="1655762"/>
          </a:xfrm>
        </p:spPr>
        <p:txBody>
          <a:bodyPr vert="horz" lIns="91440" tIns="45720" rIns="91440" bIns="45720" rtlCol="0" anchor="t">
            <a:normAutofit/>
          </a:bodyPr>
          <a:lstStyle/>
          <a:p>
            <a:r>
              <a:rPr lang="en-US" dirty="0"/>
              <a:t>1</a:t>
            </a:r>
            <a:r>
              <a:rPr lang="en-US" baseline="30000" dirty="0"/>
              <a:t>st</a:t>
            </a:r>
            <a:r>
              <a:rPr lang="en-US" dirty="0"/>
              <a:t> Summer School on Security and Privacy, UCM</a:t>
            </a:r>
          </a:p>
          <a:p>
            <a:r>
              <a:rPr lang="en-US" sz="2000" dirty="0"/>
              <a:t>Maria Christopoulou</a:t>
            </a:r>
          </a:p>
          <a:p>
            <a:r>
              <a:rPr lang="en-US" sz="2000" dirty="0"/>
              <a:t>Research Associate, CORE Research Group, NCSR "</a:t>
            </a:r>
            <a:r>
              <a:rPr lang="en-US" sz="2000" dirty="0" err="1"/>
              <a:t>Demokritos</a:t>
            </a:r>
            <a:r>
              <a:rPr lang="en-US" sz="2000" dirty="0"/>
              <a:t>"</a:t>
            </a:r>
          </a:p>
        </p:txBody>
      </p:sp>
      <p:pic>
        <p:nvPicPr>
          <p:cNvPr id="4" name="Picture 3">
            <a:extLst>
              <a:ext uri="{FF2B5EF4-FFF2-40B4-BE49-F238E27FC236}">
                <a16:creationId xmlns:a16="http://schemas.microsoft.com/office/drawing/2014/main" id="{F590AD27-82AA-814F-B513-5F76F016869B}"/>
              </a:ext>
            </a:extLst>
          </p:cNvPr>
          <p:cNvPicPr>
            <a:picLocks noChangeAspect="1"/>
          </p:cNvPicPr>
          <p:nvPr/>
        </p:nvPicPr>
        <p:blipFill>
          <a:blip r:embed="rId3"/>
          <a:stretch>
            <a:fillRect/>
          </a:stretch>
        </p:blipFill>
        <p:spPr>
          <a:xfrm>
            <a:off x="5243980" y="5489827"/>
            <a:ext cx="738468" cy="695029"/>
          </a:xfrm>
          <a:prstGeom prst="rect">
            <a:avLst/>
          </a:prstGeom>
        </p:spPr>
      </p:pic>
      <p:pic>
        <p:nvPicPr>
          <p:cNvPr id="6" name="Picture 5">
            <a:extLst>
              <a:ext uri="{FF2B5EF4-FFF2-40B4-BE49-F238E27FC236}">
                <a16:creationId xmlns:a16="http://schemas.microsoft.com/office/drawing/2014/main" id="{F3ED23A2-B037-046E-9D9F-85AE6DECF8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9554" y="5489827"/>
            <a:ext cx="738468" cy="738468"/>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B555A-D077-01E5-6B50-1F61DE43B3A9}"/>
              </a:ext>
            </a:extLst>
          </p:cNvPr>
          <p:cNvSpPr>
            <a:spLocks noGrp="1"/>
          </p:cNvSpPr>
          <p:nvPr>
            <p:ph type="title"/>
          </p:nvPr>
        </p:nvSpPr>
        <p:spPr/>
        <p:txBody>
          <a:bodyPr/>
          <a:lstStyle/>
          <a:p>
            <a:r>
              <a:rPr lang="en-US" dirty="0"/>
              <a:t>AI is already provisioned in 5G</a:t>
            </a:r>
          </a:p>
        </p:txBody>
      </p:sp>
      <p:sp>
        <p:nvSpPr>
          <p:cNvPr id="3" name="Content Placeholder 2">
            <a:extLst>
              <a:ext uri="{FF2B5EF4-FFF2-40B4-BE49-F238E27FC236}">
                <a16:creationId xmlns:a16="http://schemas.microsoft.com/office/drawing/2014/main" id="{E93B280A-A726-CBCD-A9FE-763A65E7ACC9}"/>
              </a:ext>
            </a:extLst>
          </p:cNvPr>
          <p:cNvSpPr>
            <a:spLocks noGrp="1"/>
          </p:cNvSpPr>
          <p:nvPr>
            <p:ph idx="1"/>
          </p:nvPr>
        </p:nvSpPr>
        <p:spPr>
          <a:xfrm>
            <a:off x="838199" y="1825625"/>
            <a:ext cx="10574867" cy="849842"/>
          </a:xfrm>
        </p:spPr>
        <p:txBody>
          <a:bodyPr>
            <a:normAutofit lnSpcReduction="10000"/>
          </a:bodyPr>
          <a:lstStyle/>
          <a:p>
            <a:r>
              <a:rPr lang="en-US" dirty="0"/>
              <a:t>The Network Data Analytics Function (NWDAF) was introduced in 3GPP Release 16 (July 2020)</a:t>
            </a:r>
          </a:p>
        </p:txBody>
      </p:sp>
      <p:pic>
        <p:nvPicPr>
          <p:cNvPr id="5" name="Picture 4">
            <a:extLst>
              <a:ext uri="{FF2B5EF4-FFF2-40B4-BE49-F238E27FC236}">
                <a16:creationId xmlns:a16="http://schemas.microsoft.com/office/drawing/2014/main" id="{144A0E29-11E8-7B06-9D90-3407FF4278C0}"/>
              </a:ext>
            </a:extLst>
          </p:cNvPr>
          <p:cNvPicPr>
            <a:picLocks noChangeAspect="1"/>
          </p:cNvPicPr>
          <p:nvPr/>
        </p:nvPicPr>
        <p:blipFill>
          <a:blip r:embed="rId2"/>
          <a:stretch>
            <a:fillRect/>
          </a:stretch>
        </p:blipFill>
        <p:spPr>
          <a:xfrm>
            <a:off x="5453458" y="5215467"/>
            <a:ext cx="6188209" cy="1181100"/>
          </a:xfrm>
          <a:prstGeom prst="rect">
            <a:avLst/>
          </a:prstGeom>
        </p:spPr>
      </p:pic>
      <p:pic>
        <p:nvPicPr>
          <p:cNvPr id="7" name="Picture 6">
            <a:extLst>
              <a:ext uri="{FF2B5EF4-FFF2-40B4-BE49-F238E27FC236}">
                <a16:creationId xmlns:a16="http://schemas.microsoft.com/office/drawing/2014/main" id="{F037F414-24B9-6ED3-3B7F-C918E8A03B18}"/>
              </a:ext>
            </a:extLst>
          </p:cNvPr>
          <p:cNvPicPr>
            <a:picLocks noChangeAspect="1"/>
          </p:cNvPicPr>
          <p:nvPr/>
        </p:nvPicPr>
        <p:blipFill>
          <a:blip r:embed="rId3"/>
          <a:stretch>
            <a:fillRect/>
          </a:stretch>
        </p:blipFill>
        <p:spPr>
          <a:xfrm>
            <a:off x="838199" y="4622270"/>
            <a:ext cx="4208858" cy="2131596"/>
          </a:xfrm>
          <a:prstGeom prst="rect">
            <a:avLst/>
          </a:prstGeom>
        </p:spPr>
      </p:pic>
      <p:graphicFrame>
        <p:nvGraphicFramePr>
          <p:cNvPr id="4" name="Table 3">
            <a:extLst>
              <a:ext uri="{FF2B5EF4-FFF2-40B4-BE49-F238E27FC236}">
                <a16:creationId xmlns:a16="http://schemas.microsoft.com/office/drawing/2014/main" id="{94AE8B22-186C-81A7-070E-A1876C5F478D}"/>
              </a:ext>
            </a:extLst>
          </p:cNvPr>
          <p:cNvGraphicFramePr>
            <a:graphicFrameLocks noGrp="1"/>
          </p:cNvGraphicFramePr>
          <p:nvPr>
            <p:extLst>
              <p:ext uri="{D42A27DB-BD31-4B8C-83A1-F6EECF244321}">
                <p14:modId xmlns:p14="http://schemas.microsoft.com/office/powerpoint/2010/main" val="3208289054"/>
              </p:ext>
            </p:extLst>
          </p:nvPr>
        </p:nvGraphicFramePr>
        <p:xfrm>
          <a:off x="1113365" y="2908725"/>
          <a:ext cx="10024533" cy="1112520"/>
        </p:xfrm>
        <a:graphic>
          <a:graphicData uri="http://schemas.openxmlformats.org/drawingml/2006/table">
            <a:tbl>
              <a:tblPr firstRow="1" bandRow="1">
                <a:tableStyleId>{5C22544A-7EE6-4342-B048-85BDC9FD1C3A}</a:tableStyleId>
              </a:tblPr>
              <a:tblGrid>
                <a:gridCol w="1794934">
                  <a:extLst>
                    <a:ext uri="{9D8B030D-6E8A-4147-A177-3AD203B41FA5}">
                      <a16:colId xmlns:a16="http://schemas.microsoft.com/office/drawing/2014/main" val="2889392167"/>
                    </a:ext>
                  </a:extLst>
                </a:gridCol>
                <a:gridCol w="8229599">
                  <a:extLst>
                    <a:ext uri="{9D8B030D-6E8A-4147-A177-3AD203B41FA5}">
                      <a16:colId xmlns:a16="http://schemas.microsoft.com/office/drawing/2014/main" val="1002125110"/>
                    </a:ext>
                  </a:extLst>
                </a:gridCol>
              </a:tblGrid>
              <a:tr h="370840">
                <a:tc>
                  <a:txBody>
                    <a:bodyPr/>
                    <a:lstStyle/>
                    <a:p>
                      <a:r>
                        <a:rPr lang="en-US" dirty="0"/>
                        <a:t>Document</a:t>
                      </a:r>
                    </a:p>
                  </a:txBody>
                  <a:tcPr/>
                </a:tc>
                <a:tc>
                  <a:txBody>
                    <a:bodyPr/>
                    <a:lstStyle/>
                    <a:p>
                      <a:r>
                        <a:rPr lang="en-US" dirty="0"/>
                        <a:t>Description</a:t>
                      </a:r>
                    </a:p>
                  </a:txBody>
                  <a:tcPr/>
                </a:tc>
                <a:extLst>
                  <a:ext uri="{0D108BD9-81ED-4DB2-BD59-A6C34878D82A}">
                    <a16:rowId xmlns:a16="http://schemas.microsoft.com/office/drawing/2014/main" val="14127801"/>
                  </a:ext>
                </a:extLst>
              </a:tr>
              <a:tr h="370840">
                <a:tc>
                  <a:txBody>
                    <a:bodyPr/>
                    <a:lstStyle/>
                    <a:p>
                      <a:r>
                        <a:rPr lang="en-US" dirty="0"/>
                        <a:t>3GPP TS 23.288</a:t>
                      </a:r>
                    </a:p>
                  </a:txBody>
                  <a:tcPr/>
                </a:tc>
                <a:tc>
                  <a:txBody>
                    <a:bodyPr/>
                    <a:lstStyle/>
                    <a:p>
                      <a:r>
                        <a:rPr lang="en-US" dirty="0"/>
                        <a:t>Describes the architecture and functionality of the NWAF within the 5G System</a:t>
                      </a:r>
                    </a:p>
                  </a:txBody>
                  <a:tcPr/>
                </a:tc>
                <a:extLst>
                  <a:ext uri="{0D108BD9-81ED-4DB2-BD59-A6C34878D82A}">
                    <a16:rowId xmlns:a16="http://schemas.microsoft.com/office/drawing/2014/main" val="1987814624"/>
                  </a:ext>
                </a:extLst>
              </a:tr>
              <a:tr h="370840">
                <a:tc>
                  <a:txBody>
                    <a:bodyPr/>
                    <a:lstStyle/>
                    <a:p>
                      <a:r>
                        <a:rPr lang="en-US" dirty="0"/>
                        <a:t>3GPP TS 23.501</a:t>
                      </a:r>
                    </a:p>
                  </a:txBody>
                  <a:tcPr/>
                </a:tc>
                <a:tc>
                  <a:txBody>
                    <a:bodyPr/>
                    <a:lstStyle/>
                    <a:p>
                      <a:r>
                        <a:rPr lang="en-US" dirty="0"/>
                        <a:t>Describes the system architecture for the 5G System (5GS)</a:t>
                      </a:r>
                    </a:p>
                  </a:txBody>
                  <a:tcPr/>
                </a:tc>
                <a:extLst>
                  <a:ext uri="{0D108BD9-81ED-4DB2-BD59-A6C34878D82A}">
                    <a16:rowId xmlns:a16="http://schemas.microsoft.com/office/drawing/2014/main" val="155155963"/>
                  </a:ext>
                </a:extLst>
              </a:tr>
            </a:tbl>
          </a:graphicData>
        </a:graphic>
      </p:graphicFrame>
      <p:sp>
        <p:nvSpPr>
          <p:cNvPr id="6" name="Oval 5">
            <a:extLst>
              <a:ext uri="{FF2B5EF4-FFF2-40B4-BE49-F238E27FC236}">
                <a16:creationId xmlns:a16="http://schemas.microsoft.com/office/drawing/2014/main" id="{694B30D9-7EAF-5E9A-18E2-1F9338DA41F8}"/>
              </a:ext>
            </a:extLst>
          </p:cNvPr>
          <p:cNvSpPr/>
          <p:nvPr/>
        </p:nvSpPr>
        <p:spPr>
          <a:xfrm>
            <a:off x="1295400" y="6396567"/>
            <a:ext cx="1778000" cy="35729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9589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22459-97F3-2A46-FEF2-3F032A009DB2}"/>
              </a:ext>
            </a:extLst>
          </p:cNvPr>
          <p:cNvSpPr>
            <a:spLocks noGrp="1"/>
          </p:cNvSpPr>
          <p:nvPr>
            <p:ph type="title"/>
          </p:nvPr>
        </p:nvSpPr>
        <p:spPr/>
        <p:txBody>
          <a:bodyPr/>
          <a:lstStyle/>
          <a:p>
            <a:r>
              <a:rPr lang="en-US" dirty="0"/>
              <a:t>But AI in 5G presents limitations</a:t>
            </a:r>
          </a:p>
        </p:txBody>
      </p:sp>
      <p:sp>
        <p:nvSpPr>
          <p:cNvPr id="3" name="Content Placeholder 2">
            <a:extLst>
              <a:ext uri="{FF2B5EF4-FFF2-40B4-BE49-F238E27FC236}">
                <a16:creationId xmlns:a16="http://schemas.microsoft.com/office/drawing/2014/main" id="{BCD54469-F833-61EC-C947-1FB32181A6DB}"/>
              </a:ext>
            </a:extLst>
          </p:cNvPr>
          <p:cNvSpPr>
            <a:spLocks noGrp="1"/>
          </p:cNvSpPr>
          <p:nvPr>
            <p:ph idx="1"/>
          </p:nvPr>
        </p:nvSpPr>
        <p:spPr/>
        <p:txBody>
          <a:bodyPr/>
          <a:lstStyle/>
          <a:p>
            <a:r>
              <a:rPr lang="en-US" dirty="0"/>
              <a:t>The NWDAF was specifically designed for data acquisition and analytic information provisioning.</a:t>
            </a:r>
          </a:p>
          <a:p>
            <a:r>
              <a:rPr lang="en-US" dirty="0"/>
              <a:t>Supports data collection from other Network Functions and OAM.</a:t>
            </a:r>
          </a:p>
          <a:p>
            <a:r>
              <a:rPr lang="en-US" dirty="0"/>
              <a:t>Does not consider data from other business domains</a:t>
            </a:r>
          </a:p>
          <a:p>
            <a:r>
              <a:rPr lang="en-US" dirty="0"/>
              <a:t>Data privacy not considered</a:t>
            </a:r>
          </a:p>
          <a:p>
            <a:r>
              <a:rPr lang="en-US" dirty="0"/>
              <a:t>6G is foreseen to be “</a:t>
            </a:r>
            <a:r>
              <a:rPr lang="en-US" b="1" dirty="0"/>
              <a:t>AI-native</a:t>
            </a:r>
            <a:r>
              <a:rPr lang="en-US" dirty="0"/>
              <a:t>”.</a:t>
            </a:r>
          </a:p>
        </p:txBody>
      </p:sp>
    </p:spTree>
    <p:extLst>
      <p:ext uri="{BB962C8B-B14F-4D97-AF65-F5344CB8AC3E}">
        <p14:creationId xmlns:p14="http://schemas.microsoft.com/office/powerpoint/2010/main" val="4002535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0ED010-BDB7-AB51-4F04-8CC7AA7D5FD6}"/>
              </a:ext>
            </a:extLst>
          </p:cNvPr>
          <p:cNvSpPr>
            <a:spLocks noGrp="1"/>
          </p:cNvSpPr>
          <p:nvPr>
            <p:ph type="title"/>
          </p:nvPr>
        </p:nvSpPr>
        <p:spPr/>
        <p:txBody>
          <a:bodyPr/>
          <a:lstStyle/>
          <a:p>
            <a:r>
              <a:rPr lang="en-US" dirty="0"/>
              <a:t>AI/ML Brief Overview</a:t>
            </a:r>
          </a:p>
        </p:txBody>
      </p:sp>
    </p:spTree>
    <p:extLst>
      <p:ext uri="{BB962C8B-B14F-4D97-AF65-F5344CB8AC3E}">
        <p14:creationId xmlns:p14="http://schemas.microsoft.com/office/powerpoint/2010/main" val="4095079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EC9B0-ED11-E97F-CB75-A7F582951F27}"/>
              </a:ext>
            </a:extLst>
          </p:cNvPr>
          <p:cNvSpPr>
            <a:spLocks noGrp="1"/>
          </p:cNvSpPr>
          <p:nvPr>
            <p:ph type="title"/>
          </p:nvPr>
        </p:nvSpPr>
        <p:spPr/>
        <p:txBody>
          <a:bodyPr/>
          <a:lstStyle/>
          <a:p>
            <a:r>
              <a:rPr lang="en-US" dirty="0"/>
              <a:t>Learning Systems</a:t>
            </a:r>
          </a:p>
        </p:txBody>
      </p:sp>
      <p:graphicFrame>
        <p:nvGraphicFramePr>
          <p:cNvPr id="6" name="Content Placeholder 5">
            <a:extLst>
              <a:ext uri="{FF2B5EF4-FFF2-40B4-BE49-F238E27FC236}">
                <a16:creationId xmlns:a16="http://schemas.microsoft.com/office/drawing/2014/main" id="{43CE5F86-3A51-67D9-1E26-82F136E73B9C}"/>
              </a:ext>
            </a:extLst>
          </p:cNvPr>
          <p:cNvGraphicFramePr>
            <a:graphicFrameLocks noGrp="1"/>
          </p:cNvGraphicFramePr>
          <p:nvPr>
            <p:ph idx="1"/>
            <p:extLst>
              <p:ext uri="{D42A27DB-BD31-4B8C-83A1-F6EECF244321}">
                <p14:modId xmlns:p14="http://schemas.microsoft.com/office/powerpoint/2010/main" val="1391314764"/>
              </p:ext>
            </p:extLst>
          </p:nvPr>
        </p:nvGraphicFramePr>
        <p:xfrm>
          <a:off x="838200" y="2062692"/>
          <a:ext cx="10515600" cy="3754120"/>
        </p:xfrm>
        <a:graphic>
          <a:graphicData uri="http://schemas.openxmlformats.org/drawingml/2006/table">
            <a:tbl>
              <a:tblPr firstRow="1" bandRow="1">
                <a:tableStyleId>{5C22544A-7EE6-4342-B048-85BDC9FD1C3A}</a:tableStyleId>
              </a:tblPr>
              <a:tblGrid>
                <a:gridCol w="2912533">
                  <a:extLst>
                    <a:ext uri="{9D8B030D-6E8A-4147-A177-3AD203B41FA5}">
                      <a16:colId xmlns:a16="http://schemas.microsoft.com/office/drawing/2014/main" val="3809063297"/>
                    </a:ext>
                  </a:extLst>
                </a:gridCol>
                <a:gridCol w="7603067">
                  <a:extLst>
                    <a:ext uri="{9D8B030D-6E8A-4147-A177-3AD203B41FA5}">
                      <a16:colId xmlns:a16="http://schemas.microsoft.com/office/drawing/2014/main" val="1448119892"/>
                    </a:ext>
                  </a:extLst>
                </a:gridCol>
              </a:tblGrid>
              <a:tr h="370840">
                <a:tc>
                  <a:txBody>
                    <a:bodyPr/>
                    <a:lstStyle/>
                    <a:p>
                      <a:r>
                        <a:rPr lang="en-US" dirty="0"/>
                        <a:t>Learning System</a:t>
                      </a:r>
                    </a:p>
                  </a:txBody>
                  <a:tcPr/>
                </a:tc>
                <a:tc>
                  <a:txBody>
                    <a:bodyPr/>
                    <a:lstStyle/>
                    <a:p>
                      <a:endParaRPr lang="en-US"/>
                    </a:p>
                  </a:txBody>
                  <a:tcPr/>
                </a:tc>
                <a:extLst>
                  <a:ext uri="{0D108BD9-81ED-4DB2-BD59-A6C34878D82A}">
                    <a16:rowId xmlns:a16="http://schemas.microsoft.com/office/drawing/2014/main" val="101337557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Supervised Learning</a:t>
                      </a:r>
                    </a:p>
                  </a:txBody>
                  <a:tcPr/>
                </a:tc>
                <a:tc>
                  <a:txBody>
                    <a:bodyPr/>
                    <a:lstStyle/>
                    <a:p>
                      <a:pPr marL="285750" lvl="0" indent="-285750">
                        <a:buFont typeface="Arial" panose="020B0604020202020204" pitchFamily="34" charset="0"/>
                        <a:buChar char="•"/>
                      </a:pPr>
                      <a:r>
                        <a:rPr lang="en-US" dirty="0"/>
                        <a:t>Uses labeled data for training</a:t>
                      </a:r>
                    </a:p>
                    <a:p>
                      <a:pPr marL="285750" lvl="0" indent="-285750">
                        <a:buFont typeface="Arial" panose="020B0604020202020204" pitchFamily="34" charset="0"/>
                        <a:buChar char="•"/>
                      </a:pPr>
                      <a:r>
                        <a:rPr lang="en-US" dirty="0"/>
                        <a:t>Regression/Classification</a:t>
                      </a:r>
                    </a:p>
                    <a:p>
                      <a:pPr marL="285750" lvl="0" indent="-285750">
                        <a:buFont typeface="Arial" panose="020B0604020202020204" pitchFamily="34" charset="0"/>
                        <a:buChar char="•"/>
                      </a:pPr>
                      <a:r>
                        <a:rPr lang="en-US" dirty="0"/>
                        <a:t>Linear regression, SVM, Neural Networks</a:t>
                      </a:r>
                    </a:p>
                  </a:txBody>
                  <a:tcPr/>
                </a:tc>
                <a:extLst>
                  <a:ext uri="{0D108BD9-81ED-4DB2-BD59-A6C34878D82A}">
                    <a16:rowId xmlns:a16="http://schemas.microsoft.com/office/drawing/2014/main" val="12306287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Unsupervised Learning</a:t>
                      </a:r>
                    </a:p>
                  </a:txBody>
                  <a:tcPr/>
                </a:tc>
                <a:tc>
                  <a:txBody>
                    <a:bodyPr/>
                    <a:lstStyle/>
                    <a:p>
                      <a:pPr marL="285750" lvl="0" indent="-285750">
                        <a:buFont typeface="Arial" panose="020B0604020202020204" pitchFamily="34" charset="0"/>
                        <a:buChar char="•"/>
                      </a:pPr>
                      <a:r>
                        <a:rPr lang="en-US" dirty="0"/>
                        <a:t>Uses unlabeled data for discovering patterns</a:t>
                      </a:r>
                    </a:p>
                    <a:p>
                      <a:pPr marL="285750" lvl="0" indent="-285750">
                        <a:buFont typeface="Arial" panose="020B0604020202020204" pitchFamily="34" charset="0"/>
                        <a:buChar char="•"/>
                      </a:pPr>
                      <a:r>
                        <a:rPr lang="en-US" dirty="0"/>
                        <a:t>Density modelling, dimensionality reduction, anomaly detection</a:t>
                      </a:r>
                    </a:p>
                    <a:p>
                      <a:pPr marL="285750" lvl="0" indent="-285750">
                        <a:buFont typeface="Arial" panose="020B0604020202020204" pitchFamily="34" charset="0"/>
                        <a:buChar char="•"/>
                      </a:pPr>
                      <a:r>
                        <a:rPr lang="en-US" dirty="0"/>
                        <a:t>K-means, PCA, Autoencoders</a:t>
                      </a:r>
                    </a:p>
                  </a:txBody>
                  <a:tcPr/>
                </a:tc>
                <a:extLst>
                  <a:ext uri="{0D108BD9-81ED-4DB2-BD59-A6C34878D82A}">
                    <a16:rowId xmlns:a16="http://schemas.microsoft.com/office/drawing/2014/main" val="3571241466"/>
                  </a:ext>
                </a:extLst>
              </a:tr>
              <a:tr h="370840">
                <a:tc>
                  <a:txBody>
                    <a:bodyPr/>
                    <a:lstStyle/>
                    <a:p>
                      <a:r>
                        <a:rPr lang="en-US" b="1" dirty="0"/>
                        <a:t>Reinforcement Learning</a:t>
                      </a:r>
                      <a:endParaRPr lang="en-US" dirty="0"/>
                    </a:p>
                  </a:txBody>
                  <a:tcPr/>
                </a:tc>
                <a:tc>
                  <a:txBody>
                    <a:bodyPr/>
                    <a:lstStyle/>
                    <a:p>
                      <a:pPr marL="285750" lvl="0" indent="-285750">
                        <a:buFont typeface="Arial" panose="020B0604020202020204" pitchFamily="34" charset="0"/>
                        <a:buChar char="•"/>
                      </a:pPr>
                      <a:r>
                        <a:rPr lang="en-US" dirty="0"/>
                        <a:t>Learns by interacting with the environment</a:t>
                      </a:r>
                    </a:p>
                    <a:p>
                      <a:pPr marL="285750" lvl="0" indent="-285750">
                        <a:buFont typeface="Arial" panose="020B0604020202020204" pitchFamily="34" charset="0"/>
                        <a:buChar char="•"/>
                      </a:pPr>
                      <a:r>
                        <a:rPr lang="en-US" dirty="0"/>
                        <a:t>Q-learning, DQN</a:t>
                      </a:r>
                    </a:p>
                  </a:txBody>
                  <a:tcPr/>
                </a:tc>
                <a:extLst>
                  <a:ext uri="{0D108BD9-81ED-4DB2-BD59-A6C34878D82A}">
                    <a16:rowId xmlns:a16="http://schemas.microsoft.com/office/drawing/2014/main" val="4097794949"/>
                  </a:ext>
                </a:extLst>
              </a:tr>
              <a:tr h="370840">
                <a:tc>
                  <a:txBody>
                    <a:bodyPr/>
                    <a:lstStyle/>
                    <a:p>
                      <a:r>
                        <a:rPr lang="en-US" b="1" dirty="0"/>
                        <a:t>Semi-supervised Learning</a:t>
                      </a:r>
                      <a:endParaRPr lang="en-US" dirty="0"/>
                    </a:p>
                  </a:txBody>
                  <a:tcPr/>
                </a:tc>
                <a:tc>
                  <a:txBody>
                    <a:bodyPr/>
                    <a:lstStyle/>
                    <a:p>
                      <a:pPr marL="285750" lvl="0" indent="-285750">
                        <a:buFont typeface="Arial" panose="020B0604020202020204" pitchFamily="34" charset="0"/>
                        <a:buChar char="•"/>
                      </a:pPr>
                      <a:r>
                        <a:rPr lang="en-US" dirty="0"/>
                        <a:t>Combines a small amount of labeled data with a large amount of unlabeled data</a:t>
                      </a:r>
                    </a:p>
                    <a:p>
                      <a:pPr marL="285750" lvl="0" indent="-285750">
                        <a:buFont typeface="Arial" panose="020B0604020202020204" pitchFamily="34" charset="0"/>
                        <a:buChar char="•"/>
                      </a:pPr>
                      <a:r>
                        <a:rPr lang="en-US" dirty="0"/>
                        <a:t>Semi-supervised SVM, Graph-based methods</a:t>
                      </a:r>
                    </a:p>
                  </a:txBody>
                  <a:tcPr/>
                </a:tc>
                <a:extLst>
                  <a:ext uri="{0D108BD9-81ED-4DB2-BD59-A6C34878D82A}">
                    <a16:rowId xmlns:a16="http://schemas.microsoft.com/office/drawing/2014/main" val="2576888001"/>
                  </a:ext>
                </a:extLst>
              </a:tr>
            </a:tbl>
          </a:graphicData>
        </a:graphic>
      </p:graphicFrame>
    </p:spTree>
    <p:extLst>
      <p:ext uri="{BB962C8B-B14F-4D97-AF65-F5344CB8AC3E}">
        <p14:creationId xmlns:p14="http://schemas.microsoft.com/office/powerpoint/2010/main" val="1445319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E02ED-D620-D7CD-32EC-F969C68E421E}"/>
              </a:ext>
            </a:extLst>
          </p:cNvPr>
          <p:cNvSpPr>
            <a:spLocks noGrp="1"/>
          </p:cNvSpPr>
          <p:nvPr>
            <p:ph type="title"/>
          </p:nvPr>
        </p:nvSpPr>
        <p:spPr/>
        <p:txBody>
          <a:bodyPr/>
          <a:lstStyle/>
          <a:p>
            <a:r>
              <a:rPr lang="en-US" dirty="0"/>
              <a:t>Model Training</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609F707-F391-D029-D17D-710C949C6831}"/>
                  </a:ext>
                </a:extLst>
              </p:cNvPr>
              <p:cNvSpPr txBox="1"/>
              <p:nvPr/>
            </p:nvSpPr>
            <p:spPr>
              <a:xfrm>
                <a:off x="540998" y="1717670"/>
                <a:ext cx="7891802" cy="3801041"/>
              </a:xfrm>
              <a:prstGeom prst="rect">
                <a:avLst/>
              </a:prstGeom>
              <a:noFill/>
            </p:spPr>
            <p:txBody>
              <a:bodyPr wrap="square" rtlCol="0">
                <a:spAutoFit/>
              </a:bodyPr>
              <a:lstStyle/>
              <a:p>
                <a:pPr marL="285750" indent="-285750" algn="just">
                  <a:spcAft>
                    <a:spcPts val="600"/>
                  </a:spcAft>
                  <a:buFont typeface="Arial" panose="020B0604020202020204" pitchFamily="34" charset="0"/>
                  <a:buChar char="•"/>
                </a:pPr>
                <a:r>
                  <a:rPr lang="en-US" dirty="0"/>
                  <a:t>Given a dataset </a:t>
                </a:r>
                <a14:m>
                  <m:oMath xmlns:m="http://schemas.openxmlformats.org/officeDocument/2006/math">
                    <m:r>
                      <a:rPr lang="en-US" b="1" i="1" smtClean="0">
                        <a:latin typeface="Cambria Math" panose="02040503050406030204" pitchFamily="18" charset="0"/>
                      </a:rPr>
                      <m:t>𝑫</m:t>
                    </m:r>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𝒊</m:t>
                        </m:r>
                      </m:sub>
                    </m:sSub>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𝒚</m:t>
                        </m:r>
                      </m:e>
                      <m:sub>
                        <m:r>
                          <a:rPr lang="en-US" b="1" i="1" smtClean="0">
                            <a:latin typeface="Cambria Math" panose="02040503050406030204" pitchFamily="18" charset="0"/>
                          </a:rPr>
                          <m:t>𝒊</m:t>
                        </m:r>
                      </m:sub>
                    </m:sSub>
                    <m:r>
                      <a:rPr lang="en-US" b="1" i="1" smtClean="0">
                        <a:latin typeface="Cambria Math" panose="02040503050406030204" pitchFamily="18" charset="0"/>
                      </a:rPr>
                      <m:t>)</m:t>
                    </m:r>
                  </m:oMath>
                </a14:m>
                <a:r>
                  <a:rPr lang="en-US" b="1" dirty="0"/>
                  <a:t>, </a:t>
                </a:r>
                <a:r>
                  <a:rPr lang="en-US" dirty="0"/>
                  <a:t>find the parameters </a:t>
                </a:r>
                <a14:m>
                  <m:oMath xmlns:m="http://schemas.openxmlformats.org/officeDocument/2006/math">
                    <m:r>
                      <a:rPr lang="en-US" b="1" i="1" smtClean="0">
                        <a:latin typeface="Cambria Math" panose="02040503050406030204" pitchFamily="18" charset="0"/>
                        <a:ea typeface="Cambria Math" panose="02040503050406030204" pitchFamily="18" charset="0"/>
                      </a:rPr>
                      <m:t>𝜽</m:t>
                    </m:r>
                  </m:oMath>
                </a14:m>
                <a:r>
                  <a:rPr lang="en-US" dirty="0"/>
                  <a:t> of the function </a:t>
                </a:r>
                <a14:m>
                  <m:oMath xmlns:m="http://schemas.openxmlformats.org/officeDocument/2006/math">
                    <m:r>
                      <a:rPr lang="en-US" b="1" i="1" smtClean="0">
                        <a:latin typeface="Cambria Math" panose="02040503050406030204" pitchFamily="18" charset="0"/>
                      </a:rPr>
                      <m:t>𝒇</m:t>
                    </m:r>
                    <m:r>
                      <a:rPr lang="en-US" b="1" i="1" smtClean="0">
                        <a:latin typeface="Cambria Math" panose="02040503050406030204" pitchFamily="18" charset="0"/>
                      </a:rPr>
                      <m:t>(</m:t>
                    </m:r>
                    <m:r>
                      <a:rPr lang="en-US" b="1" i="1" smtClean="0">
                        <a:latin typeface="Cambria Math" panose="02040503050406030204" pitchFamily="18" charset="0"/>
                      </a:rPr>
                      <m:t>𝒙</m:t>
                    </m:r>
                    <m:r>
                      <a:rPr lang="en-US" b="1" i="1" smtClean="0">
                        <a:latin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𝜽</m:t>
                    </m:r>
                    <m:r>
                      <a:rPr lang="en-US" b="1" i="1" smtClean="0">
                        <a:latin typeface="Cambria Math" panose="02040503050406030204" pitchFamily="18" charset="0"/>
                        <a:ea typeface="Cambria Math" panose="02040503050406030204" pitchFamily="18" charset="0"/>
                      </a:rPr>
                      <m:t>)</m:t>
                    </m:r>
                  </m:oMath>
                </a14:m>
                <a:r>
                  <a:rPr lang="en-US" b="1" dirty="0"/>
                  <a:t> </a:t>
                </a:r>
                <a:r>
                  <a:rPr lang="en-US" dirty="0"/>
                  <a:t>that minimize the difference between the predicted output </a:t>
                </a:r>
                <a14:m>
                  <m:oMath xmlns:m="http://schemas.openxmlformats.org/officeDocument/2006/math">
                    <m:acc>
                      <m:accPr>
                        <m:chr m:val="̂"/>
                        <m:ctrlPr>
                          <a:rPr lang="en-US" b="1" i="1" smtClean="0">
                            <a:latin typeface="Cambria Math" panose="02040503050406030204" pitchFamily="18" charset="0"/>
                          </a:rPr>
                        </m:ctrlPr>
                      </m:accPr>
                      <m:e>
                        <m:r>
                          <a:rPr lang="en-US" b="1" i="1" smtClean="0">
                            <a:latin typeface="Cambria Math" panose="02040503050406030204" pitchFamily="18" charset="0"/>
                          </a:rPr>
                          <m:t>𝒚</m:t>
                        </m:r>
                      </m:e>
                    </m:acc>
                  </m:oMath>
                </a14:m>
                <a:r>
                  <a:rPr lang="en-US" b="1" dirty="0"/>
                  <a:t> = f(x;</a:t>
                </a:r>
                <a:r>
                  <a:rPr lang="el-GR" b="1" dirty="0"/>
                  <a:t>θ</a:t>
                </a:r>
                <a:r>
                  <a:rPr lang="en-US" b="1" dirty="0"/>
                  <a:t>) </a:t>
                </a:r>
                <a:r>
                  <a:rPr lang="en-US" dirty="0"/>
                  <a:t>and the actual output </a:t>
                </a:r>
                <a14:m>
                  <m:oMath xmlns:m="http://schemas.openxmlformats.org/officeDocument/2006/math">
                    <m:r>
                      <a:rPr lang="en-US" b="1" i="1" smtClean="0">
                        <a:latin typeface="Cambria Math" panose="02040503050406030204" pitchFamily="18" charset="0"/>
                      </a:rPr>
                      <m:t>𝒚</m:t>
                    </m:r>
                  </m:oMath>
                </a14:m>
                <a:r>
                  <a:rPr lang="en-US" dirty="0"/>
                  <a:t>.</a:t>
                </a:r>
              </a:p>
              <a:p>
                <a:pPr marL="285750" indent="-285750" algn="just">
                  <a:spcAft>
                    <a:spcPts val="600"/>
                  </a:spcAft>
                  <a:buFont typeface="Arial" panose="020B0604020202020204" pitchFamily="34" charset="0"/>
                  <a:buChar char="•"/>
                </a:pPr>
                <a:r>
                  <a:rPr lang="en-US" dirty="0"/>
                  <a:t>If </a:t>
                </a:r>
                <a14:m>
                  <m:oMath xmlns:m="http://schemas.openxmlformats.org/officeDocument/2006/math">
                    <m:r>
                      <a:rPr lang="en-US" i="1" dirty="0" smtClean="0">
                        <a:latin typeface="Cambria Math" panose="02040503050406030204" pitchFamily="18" charset="0"/>
                      </a:rPr>
                      <m:t>𝑓</m:t>
                    </m:r>
                  </m:oMath>
                </a14:m>
                <a:r>
                  <a:rPr lang="en-US" dirty="0"/>
                  <a:t> is a neural network, then </a:t>
                </a:r>
                <a14:m>
                  <m:oMath xmlns:m="http://schemas.openxmlformats.org/officeDocument/2006/math">
                    <m:r>
                      <a:rPr lang="el-GR" i="1" dirty="0" smtClean="0">
                        <a:latin typeface="Cambria Math" panose="02040503050406030204" pitchFamily="18" charset="0"/>
                      </a:rPr>
                      <m:t>𝜃</m:t>
                    </m:r>
                  </m:oMath>
                </a14:m>
                <a:r>
                  <a:rPr lang="en-US" dirty="0"/>
                  <a:t> includes the weights and biases.</a:t>
                </a:r>
              </a:p>
              <a:p>
                <a:pPr marL="285750" indent="-285750" algn="just">
                  <a:spcAft>
                    <a:spcPts val="600"/>
                  </a:spcAft>
                  <a:buFont typeface="Arial" panose="020B0604020202020204" pitchFamily="34" charset="0"/>
                  <a:buChar char="•"/>
                </a:pPr>
                <a:r>
                  <a:rPr lang="en-US" dirty="0"/>
                  <a:t>We define a loss function </a:t>
                </a:r>
                <a14:m>
                  <m:oMath xmlns:m="http://schemas.openxmlformats.org/officeDocument/2006/math">
                    <m:r>
                      <a:rPr lang="en-US" b="1" i="1" dirty="0" smtClean="0">
                        <a:latin typeface="Cambria Math" panose="02040503050406030204" pitchFamily="18" charset="0"/>
                      </a:rPr>
                      <m:t>𝑳</m:t>
                    </m:r>
                    <m:r>
                      <a:rPr lang="en-US" b="1" i="1" dirty="0" smtClean="0">
                        <a:latin typeface="Cambria Math" panose="02040503050406030204" pitchFamily="18" charset="0"/>
                      </a:rPr>
                      <m:t>(</m:t>
                    </m:r>
                    <m:r>
                      <a:rPr lang="el-GR" b="1" i="1" dirty="0" smtClean="0">
                        <a:latin typeface="Cambria Math" panose="02040503050406030204" pitchFamily="18" charset="0"/>
                      </a:rPr>
                      <m:t>𝜽</m:t>
                    </m:r>
                    <m:r>
                      <a:rPr lang="el-GR" b="1" i="1" dirty="0" smtClean="0">
                        <a:latin typeface="Cambria Math" panose="02040503050406030204" pitchFamily="18" charset="0"/>
                      </a:rPr>
                      <m:t>) </m:t>
                    </m:r>
                  </m:oMath>
                </a14:m>
                <a:r>
                  <a:rPr lang="en-US" dirty="0"/>
                  <a:t>for measuring the prediction error (</a:t>
                </a:r>
                <a:r>
                  <a:rPr lang="en-US" i="1" dirty="0"/>
                  <a:t>e.g.</a:t>
                </a:r>
                <a:r>
                  <a:rPr lang="en-US" dirty="0"/>
                  <a:t>, mean squared error for regression, cross-entropy loss for classification)</a:t>
                </a:r>
              </a:p>
              <a:p>
                <a:pPr marL="285750" indent="-285750" algn="just">
                  <a:spcAft>
                    <a:spcPts val="600"/>
                  </a:spcAft>
                  <a:buFont typeface="Arial" panose="020B0604020202020204" pitchFamily="34" charset="0"/>
                  <a:buChar char="•"/>
                </a:pPr>
                <a:r>
                  <a:rPr lang="en-US" dirty="0"/>
                  <a:t>Using Gradient Descent, we adjust </a:t>
                </a:r>
                <a14:m>
                  <m:oMath xmlns:m="http://schemas.openxmlformats.org/officeDocument/2006/math">
                    <m:r>
                      <a:rPr lang="el-GR" i="1" dirty="0" smtClean="0">
                        <a:latin typeface="Cambria Math" panose="02040503050406030204" pitchFamily="18" charset="0"/>
                      </a:rPr>
                      <m:t>𝜃</m:t>
                    </m:r>
                  </m:oMath>
                </a14:m>
                <a:r>
                  <a:rPr lang="en-US" dirty="0"/>
                  <a:t> to minimize the loss function </a:t>
                </a:r>
                <a14:m>
                  <m:oMath xmlns:m="http://schemas.openxmlformats.org/officeDocument/2006/math">
                    <m:r>
                      <a:rPr lang="en-US" i="1" dirty="0" smtClean="0">
                        <a:latin typeface="Cambria Math" panose="02040503050406030204" pitchFamily="18" charset="0"/>
                      </a:rPr>
                      <m:t>𝐿</m:t>
                    </m:r>
                    <m:r>
                      <a:rPr lang="en-US" i="1" dirty="0" smtClean="0">
                        <a:latin typeface="Cambria Math" panose="02040503050406030204" pitchFamily="18" charset="0"/>
                      </a:rPr>
                      <m:t>(</m:t>
                    </m:r>
                    <m:r>
                      <a:rPr lang="el-GR" i="1" dirty="0" smtClean="0">
                        <a:latin typeface="Cambria Math" panose="02040503050406030204" pitchFamily="18" charset="0"/>
                      </a:rPr>
                      <m:t>𝜃</m:t>
                    </m:r>
                    <m:r>
                      <a:rPr lang="en-US" i="1" dirty="0" smtClean="0">
                        <a:latin typeface="Cambria Math" panose="02040503050406030204" pitchFamily="18" charset="0"/>
                      </a:rPr>
                      <m:t>)</m:t>
                    </m:r>
                  </m:oMath>
                </a14:m>
                <a:r>
                  <a:rPr lang="en-US" dirty="0"/>
                  <a:t>, through the update rule:</a:t>
                </a:r>
              </a:p>
              <a:p>
                <a:pPr marL="742950" lvl="1" indent="-285750" algn="just">
                  <a:spcAft>
                    <a:spcPts val="600"/>
                  </a:spcAft>
                  <a:buFont typeface="Arial" panose="020B0604020202020204" pitchFamily="34" charset="0"/>
                  <a:buChar char="•"/>
                </a:pPr>
                <a14:m>
                  <m:oMath xmlns:m="http://schemas.openxmlformats.org/officeDocument/2006/math">
                    <m:r>
                      <a:rPr lang="el-GR" b="1" i="1" dirty="0" smtClean="0">
                        <a:latin typeface="Cambria Math" panose="02040503050406030204" pitchFamily="18" charset="0"/>
                      </a:rPr>
                      <m:t>𝜽</m:t>
                    </m:r>
                    <m:r>
                      <a:rPr lang="el-GR" b="1" i="1" dirty="0" smtClean="0">
                        <a:latin typeface="Cambria Math" panose="02040503050406030204" pitchFamily="18" charset="0"/>
                      </a:rPr>
                      <m:t>=</m:t>
                    </m:r>
                    <m:r>
                      <a:rPr lang="el-GR" b="1" i="1" dirty="0" smtClean="0">
                        <a:latin typeface="Cambria Math" panose="02040503050406030204" pitchFamily="18" charset="0"/>
                      </a:rPr>
                      <m:t>𝜽</m:t>
                    </m:r>
                    <m:r>
                      <a:rPr lang="el-GR" b="1" i="1" dirty="0" smtClean="0">
                        <a:latin typeface="Cambria Math" panose="02040503050406030204" pitchFamily="18" charset="0"/>
                      </a:rPr>
                      <m:t>−</m:t>
                    </m:r>
                    <m:r>
                      <a:rPr lang="el-GR" b="1" i="1" dirty="0" smtClean="0">
                        <a:latin typeface="Cambria Math" panose="02040503050406030204" pitchFamily="18" charset="0"/>
                      </a:rPr>
                      <m:t>𝜼</m:t>
                    </m:r>
                    <m:r>
                      <a:rPr lang="el-GR" b="1" i="1" dirty="0" smtClean="0">
                        <a:latin typeface="Cambria Math" panose="02040503050406030204" pitchFamily="18" charset="0"/>
                        <a:ea typeface="Cambria Math" panose="02040503050406030204" pitchFamily="18" charset="0"/>
                      </a:rPr>
                      <m:t>∙</m:t>
                    </m:r>
                    <m:sSub>
                      <m:sSubPr>
                        <m:ctrlPr>
                          <a:rPr lang="el-GR" b="1" i="1" dirty="0" smtClean="0">
                            <a:latin typeface="Cambria Math" panose="02040503050406030204" pitchFamily="18" charset="0"/>
                            <a:ea typeface="Cambria Math" panose="02040503050406030204" pitchFamily="18" charset="0"/>
                          </a:rPr>
                        </m:ctrlPr>
                      </m:sSubPr>
                      <m:e>
                        <m:r>
                          <a:rPr lang="en-US" b="1" i="0" dirty="0" smtClean="0">
                            <a:latin typeface="Cambria Math" panose="02040503050406030204" pitchFamily="18" charset="0"/>
                            <a:ea typeface="Cambria Math" panose="02040503050406030204" pitchFamily="18" charset="0"/>
                          </a:rPr>
                          <m:t>𝛁</m:t>
                        </m:r>
                      </m:e>
                      <m:sub>
                        <m:r>
                          <a:rPr lang="el-GR" b="1" i="1" dirty="0" smtClean="0">
                            <a:latin typeface="Cambria Math" panose="02040503050406030204" pitchFamily="18" charset="0"/>
                            <a:ea typeface="Cambria Math" panose="02040503050406030204" pitchFamily="18" charset="0"/>
                          </a:rPr>
                          <m:t>𝜽</m:t>
                        </m:r>
                      </m:sub>
                    </m:sSub>
                    <m:r>
                      <a:rPr lang="en-US" b="1" i="1" dirty="0" smtClean="0">
                        <a:latin typeface="Cambria Math" panose="02040503050406030204" pitchFamily="18" charset="0"/>
                      </a:rPr>
                      <m:t>𝑳</m:t>
                    </m:r>
                    <m:r>
                      <a:rPr lang="en-US" b="1" i="1" dirty="0" smtClean="0">
                        <a:latin typeface="Cambria Math" panose="02040503050406030204" pitchFamily="18" charset="0"/>
                      </a:rPr>
                      <m:t>(</m:t>
                    </m:r>
                    <m:r>
                      <a:rPr lang="el-GR" b="1" i="1" dirty="0" smtClean="0">
                        <a:latin typeface="Cambria Math" panose="02040503050406030204" pitchFamily="18" charset="0"/>
                      </a:rPr>
                      <m:t>𝜽</m:t>
                    </m:r>
                    <m:r>
                      <a:rPr lang="en-US" b="1" i="1" dirty="0" smtClean="0">
                        <a:latin typeface="Cambria Math" panose="02040503050406030204" pitchFamily="18" charset="0"/>
                      </a:rPr>
                      <m:t>), </m:t>
                    </m:r>
                  </m:oMath>
                </a14:m>
                <a:r>
                  <a:rPr lang="en-US" dirty="0"/>
                  <a:t>where </a:t>
                </a:r>
                <a14:m>
                  <m:oMath xmlns:m="http://schemas.openxmlformats.org/officeDocument/2006/math">
                    <m:r>
                      <a:rPr lang="el-GR" i="1" dirty="0" smtClean="0">
                        <a:latin typeface="Cambria Math" panose="02040503050406030204" pitchFamily="18" charset="0"/>
                      </a:rPr>
                      <m:t>𝜂</m:t>
                    </m:r>
                  </m:oMath>
                </a14:m>
                <a:r>
                  <a:rPr lang="en-US" dirty="0"/>
                  <a:t> is the learning rate, and </a:t>
                </a:r>
                <a14:m>
                  <m:oMath xmlns:m="http://schemas.openxmlformats.org/officeDocument/2006/math">
                    <m:sSub>
                      <m:sSubPr>
                        <m:ctrlPr>
                          <a:rPr lang="el-GR" i="1" dirty="0">
                            <a:latin typeface="Cambria Math" panose="02040503050406030204" pitchFamily="18" charset="0"/>
                            <a:ea typeface="Cambria Math" panose="02040503050406030204" pitchFamily="18" charset="0"/>
                          </a:rPr>
                        </m:ctrlPr>
                      </m:sSubPr>
                      <m:e>
                        <m:r>
                          <m:rPr>
                            <m:sty m:val="p"/>
                          </m:rPr>
                          <a:rPr lang="en-US" dirty="0">
                            <a:latin typeface="Cambria Math" panose="02040503050406030204" pitchFamily="18" charset="0"/>
                            <a:ea typeface="Cambria Math" panose="02040503050406030204" pitchFamily="18" charset="0"/>
                          </a:rPr>
                          <m:t>∇</m:t>
                        </m:r>
                      </m:e>
                      <m:sub>
                        <m:r>
                          <a:rPr lang="el-GR" i="1" dirty="0">
                            <a:latin typeface="Cambria Math" panose="02040503050406030204" pitchFamily="18" charset="0"/>
                            <a:ea typeface="Cambria Math" panose="02040503050406030204" pitchFamily="18" charset="0"/>
                          </a:rPr>
                          <m:t>𝜃</m:t>
                        </m:r>
                      </m:sub>
                    </m:sSub>
                    <m:r>
                      <a:rPr lang="en-US" i="1" dirty="0">
                        <a:latin typeface="Cambria Math" panose="02040503050406030204" pitchFamily="18" charset="0"/>
                      </a:rPr>
                      <m:t>𝐿</m:t>
                    </m:r>
                    <m:r>
                      <a:rPr lang="en-US" i="1" dirty="0">
                        <a:latin typeface="Cambria Math" panose="02040503050406030204" pitchFamily="18" charset="0"/>
                      </a:rPr>
                      <m:t>(</m:t>
                    </m:r>
                    <m:r>
                      <a:rPr lang="el-GR" i="1" dirty="0">
                        <a:latin typeface="Cambria Math" panose="02040503050406030204" pitchFamily="18" charset="0"/>
                      </a:rPr>
                      <m:t>𝜃</m:t>
                    </m:r>
                    <m:r>
                      <a:rPr lang="en-US" i="1" dirty="0">
                        <a:latin typeface="Cambria Math" panose="02040503050406030204" pitchFamily="18" charset="0"/>
                      </a:rPr>
                      <m:t>) </m:t>
                    </m:r>
                  </m:oMath>
                </a14:m>
                <a:r>
                  <a:rPr lang="en-US" dirty="0"/>
                  <a:t>is the gradient of the loss function with respect to </a:t>
                </a:r>
                <a14:m>
                  <m:oMath xmlns:m="http://schemas.openxmlformats.org/officeDocument/2006/math">
                    <m:r>
                      <a:rPr lang="el-GR" i="1" dirty="0" smtClean="0">
                        <a:latin typeface="Cambria Math" panose="02040503050406030204" pitchFamily="18" charset="0"/>
                      </a:rPr>
                      <m:t>𝜃</m:t>
                    </m:r>
                  </m:oMath>
                </a14:m>
                <a:r>
                  <a:rPr lang="en-US" dirty="0"/>
                  <a:t>.</a:t>
                </a:r>
              </a:p>
              <a:p>
                <a:pPr marL="285750" indent="-285750" algn="just">
                  <a:spcAft>
                    <a:spcPts val="600"/>
                  </a:spcAft>
                  <a:buFont typeface="Arial" panose="020B0604020202020204" pitchFamily="34" charset="0"/>
                  <a:buChar char="•"/>
                </a:pPr>
                <a:r>
                  <a:rPr lang="en-US" dirty="0"/>
                  <a:t>After training is complete, we evaluate the model on a separate validation set to examine how it performs on unseen data.</a:t>
                </a:r>
              </a:p>
            </p:txBody>
          </p:sp>
        </mc:Choice>
        <mc:Fallback xmlns="">
          <p:sp>
            <p:nvSpPr>
              <p:cNvPr id="7" name="TextBox 6">
                <a:extLst>
                  <a:ext uri="{FF2B5EF4-FFF2-40B4-BE49-F238E27FC236}">
                    <a16:creationId xmlns:a16="http://schemas.microsoft.com/office/drawing/2014/main" id="{7609F707-F391-D029-D17D-710C949C6831}"/>
                  </a:ext>
                </a:extLst>
              </p:cNvPr>
              <p:cNvSpPr txBox="1">
                <a:spLocks noRot="1" noChangeAspect="1" noMove="1" noResize="1" noEditPoints="1" noAdjustHandles="1" noChangeArrowheads="1" noChangeShapeType="1" noTextEdit="1"/>
              </p:cNvSpPr>
              <p:nvPr/>
            </p:nvSpPr>
            <p:spPr>
              <a:xfrm>
                <a:off x="540998" y="1717670"/>
                <a:ext cx="7891802" cy="3801041"/>
              </a:xfrm>
              <a:prstGeom prst="rect">
                <a:avLst/>
              </a:prstGeom>
              <a:blipFill>
                <a:blip r:embed="rId3"/>
                <a:stretch>
                  <a:fillRect l="-541" t="-803" r="-696" b="-1766"/>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851F525E-4DE3-4F04-6BDF-2F3FF85FBC5B}"/>
              </a:ext>
            </a:extLst>
          </p:cNvPr>
          <p:cNvPicPr>
            <a:picLocks noChangeAspect="1"/>
          </p:cNvPicPr>
          <p:nvPr/>
        </p:nvPicPr>
        <p:blipFill>
          <a:blip r:embed="rId4"/>
          <a:stretch>
            <a:fillRect/>
          </a:stretch>
        </p:blipFill>
        <p:spPr>
          <a:xfrm>
            <a:off x="8746067" y="1871229"/>
            <a:ext cx="2904935" cy="3115542"/>
          </a:xfrm>
          <a:prstGeom prst="rect">
            <a:avLst/>
          </a:prstGeom>
        </p:spPr>
      </p:pic>
      <p:sp>
        <p:nvSpPr>
          <p:cNvPr id="10" name="TextBox 9">
            <a:extLst>
              <a:ext uri="{FF2B5EF4-FFF2-40B4-BE49-F238E27FC236}">
                <a16:creationId xmlns:a16="http://schemas.microsoft.com/office/drawing/2014/main" id="{CC131D29-5A79-A9B6-9B50-F375F279FB56}"/>
              </a:ext>
            </a:extLst>
          </p:cNvPr>
          <p:cNvSpPr txBox="1"/>
          <p:nvPr/>
        </p:nvSpPr>
        <p:spPr>
          <a:xfrm>
            <a:off x="-21374" y="6492875"/>
            <a:ext cx="12234747" cy="307777"/>
          </a:xfrm>
          <a:prstGeom prst="rect">
            <a:avLst/>
          </a:prstGeom>
          <a:noFill/>
        </p:spPr>
        <p:txBody>
          <a:bodyPr wrap="square">
            <a:spAutoFit/>
          </a:bodyPr>
          <a:lstStyle/>
          <a:p>
            <a:r>
              <a:rPr lang="en-US" sz="1400" i="1" dirty="0">
                <a:solidFill>
                  <a:schemeClr val="tx1">
                    <a:lumMod val="50000"/>
                    <a:lumOff val="50000"/>
                  </a:schemeClr>
                </a:solidFill>
              </a:rPr>
              <a:t>Image Source: </a:t>
            </a:r>
            <a:r>
              <a:rPr lang="en-US" sz="1400" i="1" dirty="0" err="1">
                <a:solidFill>
                  <a:schemeClr val="tx1">
                    <a:lumMod val="50000"/>
                    <a:lumOff val="50000"/>
                  </a:schemeClr>
                </a:solidFill>
              </a:rPr>
              <a:t>Olegalexandrov</a:t>
            </a:r>
            <a:r>
              <a:rPr lang="en-US" sz="1400" i="1" dirty="0">
                <a:solidFill>
                  <a:schemeClr val="tx1">
                    <a:lumMod val="50000"/>
                    <a:lumOff val="50000"/>
                  </a:schemeClr>
                </a:solidFill>
              </a:rPr>
              <a:t> at English Wikipedia, Public domain, via Wikimedia Commons, https://commons.wikimedia.org/wiki/File:Gradient_descent.png </a:t>
            </a:r>
          </a:p>
        </p:txBody>
      </p:sp>
    </p:spTree>
    <p:extLst>
      <p:ext uri="{BB962C8B-B14F-4D97-AF65-F5344CB8AC3E}">
        <p14:creationId xmlns:p14="http://schemas.microsoft.com/office/powerpoint/2010/main" val="2832835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0397F-9A86-3B4E-4711-E34B52824468}"/>
              </a:ext>
            </a:extLst>
          </p:cNvPr>
          <p:cNvSpPr>
            <a:spLocks noGrp="1"/>
          </p:cNvSpPr>
          <p:nvPr>
            <p:ph type="title"/>
          </p:nvPr>
        </p:nvSpPr>
        <p:spPr/>
        <p:txBody>
          <a:bodyPr/>
          <a:lstStyle/>
          <a:p>
            <a:r>
              <a:rPr lang="en-US" dirty="0"/>
              <a:t>Training on the MNIST Dataset</a:t>
            </a:r>
          </a:p>
        </p:txBody>
      </p:sp>
      <p:sp>
        <p:nvSpPr>
          <p:cNvPr id="4" name="Content Placeholder 3">
            <a:extLst>
              <a:ext uri="{FF2B5EF4-FFF2-40B4-BE49-F238E27FC236}">
                <a16:creationId xmlns:a16="http://schemas.microsoft.com/office/drawing/2014/main" id="{DF25D7C7-46C4-FF1B-9C5A-BB5027A82655}"/>
              </a:ext>
            </a:extLst>
          </p:cNvPr>
          <p:cNvSpPr>
            <a:spLocks noGrp="1"/>
          </p:cNvSpPr>
          <p:nvPr>
            <p:ph sz="half" idx="1"/>
          </p:nvPr>
        </p:nvSpPr>
        <p:spPr/>
        <p:txBody>
          <a:bodyPr>
            <a:normAutofit lnSpcReduction="10000"/>
          </a:bodyPr>
          <a:lstStyle/>
          <a:p>
            <a:pPr algn="just"/>
            <a:r>
              <a:rPr lang="en-US" dirty="0"/>
              <a:t>We will use the MNIST dataset throughout the session.</a:t>
            </a:r>
          </a:p>
          <a:p>
            <a:pPr algn="just"/>
            <a:r>
              <a:rPr lang="en-US" dirty="0"/>
              <a:t>It is composed of 70000, 28x28 pictures of handwritten digits 0-9.</a:t>
            </a:r>
          </a:p>
          <a:p>
            <a:pPr algn="just"/>
            <a:r>
              <a:rPr lang="en-US" dirty="0"/>
              <a:t>We train a simple neural network and validate it on a separate test set.</a:t>
            </a:r>
          </a:p>
          <a:p>
            <a:pPr algn="just"/>
            <a:r>
              <a:rPr lang="en-US" dirty="0"/>
              <a:t>We will use the trained model to test adversarial attacks against it.</a:t>
            </a:r>
          </a:p>
        </p:txBody>
      </p:sp>
      <p:sp>
        <p:nvSpPr>
          <p:cNvPr id="8" name="TextBox 7">
            <a:extLst>
              <a:ext uri="{FF2B5EF4-FFF2-40B4-BE49-F238E27FC236}">
                <a16:creationId xmlns:a16="http://schemas.microsoft.com/office/drawing/2014/main" id="{41100F18-622B-4F2C-4A9D-9B74BB798B52}"/>
              </a:ext>
            </a:extLst>
          </p:cNvPr>
          <p:cNvSpPr txBox="1"/>
          <p:nvPr/>
        </p:nvSpPr>
        <p:spPr>
          <a:xfrm>
            <a:off x="3006165" y="6571091"/>
            <a:ext cx="9185835" cy="307777"/>
          </a:xfrm>
          <a:prstGeom prst="rect">
            <a:avLst/>
          </a:prstGeom>
          <a:noFill/>
        </p:spPr>
        <p:txBody>
          <a:bodyPr wrap="square">
            <a:spAutoFit/>
          </a:bodyPr>
          <a:lstStyle/>
          <a:p>
            <a:r>
              <a:rPr lang="en-US" sz="1400" i="1" dirty="0">
                <a:solidFill>
                  <a:schemeClr val="tx1">
                    <a:lumMod val="50000"/>
                    <a:lumOff val="50000"/>
                  </a:schemeClr>
                </a:solidFill>
              </a:rPr>
              <a:t>Image By </a:t>
            </a:r>
            <a:r>
              <a:rPr lang="en-US" sz="1400" i="1" dirty="0" err="1">
                <a:solidFill>
                  <a:schemeClr val="tx1">
                    <a:lumMod val="50000"/>
                    <a:lumOff val="50000"/>
                  </a:schemeClr>
                </a:solidFill>
              </a:rPr>
              <a:t>Suvanjanprasai</a:t>
            </a:r>
            <a:r>
              <a:rPr lang="en-US" sz="1400" i="1" dirty="0">
                <a:solidFill>
                  <a:schemeClr val="tx1">
                    <a:lumMod val="50000"/>
                    <a:lumOff val="50000"/>
                  </a:schemeClr>
                </a:solidFill>
              </a:rPr>
              <a:t> - Own work, CC BY-SA 4.0, https://commons.wikimedia.org/w/index.php?curid=132282871</a:t>
            </a:r>
          </a:p>
        </p:txBody>
      </p:sp>
      <p:pic>
        <p:nvPicPr>
          <p:cNvPr id="10" name="Picture 9">
            <a:extLst>
              <a:ext uri="{FF2B5EF4-FFF2-40B4-BE49-F238E27FC236}">
                <a16:creationId xmlns:a16="http://schemas.microsoft.com/office/drawing/2014/main" id="{5A1DF697-E105-7252-4BC4-F1BE29495D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2691" y="1825625"/>
            <a:ext cx="5283639" cy="3101885"/>
          </a:xfrm>
          <a:prstGeom prst="rect">
            <a:avLst/>
          </a:prstGeom>
        </p:spPr>
      </p:pic>
    </p:spTree>
    <p:extLst>
      <p:ext uri="{BB962C8B-B14F-4D97-AF65-F5344CB8AC3E}">
        <p14:creationId xmlns:p14="http://schemas.microsoft.com/office/powerpoint/2010/main" val="789684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0BEA3-4EA1-169A-EB4B-8506108AB1DA}"/>
              </a:ext>
            </a:extLst>
          </p:cNvPr>
          <p:cNvSpPr>
            <a:spLocks noGrp="1"/>
          </p:cNvSpPr>
          <p:nvPr>
            <p:ph type="title"/>
          </p:nvPr>
        </p:nvSpPr>
        <p:spPr/>
        <p:txBody>
          <a:bodyPr/>
          <a:lstStyle/>
          <a:p>
            <a:r>
              <a:rPr lang="en-US" dirty="0"/>
              <a:t>Training &amp; Testing of NN in the MNIST dataset</a:t>
            </a:r>
          </a:p>
        </p:txBody>
      </p:sp>
      <p:pic>
        <p:nvPicPr>
          <p:cNvPr id="4" name="Content Placeholder 3">
            <a:extLst>
              <a:ext uri="{FF2B5EF4-FFF2-40B4-BE49-F238E27FC236}">
                <a16:creationId xmlns:a16="http://schemas.microsoft.com/office/drawing/2014/main" id="{AAD4D9FF-2455-8FCE-4939-3B1F59F07F97}"/>
              </a:ext>
            </a:extLst>
          </p:cNvPr>
          <p:cNvPicPr>
            <a:picLocks noGrp="1" noChangeAspect="1"/>
          </p:cNvPicPr>
          <p:nvPr>
            <p:ph idx="1"/>
          </p:nvPr>
        </p:nvPicPr>
        <p:blipFill>
          <a:blip r:embed="rId3"/>
          <a:stretch>
            <a:fillRect/>
          </a:stretch>
        </p:blipFill>
        <p:spPr>
          <a:xfrm>
            <a:off x="8180471" y="1715418"/>
            <a:ext cx="2475576" cy="2976880"/>
          </a:xfrm>
          <a:prstGeom prst="rect">
            <a:avLst/>
          </a:prstGeom>
        </p:spPr>
      </p:pic>
      <p:sp>
        <p:nvSpPr>
          <p:cNvPr id="6" name="TextBox 5">
            <a:extLst>
              <a:ext uri="{FF2B5EF4-FFF2-40B4-BE49-F238E27FC236}">
                <a16:creationId xmlns:a16="http://schemas.microsoft.com/office/drawing/2014/main" id="{3C0E3F46-991B-7F64-A095-48596BD834B8}"/>
              </a:ext>
            </a:extLst>
          </p:cNvPr>
          <p:cNvSpPr txBox="1"/>
          <p:nvPr/>
        </p:nvSpPr>
        <p:spPr>
          <a:xfrm>
            <a:off x="0" y="6334780"/>
            <a:ext cx="8875059" cy="523220"/>
          </a:xfrm>
          <a:prstGeom prst="rect">
            <a:avLst/>
          </a:prstGeom>
          <a:noFill/>
        </p:spPr>
        <p:txBody>
          <a:bodyPr wrap="square">
            <a:spAutoFit/>
          </a:bodyPr>
          <a:lstStyle/>
          <a:p>
            <a:r>
              <a:rPr lang="en-US" sz="1400" i="1" dirty="0">
                <a:solidFill>
                  <a:schemeClr val="tx1">
                    <a:lumMod val="50000"/>
                    <a:lumOff val="50000"/>
                  </a:schemeClr>
                </a:solidFill>
              </a:rPr>
              <a:t>Source Image of NN: By Glosser.ca - Own work, Derivative of File:Artificial neural </a:t>
            </a:r>
            <a:r>
              <a:rPr lang="en-US" sz="1400" i="1" dirty="0" err="1">
                <a:solidFill>
                  <a:schemeClr val="tx1">
                    <a:lumMod val="50000"/>
                    <a:lumOff val="50000"/>
                  </a:schemeClr>
                </a:solidFill>
              </a:rPr>
              <a:t>network.svg</a:t>
            </a:r>
            <a:r>
              <a:rPr lang="en-US" sz="1400" i="1" dirty="0">
                <a:solidFill>
                  <a:schemeClr val="tx1">
                    <a:lumMod val="50000"/>
                    <a:lumOff val="50000"/>
                  </a:schemeClr>
                </a:solidFill>
              </a:rPr>
              <a:t>, CC BY-SA 3.0, https://commons.wikimedia.org/w/index.php?curid=24913461</a:t>
            </a:r>
          </a:p>
        </p:txBody>
      </p:sp>
      <p:pic>
        <p:nvPicPr>
          <p:cNvPr id="5" name="Picture 4">
            <a:extLst>
              <a:ext uri="{FF2B5EF4-FFF2-40B4-BE49-F238E27FC236}">
                <a16:creationId xmlns:a16="http://schemas.microsoft.com/office/drawing/2014/main" id="{0B242F24-0C74-C565-1341-448D791ADBF1}"/>
              </a:ext>
            </a:extLst>
          </p:cNvPr>
          <p:cNvPicPr>
            <a:picLocks noChangeAspect="1"/>
          </p:cNvPicPr>
          <p:nvPr/>
        </p:nvPicPr>
        <p:blipFill>
          <a:blip r:embed="rId4"/>
          <a:stretch>
            <a:fillRect/>
          </a:stretch>
        </p:blipFill>
        <p:spPr>
          <a:xfrm>
            <a:off x="1264932" y="1799164"/>
            <a:ext cx="5470550" cy="2636775"/>
          </a:xfrm>
          <a:prstGeom prst="rect">
            <a:avLst/>
          </a:prstGeom>
        </p:spPr>
      </p:pic>
      <p:sp>
        <p:nvSpPr>
          <p:cNvPr id="9" name="TextBox 8">
            <a:extLst>
              <a:ext uri="{FF2B5EF4-FFF2-40B4-BE49-F238E27FC236}">
                <a16:creationId xmlns:a16="http://schemas.microsoft.com/office/drawing/2014/main" id="{85458CAE-AF51-F04A-2C2B-C7F6F6EA2557}"/>
              </a:ext>
            </a:extLst>
          </p:cNvPr>
          <p:cNvSpPr txBox="1"/>
          <p:nvPr/>
        </p:nvSpPr>
        <p:spPr>
          <a:xfrm>
            <a:off x="1133450" y="4601093"/>
            <a:ext cx="10777656" cy="1477328"/>
          </a:xfrm>
          <a:prstGeom prst="rect">
            <a:avLst/>
          </a:prstGeom>
          <a:noFill/>
        </p:spPr>
        <p:txBody>
          <a:bodyPr wrap="square" rtlCol="0">
            <a:spAutoFit/>
          </a:bodyPr>
          <a:lstStyle/>
          <a:p>
            <a:pPr marL="285750" indent="-285750">
              <a:buFont typeface="Arial" panose="020B0604020202020204" pitchFamily="34" charset="0"/>
              <a:buChar char="•"/>
            </a:pPr>
            <a:r>
              <a:rPr lang="en-US" dirty="0"/>
              <a:t>We train a NN with 1 hidden layer (128 neurons)</a:t>
            </a:r>
          </a:p>
          <a:p>
            <a:pPr marL="285750" indent="-285750">
              <a:buFont typeface="Arial" panose="020B0604020202020204" pitchFamily="34" charset="0"/>
              <a:buChar char="•"/>
            </a:pPr>
            <a:r>
              <a:rPr lang="en-US" dirty="0"/>
              <a:t>5 epochs for training</a:t>
            </a:r>
          </a:p>
          <a:p>
            <a:pPr marL="285750" indent="-285750">
              <a:buFont typeface="Arial" panose="020B0604020202020204" pitchFamily="34" charset="0"/>
              <a:buChar char="•"/>
            </a:pPr>
            <a:r>
              <a:rPr lang="en-US" dirty="0"/>
              <a:t>Loss function: Categorical cross-entropy (classification problem)</a:t>
            </a:r>
          </a:p>
          <a:p>
            <a:pPr marL="285750" indent="-285750">
              <a:buFont typeface="Arial" panose="020B0604020202020204" pitchFamily="34" charset="0"/>
              <a:buChar char="•"/>
            </a:pPr>
            <a:r>
              <a:rPr lang="en-US" dirty="0"/>
              <a:t>Accuracy on clean test data: </a:t>
            </a:r>
            <a:r>
              <a:rPr lang="en-US" b="1" dirty="0"/>
              <a:t>97.41%</a:t>
            </a:r>
          </a:p>
          <a:p>
            <a:pPr marL="285750" indent="-285750">
              <a:buFont typeface="Arial" panose="020B0604020202020204" pitchFamily="34" charset="0"/>
              <a:buChar char="•"/>
            </a:pPr>
            <a:r>
              <a:rPr lang="en-US" dirty="0"/>
              <a:t>In the next part, we will perform an attack against the NN model and inspect how its accuracy is affected.</a:t>
            </a:r>
          </a:p>
        </p:txBody>
      </p:sp>
    </p:spTree>
    <p:extLst>
      <p:ext uri="{BB962C8B-B14F-4D97-AF65-F5344CB8AC3E}">
        <p14:creationId xmlns:p14="http://schemas.microsoft.com/office/powerpoint/2010/main" val="2157419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B33B7D-F786-73DC-FCFB-B98CC1887647}"/>
              </a:ext>
            </a:extLst>
          </p:cNvPr>
          <p:cNvSpPr>
            <a:spLocks noGrp="1"/>
          </p:cNvSpPr>
          <p:nvPr>
            <p:ph type="title"/>
          </p:nvPr>
        </p:nvSpPr>
        <p:spPr/>
        <p:txBody>
          <a:bodyPr/>
          <a:lstStyle/>
          <a:p>
            <a:r>
              <a:rPr lang="en-US" dirty="0"/>
              <a:t>Adversarial Attacks on AI systems</a:t>
            </a:r>
          </a:p>
        </p:txBody>
      </p:sp>
    </p:spTree>
    <p:extLst>
      <p:ext uri="{BB962C8B-B14F-4D97-AF65-F5344CB8AC3E}">
        <p14:creationId xmlns:p14="http://schemas.microsoft.com/office/powerpoint/2010/main" val="1545907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3CF30-558B-505F-A193-A00C35305471}"/>
              </a:ext>
            </a:extLst>
          </p:cNvPr>
          <p:cNvSpPr>
            <a:spLocks noGrp="1"/>
          </p:cNvSpPr>
          <p:nvPr>
            <p:ph type="title"/>
          </p:nvPr>
        </p:nvSpPr>
        <p:spPr/>
        <p:txBody>
          <a:bodyPr/>
          <a:lstStyle/>
          <a:p>
            <a:r>
              <a:rPr lang="en-US"/>
              <a:t>Adversarial Attacks</a:t>
            </a:r>
          </a:p>
        </p:txBody>
      </p:sp>
      <p:sp>
        <p:nvSpPr>
          <p:cNvPr id="3" name="Content Placeholder 2">
            <a:extLst>
              <a:ext uri="{FF2B5EF4-FFF2-40B4-BE49-F238E27FC236}">
                <a16:creationId xmlns:a16="http://schemas.microsoft.com/office/drawing/2014/main" id="{C0F6BBF6-0850-36C1-D4A7-1CA8EBC32E33}"/>
              </a:ext>
            </a:extLst>
          </p:cNvPr>
          <p:cNvSpPr>
            <a:spLocks noGrp="1"/>
          </p:cNvSpPr>
          <p:nvPr>
            <p:ph idx="1"/>
          </p:nvPr>
        </p:nvSpPr>
        <p:spPr/>
        <p:txBody>
          <a:bodyPr vert="horz" lIns="91440" tIns="45720" rIns="91440" bIns="45720" rtlCol="0" anchor="t">
            <a:normAutofit/>
          </a:bodyPr>
          <a:lstStyle/>
          <a:p>
            <a:r>
              <a:rPr lang="en-US" dirty="0"/>
              <a:t>Definitions and mechanisms</a:t>
            </a:r>
          </a:p>
          <a:p>
            <a:r>
              <a:rPr lang="en-US" dirty="0"/>
              <a:t>Hands-on Examples</a:t>
            </a:r>
          </a:p>
          <a:p>
            <a:r>
              <a:rPr lang="en-US" dirty="0"/>
              <a:t>Defense mechanisms</a:t>
            </a:r>
          </a:p>
          <a:p>
            <a:r>
              <a:rPr lang="en-US" dirty="0"/>
              <a:t>Use cases &amp; Consequences for 6G networks</a:t>
            </a:r>
          </a:p>
        </p:txBody>
      </p:sp>
    </p:spTree>
    <p:extLst>
      <p:ext uri="{BB962C8B-B14F-4D97-AF65-F5344CB8AC3E}">
        <p14:creationId xmlns:p14="http://schemas.microsoft.com/office/powerpoint/2010/main" val="165406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18959-E4D6-E6E2-D01C-70E9A0B33932}"/>
              </a:ext>
            </a:extLst>
          </p:cNvPr>
          <p:cNvSpPr>
            <a:spLocks noGrp="1"/>
          </p:cNvSpPr>
          <p:nvPr>
            <p:ph type="title"/>
          </p:nvPr>
        </p:nvSpPr>
        <p:spPr/>
        <p:txBody>
          <a:bodyPr/>
          <a:lstStyle/>
          <a:p>
            <a:r>
              <a:rPr lang="en-US" dirty="0"/>
              <a:t>Adversarial Attacks</a:t>
            </a:r>
          </a:p>
        </p:txBody>
      </p:sp>
      <p:graphicFrame>
        <p:nvGraphicFramePr>
          <p:cNvPr id="4" name="Table 3">
            <a:extLst>
              <a:ext uri="{FF2B5EF4-FFF2-40B4-BE49-F238E27FC236}">
                <a16:creationId xmlns:a16="http://schemas.microsoft.com/office/drawing/2014/main" id="{936C5A69-04A0-211F-B348-8639BC562BBE}"/>
              </a:ext>
            </a:extLst>
          </p:cNvPr>
          <p:cNvGraphicFramePr>
            <a:graphicFrameLocks noGrp="1"/>
          </p:cNvGraphicFramePr>
          <p:nvPr>
            <p:extLst>
              <p:ext uri="{D42A27DB-BD31-4B8C-83A1-F6EECF244321}">
                <p14:modId xmlns:p14="http://schemas.microsoft.com/office/powerpoint/2010/main" val="652360595"/>
              </p:ext>
            </p:extLst>
          </p:nvPr>
        </p:nvGraphicFramePr>
        <p:xfrm>
          <a:off x="736600" y="2085977"/>
          <a:ext cx="10617200" cy="3571240"/>
        </p:xfrm>
        <a:graphic>
          <a:graphicData uri="http://schemas.openxmlformats.org/drawingml/2006/table">
            <a:tbl>
              <a:tblPr firstRow="1" bandRow="1">
                <a:tableStyleId>{5C22544A-7EE6-4342-B048-85BDC9FD1C3A}</a:tableStyleId>
              </a:tblPr>
              <a:tblGrid>
                <a:gridCol w="3242733">
                  <a:extLst>
                    <a:ext uri="{9D8B030D-6E8A-4147-A177-3AD203B41FA5}">
                      <a16:colId xmlns:a16="http://schemas.microsoft.com/office/drawing/2014/main" val="3377225698"/>
                    </a:ext>
                  </a:extLst>
                </a:gridCol>
                <a:gridCol w="5918200">
                  <a:extLst>
                    <a:ext uri="{9D8B030D-6E8A-4147-A177-3AD203B41FA5}">
                      <a16:colId xmlns:a16="http://schemas.microsoft.com/office/drawing/2014/main" val="2914045029"/>
                    </a:ext>
                  </a:extLst>
                </a:gridCol>
                <a:gridCol w="1456267">
                  <a:extLst>
                    <a:ext uri="{9D8B030D-6E8A-4147-A177-3AD203B41FA5}">
                      <a16:colId xmlns:a16="http://schemas.microsoft.com/office/drawing/2014/main" val="3952347264"/>
                    </a:ext>
                  </a:extLst>
                </a:gridCol>
              </a:tblGrid>
              <a:tr h="370840">
                <a:tc>
                  <a:txBody>
                    <a:bodyPr/>
                    <a:lstStyle/>
                    <a:p>
                      <a:r>
                        <a:rPr lang="en-US" dirty="0"/>
                        <a:t>Attack</a:t>
                      </a:r>
                    </a:p>
                  </a:txBody>
                  <a:tcPr/>
                </a:tc>
                <a:tc>
                  <a:txBody>
                    <a:bodyPr/>
                    <a:lstStyle/>
                    <a:p>
                      <a:r>
                        <a:rPr lang="en-US" dirty="0"/>
                        <a:t>Description</a:t>
                      </a:r>
                    </a:p>
                  </a:txBody>
                  <a:tcPr/>
                </a:tc>
                <a:tc>
                  <a:txBody>
                    <a:bodyPr/>
                    <a:lstStyle/>
                    <a:p>
                      <a:r>
                        <a:rPr lang="en-US" dirty="0"/>
                        <a:t>Used during</a:t>
                      </a:r>
                    </a:p>
                  </a:txBody>
                  <a:tcPr/>
                </a:tc>
                <a:extLst>
                  <a:ext uri="{0D108BD9-81ED-4DB2-BD59-A6C34878D82A}">
                    <a16:rowId xmlns:a16="http://schemas.microsoft.com/office/drawing/2014/main" val="1149464159"/>
                  </a:ext>
                </a:extLst>
              </a:tr>
              <a:tr h="370840">
                <a:tc>
                  <a:txBody>
                    <a:bodyPr/>
                    <a:lstStyle/>
                    <a:p>
                      <a:r>
                        <a:rPr lang="en-US" b="1" dirty="0"/>
                        <a:t>Evasion Attacks</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attacker modifies input data at inference time to cause the model to misclassify.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Inference</a:t>
                      </a:r>
                    </a:p>
                  </a:txBody>
                  <a:tcPr/>
                </a:tc>
                <a:extLst>
                  <a:ext uri="{0D108BD9-81ED-4DB2-BD59-A6C34878D82A}">
                    <a16:rowId xmlns:a16="http://schemas.microsoft.com/office/drawing/2014/main" val="1826596961"/>
                  </a:ext>
                </a:extLst>
              </a:tr>
              <a:tr h="370840">
                <a:tc>
                  <a:txBody>
                    <a:bodyPr/>
                    <a:lstStyle/>
                    <a:p>
                      <a:r>
                        <a:rPr lang="en-US" b="1" dirty="0"/>
                        <a:t>Exploratory (Inference) Attacks</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attacker extracts information about the model without altering it.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Inference</a:t>
                      </a:r>
                    </a:p>
                  </a:txBody>
                  <a:tcPr/>
                </a:tc>
                <a:extLst>
                  <a:ext uri="{0D108BD9-81ED-4DB2-BD59-A6C34878D82A}">
                    <a16:rowId xmlns:a16="http://schemas.microsoft.com/office/drawing/2014/main" val="598333932"/>
                  </a:ext>
                </a:extLst>
              </a:tr>
              <a:tr h="370840">
                <a:tc>
                  <a:txBody>
                    <a:bodyPr/>
                    <a:lstStyle/>
                    <a:p>
                      <a:r>
                        <a:rPr lang="en-US" b="1" dirty="0"/>
                        <a:t>Transferability Attacks</a:t>
                      </a:r>
                      <a:endParaRPr lang="en-US" dirty="0"/>
                    </a:p>
                  </a:txBody>
                  <a:tcPr/>
                </a:tc>
                <a:tc>
                  <a:txBody>
                    <a:bodyPr/>
                    <a:lstStyle/>
                    <a:p>
                      <a:r>
                        <a:rPr lang="en-US" dirty="0"/>
                        <a:t>Use adversarial examples generated for one model to attack  another model.</a:t>
                      </a:r>
                    </a:p>
                  </a:txBody>
                  <a:tcPr/>
                </a:tc>
                <a:tc>
                  <a:txBody>
                    <a:bodyPr/>
                    <a:lstStyle/>
                    <a:p>
                      <a:r>
                        <a:rPr lang="en-US" b="0" dirty="0"/>
                        <a:t>Inference</a:t>
                      </a:r>
                    </a:p>
                  </a:txBody>
                  <a:tcPr/>
                </a:tc>
                <a:extLst>
                  <a:ext uri="{0D108BD9-81ED-4DB2-BD59-A6C34878D82A}">
                    <a16:rowId xmlns:a16="http://schemas.microsoft.com/office/drawing/2014/main" val="2156149305"/>
                  </a:ext>
                </a:extLst>
              </a:tr>
              <a:tr h="370840">
                <a:tc>
                  <a:txBody>
                    <a:bodyPr/>
                    <a:lstStyle/>
                    <a:p>
                      <a:r>
                        <a:rPr lang="en-US" b="1" dirty="0"/>
                        <a:t>Poisoning Attacks</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attacker injects malicious data during the training phase to corrupt the model.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Training</a:t>
                      </a:r>
                    </a:p>
                  </a:txBody>
                  <a:tcPr/>
                </a:tc>
                <a:extLst>
                  <a:ext uri="{0D108BD9-81ED-4DB2-BD59-A6C34878D82A}">
                    <a16:rowId xmlns:a16="http://schemas.microsoft.com/office/drawing/2014/main" val="3261525162"/>
                  </a:ext>
                </a:extLst>
              </a:tr>
              <a:tr h="370840">
                <a:tc>
                  <a:txBody>
                    <a:bodyPr/>
                    <a:lstStyle/>
                    <a:p>
                      <a:r>
                        <a:rPr lang="en-US" b="1" dirty="0"/>
                        <a:t>Backdoor Attacks</a:t>
                      </a:r>
                    </a:p>
                    <a:p>
                      <a:r>
                        <a:rPr lang="en-US" b="1" dirty="0"/>
                        <a:t>(subset of poisoning attacks)</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Embed triggers in the training data to produce specific incorrect outputs when the triggers are activated.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Training</a:t>
                      </a:r>
                    </a:p>
                  </a:txBody>
                  <a:tcPr/>
                </a:tc>
                <a:extLst>
                  <a:ext uri="{0D108BD9-81ED-4DB2-BD59-A6C34878D82A}">
                    <a16:rowId xmlns:a16="http://schemas.microsoft.com/office/drawing/2014/main" val="1663801136"/>
                  </a:ext>
                </a:extLst>
              </a:tr>
            </a:tbl>
          </a:graphicData>
        </a:graphic>
      </p:graphicFrame>
    </p:spTree>
    <p:extLst>
      <p:ext uri="{BB962C8B-B14F-4D97-AF65-F5344CB8AC3E}">
        <p14:creationId xmlns:p14="http://schemas.microsoft.com/office/powerpoint/2010/main" val="3700751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3EE5F-898E-D32F-941E-05742E871686}"/>
              </a:ext>
            </a:extLst>
          </p:cNvPr>
          <p:cNvSpPr>
            <a:spLocks noGrp="1"/>
          </p:cNvSpPr>
          <p:nvPr>
            <p:ph type="title"/>
          </p:nvPr>
        </p:nvSpPr>
        <p:spPr/>
        <p:txBody>
          <a:bodyPr/>
          <a:lstStyle/>
          <a:p>
            <a:r>
              <a:rPr lang="en-US"/>
              <a:t>Overview of the Session</a:t>
            </a:r>
          </a:p>
        </p:txBody>
      </p:sp>
      <p:sp>
        <p:nvSpPr>
          <p:cNvPr id="3" name="Content Placeholder 2">
            <a:extLst>
              <a:ext uri="{FF2B5EF4-FFF2-40B4-BE49-F238E27FC236}">
                <a16:creationId xmlns:a16="http://schemas.microsoft.com/office/drawing/2014/main" id="{86286BF9-A867-5999-4F9A-0E977FFB3B73}"/>
              </a:ext>
            </a:extLst>
          </p:cNvPr>
          <p:cNvSpPr>
            <a:spLocks noGrp="1"/>
          </p:cNvSpPr>
          <p:nvPr>
            <p:ph idx="1"/>
          </p:nvPr>
        </p:nvSpPr>
        <p:spPr/>
        <p:txBody>
          <a:bodyPr vert="horz" lIns="91440" tIns="45720" rIns="91440" bIns="45720" rtlCol="0" anchor="t">
            <a:normAutofit/>
          </a:bodyPr>
          <a:lstStyle/>
          <a:p>
            <a:r>
              <a:rPr lang="en-US" dirty="0"/>
              <a:t>6G Networks Overview</a:t>
            </a:r>
          </a:p>
          <a:p>
            <a:r>
              <a:rPr lang="en-US" dirty="0"/>
              <a:t>AI-related Threats in 6G</a:t>
            </a:r>
          </a:p>
          <a:p>
            <a:r>
              <a:rPr lang="en-US" dirty="0"/>
              <a:t>Automated vulnerability exploitation</a:t>
            </a:r>
          </a:p>
          <a:p>
            <a:r>
              <a:rPr lang="en-US" dirty="0"/>
              <a:t>Intrusion Detection Systems</a:t>
            </a:r>
          </a:p>
          <a:p>
            <a:r>
              <a:rPr lang="en-US" dirty="0"/>
              <a:t>Future Trends in AI-based Security</a:t>
            </a:r>
          </a:p>
        </p:txBody>
      </p:sp>
    </p:spTree>
    <p:extLst>
      <p:ext uri="{BB962C8B-B14F-4D97-AF65-F5344CB8AC3E}">
        <p14:creationId xmlns:p14="http://schemas.microsoft.com/office/powerpoint/2010/main" val="1544789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9D4040-CB80-C60F-4B7A-484DAB9CCF95}"/>
              </a:ext>
            </a:extLst>
          </p:cNvPr>
          <p:cNvSpPr>
            <a:spLocks noGrp="1"/>
          </p:cNvSpPr>
          <p:nvPr>
            <p:ph type="title"/>
          </p:nvPr>
        </p:nvSpPr>
        <p:spPr>
          <a:xfrm>
            <a:off x="839788" y="457200"/>
            <a:ext cx="4028545" cy="1600200"/>
          </a:xfrm>
        </p:spPr>
        <p:txBody>
          <a:bodyPr/>
          <a:lstStyle/>
          <a:p>
            <a:r>
              <a:rPr lang="en-US" dirty="0"/>
              <a:t>The Adversary’s Goal is</a:t>
            </a:r>
          </a:p>
        </p:txBody>
      </p:sp>
      <p:sp>
        <p:nvSpPr>
          <p:cNvPr id="6" name="Text Placeholder 5">
            <a:extLst>
              <a:ext uri="{FF2B5EF4-FFF2-40B4-BE49-F238E27FC236}">
                <a16:creationId xmlns:a16="http://schemas.microsoft.com/office/drawing/2014/main" id="{20496119-E943-064C-8F44-5845D5C73A80}"/>
              </a:ext>
            </a:extLst>
          </p:cNvPr>
          <p:cNvSpPr>
            <a:spLocks noGrp="1"/>
          </p:cNvSpPr>
          <p:nvPr>
            <p:ph type="body" sz="half" idx="2"/>
          </p:nvPr>
        </p:nvSpPr>
        <p:spPr>
          <a:xfrm>
            <a:off x="839788" y="2057400"/>
            <a:ext cx="4028545" cy="3811588"/>
          </a:xfrm>
        </p:spPr>
        <p:txBody>
          <a:bodyPr/>
          <a:lstStyle/>
          <a:p>
            <a:pPr algn="just"/>
            <a:r>
              <a:rPr lang="en-US" dirty="0"/>
              <a:t>To cause a machine learning model to make incorrect predictions or classifications by altering the input data at </a:t>
            </a:r>
            <a:r>
              <a:rPr lang="en-US" b="1" dirty="0"/>
              <a:t>inference</a:t>
            </a:r>
            <a:r>
              <a:rPr lang="en-US" dirty="0"/>
              <a:t> time.</a:t>
            </a:r>
          </a:p>
        </p:txBody>
      </p:sp>
      <p:graphicFrame>
        <p:nvGraphicFramePr>
          <p:cNvPr id="8" name="Diagram 7">
            <a:extLst>
              <a:ext uri="{FF2B5EF4-FFF2-40B4-BE49-F238E27FC236}">
                <a16:creationId xmlns:a16="http://schemas.microsoft.com/office/drawing/2014/main" id="{C2CF1608-FC04-B2CD-7F5F-734EBB870BE9}"/>
              </a:ext>
            </a:extLst>
          </p:cNvPr>
          <p:cNvGraphicFramePr/>
          <p:nvPr>
            <p:extLst>
              <p:ext uri="{D42A27DB-BD31-4B8C-83A1-F6EECF244321}">
                <p14:modId xmlns:p14="http://schemas.microsoft.com/office/powerpoint/2010/main" val="2097408055"/>
              </p:ext>
            </p:extLst>
          </p:nvPr>
        </p:nvGraphicFramePr>
        <p:xfrm>
          <a:off x="5240867" y="1656028"/>
          <a:ext cx="6637868" cy="46143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414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Graphic spid="8"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E3D82-FBFD-AF68-18F3-E219AE013030}"/>
              </a:ext>
            </a:extLst>
          </p:cNvPr>
          <p:cNvSpPr>
            <a:spLocks noGrp="1"/>
          </p:cNvSpPr>
          <p:nvPr>
            <p:ph type="title"/>
          </p:nvPr>
        </p:nvSpPr>
        <p:spPr/>
        <p:txBody>
          <a:bodyPr/>
          <a:lstStyle/>
          <a:p>
            <a:r>
              <a:rPr lang="en-US" dirty="0"/>
              <a:t>Techniques for performing Evasion Attacks</a:t>
            </a:r>
          </a:p>
        </p:txBody>
      </p:sp>
      <p:graphicFrame>
        <p:nvGraphicFramePr>
          <p:cNvPr id="4" name="Content Placeholder 3">
            <a:extLst>
              <a:ext uri="{FF2B5EF4-FFF2-40B4-BE49-F238E27FC236}">
                <a16:creationId xmlns:a16="http://schemas.microsoft.com/office/drawing/2014/main" id="{6C9BE911-3606-5F60-CA60-97F4161F4888}"/>
              </a:ext>
            </a:extLst>
          </p:cNvPr>
          <p:cNvGraphicFramePr>
            <a:graphicFrameLocks noGrp="1"/>
          </p:cNvGraphicFramePr>
          <p:nvPr>
            <p:ph idx="1"/>
            <p:extLst>
              <p:ext uri="{D42A27DB-BD31-4B8C-83A1-F6EECF244321}">
                <p14:modId xmlns:p14="http://schemas.microsoft.com/office/powerpoint/2010/main" val="2497127920"/>
              </p:ext>
            </p:extLst>
          </p:nvPr>
        </p:nvGraphicFramePr>
        <p:xfrm>
          <a:off x="838200" y="1825625"/>
          <a:ext cx="10515600" cy="4216400"/>
        </p:xfrm>
        <a:graphic>
          <a:graphicData uri="http://schemas.openxmlformats.org/drawingml/2006/table">
            <a:tbl>
              <a:tblPr firstRow="1" bandRow="1">
                <a:tableStyleId>{5C22544A-7EE6-4342-B048-85BDC9FD1C3A}</a:tableStyleId>
              </a:tblPr>
              <a:tblGrid>
                <a:gridCol w="4588933">
                  <a:extLst>
                    <a:ext uri="{9D8B030D-6E8A-4147-A177-3AD203B41FA5}">
                      <a16:colId xmlns:a16="http://schemas.microsoft.com/office/drawing/2014/main" val="1307115252"/>
                    </a:ext>
                  </a:extLst>
                </a:gridCol>
                <a:gridCol w="5926667">
                  <a:extLst>
                    <a:ext uri="{9D8B030D-6E8A-4147-A177-3AD203B41FA5}">
                      <a16:colId xmlns:a16="http://schemas.microsoft.com/office/drawing/2014/main" val="2327127368"/>
                    </a:ext>
                  </a:extLst>
                </a:gridCol>
              </a:tblGrid>
              <a:tr h="370840">
                <a:tc>
                  <a:txBody>
                    <a:bodyPr/>
                    <a:lstStyle/>
                    <a:p>
                      <a:r>
                        <a:rPr lang="en-US" dirty="0"/>
                        <a:t>Technique</a:t>
                      </a:r>
                    </a:p>
                  </a:txBody>
                  <a:tcPr/>
                </a:tc>
                <a:tc>
                  <a:txBody>
                    <a:bodyPr/>
                    <a:lstStyle/>
                    <a:p>
                      <a:r>
                        <a:rPr lang="en-US" dirty="0"/>
                        <a:t>Description</a:t>
                      </a:r>
                    </a:p>
                  </a:txBody>
                  <a:tcPr/>
                </a:tc>
                <a:extLst>
                  <a:ext uri="{0D108BD9-81ED-4DB2-BD59-A6C34878D82A}">
                    <a16:rowId xmlns:a16="http://schemas.microsoft.com/office/drawing/2014/main" val="1338058440"/>
                  </a:ext>
                </a:extLst>
              </a:tr>
              <a:tr h="370840">
                <a:tc>
                  <a:txBody>
                    <a:bodyPr/>
                    <a:lstStyle/>
                    <a:p>
                      <a:r>
                        <a:rPr lang="en-US" dirty="0"/>
                        <a:t>Fast Gradient Sign Method (FGSM)</a:t>
                      </a:r>
                    </a:p>
                  </a:txBody>
                  <a:tcPr/>
                </a:tc>
                <a:tc>
                  <a:txBody>
                    <a:bodyPr/>
                    <a:lstStyle/>
                    <a:p>
                      <a:r>
                        <a:rPr lang="en-US" dirty="0"/>
                        <a:t>Generates adversarial examples by adding a perturbation in the direction of the </a:t>
                      </a:r>
                      <a:r>
                        <a:rPr lang="en-US" b="1" dirty="0"/>
                        <a:t>gradient</a:t>
                      </a:r>
                      <a:r>
                        <a:rPr lang="en-US" dirty="0"/>
                        <a:t> of the loss.</a:t>
                      </a:r>
                    </a:p>
                  </a:txBody>
                  <a:tcPr/>
                </a:tc>
                <a:extLst>
                  <a:ext uri="{0D108BD9-81ED-4DB2-BD59-A6C34878D82A}">
                    <a16:rowId xmlns:a16="http://schemas.microsoft.com/office/drawing/2014/main" val="1555430667"/>
                  </a:ext>
                </a:extLst>
              </a:tr>
              <a:tr h="370840">
                <a:tc>
                  <a:txBody>
                    <a:bodyPr/>
                    <a:lstStyle/>
                    <a:p>
                      <a:r>
                        <a:rPr lang="en-US" dirty="0"/>
                        <a:t>Basic Iterative Method (BIM)</a:t>
                      </a:r>
                    </a:p>
                  </a:txBody>
                  <a:tcPr/>
                </a:tc>
                <a:tc>
                  <a:txBody>
                    <a:bodyPr/>
                    <a:lstStyle/>
                    <a:p>
                      <a:r>
                        <a:rPr lang="en-US" dirty="0"/>
                        <a:t>Iterative version of FGSM that applies perturbations multiple times for stronger adversarial examples.</a:t>
                      </a:r>
                    </a:p>
                  </a:txBody>
                  <a:tcPr/>
                </a:tc>
                <a:extLst>
                  <a:ext uri="{0D108BD9-81ED-4DB2-BD59-A6C34878D82A}">
                    <a16:rowId xmlns:a16="http://schemas.microsoft.com/office/drawing/2014/main" val="2339351667"/>
                  </a:ext>
                </a:extLst>
              </a:tr>
              <a:tr h="370840">
                <a:tc>
                  <a:txBody>
                    <a:bodyPr/>
                    <a:lstStyle/>
                    <a:p>
                      <a:r>
                        <a:rPr lang="en-US" dirty="0"/>
                        <a:t>Projected Gradient descent (PGD)</a:t>
                      </a:r>
                    </a:p>
                  </a:txBody>
                  <a:tcPr/>
                </a:tc>
                <a:tc>
                  <a:txBody>
                    <a:bodyPr/>
                    <a:lstStyle/>
                    <a:p>
                      <a:r>
                        <a:rPr lang="en-US" dirty="0"/>
                        <a:t>Extends BIM by projecting adversarial examples back onto the ε-ball around the original input.</a:t>
                      </a:r>
                    </a:p>
                  </a:txBody>
                  <a:tcPr/>
                </a:tc>
                <a:extLst>
                  <a:ext uri="{0D108BD9-81ED-4DB2-BD59-A6C34878D82A}">
                    <a16:rowId xmlns:a16="http://schemas.microsoft.com/office/drawing/2014/main" val="2218351124"/>
                  </a:ext>
                </a:extLst>
              </a:tr>
              <a:tr h="370840">
                <a:tc>
                  <a:txBody>
                    <a:bodyPr/>
                    <a:lstStyle/>
                    <a:p>
                      <a:r>
                        <a:rPr lang="en-US" dirty="0" err="1"/>
                        <a:t>Carlini</a:t>
                      </a:r>
                      <a:r>
                        <a:rPr lang="en-US" dirty="0"/>
                        <a:t> &amp; Wagner (C&amp;W) attack</a:t>
                      </a:r>
                    </a:p>
                  </a:txBody>
                  <a:tcPr/>
                </a:tc>
                <a:tc>
                  <a:txBody>
                    <a:bodyPr/>
                    <a:lstStyle/>
                    <a:p>
                      <a:r>
                        <a:rPr lang="en-US" dirty="0"/>
                        <a:t>Uses optimization to find minimal perturbations that cause misclassification, formulated as an optimization problem.</a:t>
                      </a:r>
                    </a:p>
                  </a:txBody>
                  <a:tcPr/>
                </a:tc>
                <a:extLst>
                  <a:ext uri="{0D108BD9-81ED-4DB2-BD59-A6C34878D82A}">
                    <a16:rowId xmlns:a16="http://schemas.microsoft.com/office/drawing/2014/main" val="3016520168"/>
                  </a:ext>
                </a:extLst>
              </a:tr>
              <a:tr h="370840">
                <a:tc>
                  <a:txBody>
                    <a:bodyPr/>
                    <a:lstStyle/>
                    <a:p>
                      <a:r>
                        <a:rPr lang="en-US" dirty="0"/>
                        <a:t>Jacobian-based Saliency Map Attack (JSMA)</a:t>
                      </a:r>
                    </a:p>
                  </a:txBody>
                  <a:tcPr/>
                </a:tc>
                <a:tc>
                  <a:txBody>
                    <a:bodyPr/>
                    <a:lstStyle/>
                    <a:p>
                      <a:r>
                        <a:rPr lang="en-US" dirty="0"/>
                        <a:t>Uses the Jacobian of the model’s output to identify and modify the most important features for misclassification.</a:t>
                      </a:r>
                    </a:p>
                  </a:txBody>
                  <a:tcPr/>
                </a:tc>
                <a:extLst>
                  <a:ext uri="{0D108BD9-81ED-4DB2-BD59-A6C34878D82A}">
                    <a16:rowId xmlns:a16="http://schemas.microsoft.com/office/drawing/2014/main" val="1109926299"/>
                  </a:ext>
                </a:extLst>
              </a:tr>
              <a:tr h="370840">
                <a:tc gridSpan="2">
                  <a:txBody>
                    <a:bodyPr/>
                    <a:lstStyle/>
                    <a:p>
                      <a:r>
                        <a:rPr lang="en-US" dirty="0"/>
                        <a:t>And more…</a:t>
                      </a:r>
                    </a:p>
                  </a:txBody>
                  <a:tcPr/>
                </a:tc>
                <a:tc hMerge="1">
                  <a:txBody>
                    <a:bodyPr/>
                    <a:lstStyle/>
                    <a:p>
                      <a:endParaRPr lang="en-US" dirty="0"/>
                    </a:p>
                  </a:txBody>
                  <a:tcPr/>
                </a:tc>
                <a:extLst>
                  <a:ext uri="{0D108BD9-81ED-4DB2-BD59-A6C34878D82A}">
                    <a16:rowId xmlns:a16="http://schemas.microsoft.com/office/drawing/2014/main" val="1932644896"/>
                  </a:ext>
                </a:extLst>
              </a:tr>
            </a:tbl>
          </a:graphicData>
        </a:graphic>
      </p:graphicFrame>
      <p:sp>
        <p:nvSpPr>
          <p:cNvPr id="5" name="Rectangle 4">
            <a:extLst>
              <a:ext uri="{FF2B5EF4-FFF2-40B4-BE49-F238E27FC236}">
                <a16:creationId xmlns:a16="http://schemas.microsoft.com/office/drawing/2014/main" id="{9BE8B20A-F16F-A4E4-36FD-159FEA202752}"/>
              </a:ext>
            </a:extLst>
          </p:cNvPr>
          <p:cNvSpPr/>
          <p:nvPr/>
        </p:nvSpPr>
        <p:spPr>
          <a:xfrm>
            <a:off x="838200" y="2184400"/>
            <a:ext cx="10515600" cy="66040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6163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6DDCC-20F1-D6BD-3E2C-D3BEF2A18DC6}"/>
              </a:ext>
            </a:extLst>
          </p:cNvPr>
          <p:cNvSpPr>
            <a:spLocks noGrp="1"/>
          </p:cNvSpPr>
          <p:nvPr>
            <p:ph type="title"/>
          </p:nvPr>
        </p:nvSpPr>
        <p:spPr/>
        <p:txBody>
          <a:bodyPr/>
          <a:lstStyle/>
          <a:p>
            <a:r>
              <a:rPr lang="en-US" dirty="0"/>
              <a:t>Fast Gradient Sign Method</a:t>
            </a:r>
          </a:p>
        </p:txBody>
      </p:sp>
      <p:grpSp>
        <p:nvGrpSpPr>
          <p:cNvPr id="12" name="Group 11">
            <a:extLst>
              <a:ext uri="{FF2B5EF4-FFF2-40B4-BE49-F238E27FC236}">
                <a16:creationId xmlns:a16="http://schemas.microsoft.com/office/drawing/2014/main" id="{04DA3DEA-35CB-2E76-4022-7A7DFDCDF91E}"/>
              </a:ext>
            </a:extLst>
          </p:cNvPr>
          <p:cNvGrpSpPr/>
          <p:nvPr/>
        </p:nvGrpSpPr>
        <p:grpSpPr>
          <a:xfrm>
            <a:off x="6125653" y="1538299"/>
            <a:ext cx="5376333" cy="5234468"/>
            <a:chOff x="5793889" y="1538299"/>
            <a:chExt cx="5105633" cy="5234468"/>
          </a:xfrm>
        </p:grpSpPr>
        <p:sp>
          <p:nvSpPr>
            <p:cNvPr id="13" name="Freeform: Shape 12">
              <a:extLst>
                <a:ext uri="{FF2B5EF4-FFF2-40B4-BE49-F238E27FC236}">
                  <a16:creationId xmlns:a16="http://schemas.microsoft.com/office/drawing/2014/main" id="{14CA9D5C-FF6B-55CB-5C57-C6FB4E73DB94}"/>
                </a:ext>
              </a:extLst>
            </p:cNvPr>
            <p:cNvSpPr/>
            <p:nvPr/>
          </p:nvSpPr>
          <p:spPr>
            <a:xfrm>
              <a:off x="5793889" y="1538299"/>
              <a:ext cx="1567871" cy="2034645"/>
            </a:xfrm>
            <a:custGeom>
              <a:avLst/>
              <a:gdLst>
                <a:gd name="connsiteX0" fmla="*/ 0 w 1682485"/>
                <a:gd name="connsiteY0" fmla="*/ 0 h 1177739"/>
                <a:gd name="connsiteX1" fmla="*/ 1093616 w 1682485"/>
                <a:gd name="connsiteY1" fmla="*/ 0 h 1177739"/>
                <a:gd name="connsiteX2" fmla="*/ 1682485 w 1682485"/>
                <a:gd name="connsiteY2" fmla="*/ 588870 h 1177739"/>
                <a:gd name="connsiteX3" fmla="*/ 1093616 w 1682485"/>
                <a:gd name="connsiteY3" fmla="*/ 1177739 h 1177739"/>
                <a:gd name="connsiteX4" fmla="*/ 0 w 1682485"/>
                <a:gd name="connsiteY4" fmla="*/ 1177739 h 1177739"/>
                <a:gd name="connsiteX5" fmla="*/ 588870 w 1682485"/>
                <a:gd name="connsiteY5" fmla="*/ 588870 h 1177739"/>
                <a:gd name="connsiteX6" fmla="*/ 0 w 1682485"/>
                <a:gd name="connsiteY6" fmla="*/ 0 h 117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2485" h="1177739">
                  <a:moveTo>
                    <a:pt x="1682485" y="0"/>
                  </a:moveTo>
                  <a:lnTo>
                    <a:pt x="1682485" y="765531"/>
                  </a:lnTo>
                  <a:lnTo>
                    <a:pt x="841242" y="1177739"/>
                  </a:lnTo>
                  <a:lnTo>
                    <a:pt x="0" y="765531"/>
                  </a:lnTo>
                  <a:lnTo>
                    <a:pt x="0" y="0"/>
                  </a:lnTo>
                  <a:lnTo>
                    <a:pt x="841242" y="412209"/>
                  </a:lnTo>
                  <a:lnTo>
                    <a:pt x="1682485"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1" tIns="599030" rIns="10159" bIns="599029" numCol="1" spcCol="1270" anchor="ctr" anchorCtr="0">
              <a:noAutofit/>
            </a:bodyPr>
            <a:lstStyle/>
            <a:p>
              <a:pPr marL="0" lvl="0" indent="0" algn="ctr" defTabSz="711200">
                <a:lnSpc>
                  <a:spcPct val="90000"/>
                </a:lnSpc>
                <a:spcBef>
                  <a:spcPct val="0"/>
                </a:spcBef>
                <a:spcAft>
                  <a:spcPct val="35000"/>
                </a:spcAft>
                <a:buNone/>
              </a:pPr>
              <a:r>
                <a:rPr lang="en-US" sz="1600" kern="1200" dirty="0"/>
                <a:t>Compute the Gradient</a:t>
              </a:r>
            </a:p>
          </p:txBody>
        </p:sp>
        <mc:AlternateContent xmlns:mc="http://schemas.openxmlformats.org/markup-compatibility/2006" xmlns:a14="http://schemas.microsoft.com/office/drawing/2010/main">
          <mc:Choice Requires="a14">
            <p:sp>
              <p:nvSpPr>
                <p:cNvPr id="14" name="Freeform: Shape 13">
                  <a:extLst>
                    <a:ext uri="{FF2B5EF4-FFF2-40B4-BE49-F238E27FC236}">
                      <a16:creationId xmlns:a16="http://schemas.microsoft.com/office/drawing/2014/main" id="{BDCD6B9D-2A5E-3E70-5E6D-8C6EA744D5FA}"/>
                    </a:ext>
                  </a:extLst>
                </p:cNvPr>
                <p:cNvSpPr/>
                <p:nvPr/>
              </p:nvSpPr>
              <p:spPr>
                <a:xfrm>
                  <a:off x="7361759" y="1542777"/>
                  <a:ext cx="3537763" cy="1325563"/>
                </a:xfrm>
                <a:custGeom>
                  <a:avLst/>
                  <a:gdLst>
                    <a:gd name="connsiteX0" fmla="*/ 182273 w 1093615"/>
                    <a:gd name="connsiteY0" fmla="*/ 0 h 4571127"/>
                    <a:gd name="connsiteX1" fmla="*/ 911342 w 1093615"/>
                    <a:gd name="connsiteY1" fmla="*/ 0 h 4571127"/>
                    <a:gd name="connsiteX2" fmla="*/ 1093615 w 1093615"/>
                    <a:gd name="connsiteY2" fmla="*/ 182273 h 4571127"/>
                    <a:gd name="connsiteX3" fmla="*/ 1093615 w 1093615"/>
                    <a:gd name="connsiteY3" fmla="*/ 4571127 h 4571127"/>
                    <a:gd name="connsiteX4" fmla="*/ 1093615 w 1093615"/>
                    <a:gd name="connsiteY4" fmla="*/ 4571127 h 4571127"/>
                    <a:gd name="connsiteX5" fmla="*/ 0 w 1093615"/>
                    <a:gd name="connsiteY5" fmla="*/ 4571127 h 4571127"/>
                    <a:gd name="connsiteX6" fmla="*/ 0 w 1093615"/>
                    <a:gd name="connsiteY6" fmla="*/ 4571127 h 4571127"/>
                    <a:gd name="connsiteX7" fmla="*/ 0 w 1093615"/>
                    <a:gd name="connsiteY7" fmla="*/ 182273 h 4571127"/>
                    <a:gd name="connsiteX8" fmla="*/ 182273 w 1093615"/>
                    <a:gd name="connsiteY8" fmla="*/ 0 h 457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3615" h="4571127">
                      <a:moveTo>
                        <a:pt x="1093615" y="761871"/>
                      </a:moveTo>
                      <a:lnTo>
                        <a:pt x="1093615" y="3809256"/>
                      </a:lnTo>
                      <a:cubicBezTo>
                        <a:pt x="1093615" y="4230028"/>
                        <a:pt x="1074091" y="4571127"/>
                        <a:pt x="1050007" y="4571127"/>
                      </a:cubicBezTo>
                      <a:lnTo>
                        <a:pt x="0" y="4571127"/>
                      </a:lnTo>
                      <a:lnTo>
                        <a:pt x="0" y="4571127"/>
                      </a:lnTo>
                      <a:lnTo>
                        <a:pt x="0" y="0"/>
                      </a:lnTo>
                      <a:lnTo>
                        <a:pt x="0" y="0"/>
                      </a:lnTo>
                      <a:lnTo>
                        <a:pt x="1050007" y="0"/>
                      </a:lnTo>
                      <a:cubicBezTo>
                        <a:pt x="1074091" y="0"/>
                        <a:pt x="1093615" y="341099"/>
                        <a:pt x="1093615" y="761871"/>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9568" tIns="62276" rIns="62276" bIns="62276" numCol="1" spcCol="1270" anchor="ctr" anchorCtr="0">
                  <a:noAutofit/>
                </a:bodyPr>
                <a:lstStyle/>
                <a:p>
                  <a:pPr marL="114300" lvl="1" indent="-114300" algn="l" defTabSz="622300">
                    <a:lnSpc>
                      <a:spcPct val="90000"/>
                    </a:lnSpc>
                    <a:spcBef>
                      <a:spcPct val="0"/>
                    </a:spcBef>
                    <a:spcAft>
                      <a:spcPct val="15000"/>
                    </a:spcAft>
                    <a:buChar char="•"/>
                  </a:pPr>
                  <a14:m>
                    <m:oMath xmlns:m="http://schemas.openxmlformats.org/officeDocument/2006/math">
                      <m:sSub>
                        <m:sSubPr>
                          <m:ctrlPr>
                            <a:rPr lang="en-US" sz="1600" b="0" i="1" kern="1200" smtClean="0">
                              <a:latin typeface="Cambria Math" panose="02040503050406030204" pitchFamily="18" charset="0"/>
                            </a:rPr>
                          </m:ctrlPr>
                        </m:sSubPr>
                        <m:e>
                          <m:r>
                            <m:rPr>
                              <m:sty m:val="p"/>
                            </m:rPr>
                            <a:rPr lang="en-US" sz="1600" b="0" i="0" kern="1200" smtClean="0">
                              <a:latin typeface="Cambria Math" panose="02040503050406030204" pitchFamily="18" charset="0"/>
                            </a:rPr>
                            <m:t>∇</m:t>
                          </m:r>
                        </m:e>
                        <m:sub>
                          <m:r>
                            <a:rPr lang="en-US" sz="1600" b="0" i="1" kern="1200" smtClean="0">
                              <a:latin typeface="Cambria Math" panose="02040503050406030204" pitchFamily="18" charset="0"/>
                            </a:rPr>
                            <m:t>𝑥</m:t>
                          </m:r>
                        </m:sub>
                      </m:sSub>
                      <m:r>
                        <a:rPr lang="en-US" sz="1600" b="0" i="1" kern="1200" smtClean="0">
                          <a:latin typeface="Cambria Math" panose="02040503050406030204" pitchFamily="18" charset="0"/>
                        </a:rPr>
                        <m:t>𝐿</m:t>
                      </m:r>
                      <m:r>
                        <a:rPr lang="en-US" sz="1600" b="0" i="1" kern="1200" smtClean="0">
                          <a:latin typeface="Cambria Math" panose="02040503050406030204" pitchFamily="18" charset="0"/>
                        </a:rPr>
                        <m:t>(</m:t>
                      </m:r>
                      <m:r>
                        <a:rPr lang="el-GR" sz="1600" b="0" i="1" kern="1200" smtClean="0">
                          <a:latin typeface="Cambria Math" panose="02040503050406030204" pitchFamily="18" charset="0"/>
                        </a:rPr>
                        <m:t>𝜃</m:t>
                      </m:r>
                      <m:r>
                        <a:rPr lang="en-US" sz="1600" b="0" i="1" kern="1200" smtClean="0">
                          <a:latin typeface="Cambria Math" panose="02040503050406030204" pitchFamily="18" charset="0"/>
                        </a:rPr>
                        <m:t>, </m:t>
                      </m:r>
                      <m:r>
                        <a:rPr lang="en-US" sz="1600" b="0" i="1" kern="1200" smtClean="0">
                          <a:latin typeface="Cambria Math" panose="02040503050406030204" pitchFamily="18" charset="0"/>
                        </a:rPr>
                        <m:t>𝑥</m:t>
                      </m:r>
                      <m:r>
                        <a:rPr lang="en-US" sz="1600" b="0" i="1" kern="1200" smtClean="0">
                          <a:latin typeface="Cambria Math" panose="02040503050406030204" pitchFamily="18" charset="0"/>
                        </a:rPr>
                        <m:t>, </m:t>
                      </m:r>
                      <m:r>
                        <a:rPr lang="en-US" sz="1600" b="0" i="1" kern="1200" smtClean="0">
                          <a:latin typeface="Cambria Math" panose="02040503050406030204" pitchFamily="18" charset="0"/>
                        </a:rPr>
                        <m:t>𝑦</m:t>
                      </m:r>
                      <m:r>
                        <a:rPr lang="en-US" sz="1600" b="0" i="1" kern="1200" smtClean="0">
                          <a:latin typeface="Cambria Math" panose="02040503050406030204" pitchFamily="18" charset="0"/>
                        </a:rPr>
                        <m:t>)</m:t>
                      </m:r>
                    </m:oMath>
                  </a14:m>
                  <a:endParaRPr lang="en-US" sz="1600" kern="1200" dirty="0"/>
                </a:p>
                <a:p>
                  <a:pPr marL="571500" lvl="2" indent="-114300" defTabSz="622300">
                    <a:lnSpc>
                      <a:spcPct val="90000"/>
                    </a:lnSpc>
                    <a:spcBef>
                      <a:spcPct val="0"/>
                    </a:spcBef>
                    <a:spcAft>
                      <a:spcPct val="15000"/>
                    </a:spcAft>
                    <a:buChar char="•"/>
                  </a:pPr>
                  <a14:m>
                    <m:oMath xmlns:m="http://schemas.openxmlformats.org/officeDocument/2006/math">
                      <m:sSub>
                        <m:sSubPr>
                          <m:ctrlPr>
                            <a:rPr lang="en-US" sz="1400" b="0" i="1" kern="1200" smtClean="0">
                              <a:latin typeface="Cambria Math" panose="02040503050406030204" pitchFamily="18" charset="0"/>
                            </a:rPr>
                          </m:ctrlPr>
                        </m:sSubPr>
                        <m:e>
                          <m:r>
                            <m:rPr>
                              <m:sty m:val="p"/>
                            </m:rPr>
                            <a:rPr lang="en-US" sz="1400" b="0" i="0" kern="1200" smtClean="0">
                              <a:latin typeface="Cambria Math" panose="02040503050406030204" pitchFamily="18" charset="0"/>
                            </a:rPr>
                            <m:t>∇</m:t>
                          </m:r>
                        </m:e>
                        <m:sub>
                          <m:r>
                            <a:rPr lang="en-US" sz="1400" b="0" i="1" kern="1200" smtClean="0">
                              <a:latin typeface="Cambria Math" panose="02040503050406030204" pitchFamily="18" charset="0"/>
                            </a:rPr>
                            <m:t>𝑥</m:t>
                          </m:r>
                        </m:sub>
                      </m:sSub>
                    </m:oMath>
                  </a14:m>
                  <a:r>
                    <a:rPr lang="en-US" sz="1400" kern="1200" dirty="0"/>
                    <a:t>, the gradient w.r.t. to x</a:t>
                  </a:r>
                </a:p>
                <a:p>
                  <a:pPr marL="571500" lvl="2" indent="-114300" defTabSz="622300">
                    <a:lnSpc>
                      <a:spcPct val="90000"/>
                    </a:lnSpc>
                    <a:spcBef>
                      <a:spcPct val="0"/>
                    </a:spcBef>
                    <a:spcAft>
                      <a:spcPct val="15000"/>
                    </a:spcAft>
                    <a:buChar char="•"/>
                  </a:pPr>
                  <a14:m>
                    <m:oMath xmlns:m="http://schemas.openxmlformats.org/officeDocument/2006/math">
                      <m:r>
                        <a:rPr lang="en-US" sz="1400" b="0" i="1" kern="1200" smtClean="0">
                          <a:latin typeface="Cambria Math" panose="02040503050406030204" pitchFamily="18" charset="0"/>
                        </a:rPr>
                        <m:t>𝐿</m:t>
                      </m:r>
                      <m:d>
                        <m:dPr>
                          <m:ctrlPr>
                            <a:rPr lang="en-US" sz="1400" b="0" i="1" kern="1200" smtClean="0">
                              <a:latin typeface="Cambria Math" panose="02040503050406030204" pitchFamily="18" charset="0"/>
                            </a:rPr>
                          </m:ctrlPr>
                        </m:dPr>
                        <m:e>
                          <m:r>
                            <a:rPr lang="el-GR" sz="1400" b="0" i="1" kern="1200" smtClean="0">
                              <a:latin typeface="Cambria Math" panose="02040503050406030204" pitchFamily="18" charset="0"/>
                            </a:rPr>
                            <m:t>𝜃</m:t>
                          </m:r>
                          <m:r>
                            <a:rPr lang="en-US" sz="1400" b="0" i="1" kern="1200" smtClean="0">
                              <a:latin typeface="Cambria Math" panose="02040503050406030204" pitchFamily="18" charset="0"/>
                            </a:rPr>
                            <m:t>, </m:t>
                          </m:r>
                          <m:r>
                            <a:rPr lang="en-US" sz="1400" b="0" i="1" kern="1200" smtClean="0">
                              <a:latin typeface="Cambria Math" panose="02040503050406030204" pitchFamily="18" charset="0"/>
                            </a:rPr>
                            <m:t>𝑥</m:t>
                          </m:r>
                          <m:r>
                            <a:rPr lang="en-US" sz="1400" b="0" i="1" kern="1200" smtClean="0">
                              <a:latin typeface="Cambria Math" panose="02040503050406030204" pitchFamily="18" charset="0"/>
                            </a:rPr>
                            <m:t>, </m:t>
                          </m:r>
                          <m:r>
                            <a:rPr lang="en-US" sz="1400" b="0" i="1" kern="1200" smtClean="0">
                              <a:latin typeface="Cambria Math" panose="02040503050406030204" pitchFamily="18" charset="0"/>
                            </a:rPr>
                            <m:t>𝑦</m:t>
                          </m:r>
                        </m:e>
                      </m:d>
                      <m:r>
                        <a:rPr lang="en-US" sz="1400" b="0" i="1" kern="1200" smtClean="0">
                          <a:latin typeface="Cambria Math" panose="02040503050406030204" pitchFamily="18" charset="0"/>
                        </a:rPr>
                        <m:t>,</m:t>
                      </m:r>
                    </m:oMath>
                  </a14:m>
                  <a:r>
                    <a:rPr lang="en-US" sz="1400" kern="1200" dirty="0"/>
                    <a:t> loss function</a:t>
                  </a:r>
                </a:p>
                <a:p>
                  <a:pPr marL="571500" lvl="2" indent="-114300" defTabSz="622300">
                    <a:lnSpc>
                      <a:spcPct val="90000"/>
                    </a:lnSpc>
                    <a:spcBef>
                      <a:spcPct val="0"/>
                    </a:spcBef>
                    <a:spcAft>
                      <a:spcPct val="15000"/>
                    </a:spcAft>
                    <a:buChar char="•"/>
                  </a:pPr>
                  <a14:m>
                    <m:oMath xmlns:m="http://schemas.openxmlformats.org/officeDocument/2006/math">
                      <m:r>
                        <a:rPr lang="el-GR" sz="1400" i="1" dirty="0" smtClean="0">
                          <a:latin typeface="Cambria Math" panose="02040503050406030204" pitchFamily="18" charset="0"/>
                        </a:rPr>
                        <m:t>𝜃</m:t>
                      </m:r>
                    </m:oMath>
                  </a14:m>
                  <a:r>
                    <a:rPr lang="en-US" sz="1400" kern="1200" dirty="0"/>
                    <a:t>, model parameters</a:t>
                  </a:r>
                </a:p>
                <a:p>
                  <a:pPr marL="571500" lvl="2" indent="-114300" defTabSz="622300">
                    <a:lnSpc>
                      <a:spcPct val="90000"/>
                    </a:lnSpc>
                    <a:spcBef>
                      <a:spcPct val="0"/>
                    </a:spcBef>
                    <a:spcAft>
                      <a:spcPct val="15000"/>
                    </a:spcAft>
                    <a:buChar char="•"/>
                  </a:pPr>
                  <a14:m>
                    <m:oMath xmlns:m="http://schemas.openxmlformats.org/officeDocument/2006/math">
                      <m:r>
                        <a:rPr lang="en-US" sz="1400" i="1" dirty="0" smtClean="0">
                          <a:latin typeface="Cambria Math" panose="02040503050406030204" pitchFamily="18" charset="0"/>
                        </a:rPr>
                        <m:t>𝑥</m:t>
                      </m:r>
                    </m:oMath>
                  </a14:m>
                  <a:r>
                    <a:rPr lang="en-US" sz="1400" kern="1200" dirty="0"/>
                    <a:t>, input data</a:t>
                  </a:r>
                </a:p>
                <a:p>
                  <a:pPr marL="571500" lvl="2" indent="-114300" defTabSz="622300">
                    <a:lnSpc>
                      <a:spcPct val="90000"/>
                    </a:lnSpc>
                    <a:spcBef>
                      <a:spcPct val="0"/>
                    </a:spcBef>
                    <a:spcAft>
                      <a:spcPct val="15000"/>
                    </a:spcAft>
                    <a:buChar char="•"/>
                  </a:pPr>
                  <a14:m>
                    <m:oMath xmlns:m="http://schemas.openxmlformats.org/officeDocument/2006/math">
                      <m:r>
                        <a:rPr lang="en-US" sz="1400" i="1" kern="1200" dirty="0" smtClean="0">
                          <a:latin typeface="Cambria Math" panose="02040503050406030204" pitchFamily="18" charset="0"/>
                        </a:rPr>
                        <m:t>𝑦</m:t>
                      </m:r>
                    </m:oMath>
                  </a14:m>
                  <a:r>
                    <a:rPr lang="en-US" sz="1400" kern="1200" dirty="0"/>
                    <a:t>, true label</a:t>
                  </a:r>
                </a:p>
              </p:txBody>
            </p:sp>
          </mc:Choice>
          <mc:Fallback xmlns="">
            <p:sp>
              <p:nvSpPr>
                <p:cNvPr id="14" name="Freeform: Shape 13">
                  <a:extLst>
                    <a:ext uri="{FF2B5EF4-FFF2-40B4-BE49-F238E27FC236}">
                      <a16:creationId xmlns:a16="http://schemas.microsoft.com/office/drawing/2014/main" id="{BDCD6B9D-2A5E-3E70-5E6D-8C6EA744D5FA}"/>
                    </a:ext>
                  </a:extLst>
                </p:cNvPr>
                <p:cNvSpPr>
                  <a:spLocks noRot="1" noChangeAspect="1" noMove="1" noResize="1" noEditPoints="1" noAdjustHandles="1" noChangeArrowheads="1" noChangeShapeType="1" noTextEdit="1"/>
                </p:cNvSpPr>
                <p:nvPr/>
              </p:nvSpPr>
              <p:spPr>
                <a:xfrm>
                  <a:off x="7361759" y="1542777"/>
                  <a:ext cx="3537763" cy="1325563"/>
                </a:xfrm>
                <a:custGeom>
                  <a:avLst/>
                  <a:gdLst>
                    <a:gd name="connsiteX0" fmla="*/ 182273 w 1093615"/>
                    <a:gd name="connsiteY0" fmla="*/ 0 h 4571127"/>
                    <a:gd name="connsiteX1" fmla="*/ 911342 w 1093615"/>
                    <a:gd name="connsiteY1" fmla="*/ 0 h 4571127"/>
                    <a:gd name="connsiteX2" fmla="*/ 1093615 w 1093615"/>
                    <a:gd name="connsiteY2" fmla="*/ 182273 h 4571127"/>
                    <a:gd name="connsiteX3" fmla="*/ 1093615 w 1093615"/>
                    <a:gd name="connsiteY3" fmla="*/ 4571127 h 4571127"/>
                    <a:gd name="connsiteX4" fmla="*/ 1093615 w 1093615"/>
                    <a:gd name="connsiteY4" fmla="*/ 4571127 h 4571127"/>
                    <a:gd name="connsiteX5" fmla="*/ 0 w 1093615"/>
                    <a:gd name="connsiteY5" fmla="*/ 4571127 h 4571127"/>
                    <a:gd name="connsiteX6" fmla="*/ 0 w 1093615"/>
                    <a:gd name="connsiteY6" fmla="*/ 4571127 h 4571127"/>
                    <a:gd name="connsiteX7" fmla="*/ 0 w 1093615"/>
                    <a:gd name="connsiteY7" fmla="*/ 182273 h 4571127"/>
                    <a:gd name="connsiteX8" fmla="*/ 182273 w 1093615"/>
                    <a:gd name="connsiteY8" fmla="*/ 0 h 457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3615" h="4571127">
                      <a:moveTo>
                        <a:pt x="1093615" y="761871"/>
                      </a:moveTo>
                      <a:lnTo>
                        <a:pt x="1093615" y="3809256"/>
                      </a:lnTo>
                      <a:cubicBezTo>
                        <a:pt x="1093615" y="4230028"/>
                        <a:pt x="1074091" y="4571127"/>
                        <a:pt x="1050007" y="4571127"/>
                      </a:cubicBezTo>
                      <a:lnTo>
                        <a:pt x="0" y="4571127"/>
                      </a:lnTo>
                      <a:lnTo>
                        <a:pt x="0" y="4571127"/>
                      </a:lnTo>
                      <a:lnTo>
                        <a:pt x="0" y="0"/>
                      </a:lnTo>
                      <a:lnTo>
                        <a:pt x="0" y="0"/>
                      </a:lnTo>
                      <a:lnTo>
                        <a:pt x="1050007" y="0"/>
                      </a:lnTo>
                      <a:cubicBezTo>
                        <a:pt x="1074091" y="0"/>
                        <a:pt x="1093615" y="341099"/>
                        <a:pt x="1093615" y="761871"/>
                      </a:cubicBezTo>
                      <a:close/>
                    </a:path>
                  </a:pathLst>
                </a:custGeom>
                <a:blipFill>
                  <a:blip r:embed="rId3"/>
                  <a:stretch>
                    <a:fillRect l="-326" t="-6335" b="-8145"/>
                  </a:stretch>
                </a:blipFill>
              </p:spPr>
              <p:txBody>
                <a:bodyPr/>
                <a:lstStyle/>
                <a:p>
                  <a:r>
                    <a:rPr lang="en-US">
                      <a:noFill/>
                    </a:rPr>
                    <a:t> </a:t>
                  </a:r>
                </a:p>
              </p:txBody>
            </p:sp>
          </mc:Fallback>
        </mc:AlternateContent>
        <p:sp>
          <p:nvSpPr>
            <p:cNvPr id="15" name="Freeform: Shape 14">
              <a:extLst>
                <a:ext uri="{FF2B5EF4-FFF2-40B4-BE49-F238E27FC236}">
                  <a16:creationId xmlns:a16="http://schemas.microsoft.com/office/drawing/2014/main" id="{8C403E28-1B4C-5765-B3A0-9FEB91711B17}"/>
                </a:ext>
              </a:extLst>
            </p:cNvPr>
            <p:cNvSpPr/>
            <p:nvPr/>
          </p:nvSpPr>
          <p:spPr>
            <a:xfrm>
              <a:off x="5793890" y="3114813"/>
              <a:ext cx="1567870" cy="2047572"/>
            </a:xfrm>
            <a:custGeom>
              <a:avLst/>
              <a:gdLst>
                <a:gd name="connsiteX0" fmla="*/ 0 w 1682485"/>
                <a:gd name="connsiteY0" fmla="*/ 0 h 1177739"/>
                <a:gd name="connsiteX1" fmla="*/ 1093616 w 1682485"/>
                <a:gd name="connsiteY1" fmla="*/ 0 h 1177739"/>
                <a:gd name="connsiteX2" fmla="*/ 1682485 w 1682485"/>
                <a:gd name="connsiteY2" fmla="*/ 588870 h 1177739"/>
                <a:gd name="connsiteX3" fmla="*/ 1093616 w 1682485"/>
                <a:gd name="connsiteY3" fmla="*/ 1177739 h 1177739"/>
                <a:gd name="connsiteX4" fmla="*/ 0 w 1682485"/>
                <a:gd name="connsiteY4" fmla="*/ 1177739 h 1177739"/>
                <a:gd name="connsiteX5" fmla="*/ 588870 w 1682485"/>
                <a:gd name="connsiteY5" fmla="*/ 588870 h 1177739"/>
                <a:gd name="connsiteX6" fmla="*/ 0 w 1682485"/>
                <a:gd name="connsiteY6" fmla="*/ 0 h 117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2485" h="1177739">
                  <a:moveTo>
                    <a:pt x="1682485" y="0"/>
                  </a:moveTo>
                  <a:lnTo>
                    <a:pt x="1682485" y="765531"/>
                  </a:lnTo>
                  <a:lnTo>
                    <a:pt x="841242" y="1177739"/>
                  </a:lnTo>
                  <a:lnTo>
                    <a:pt x="0" y="765531"/>
                  </a:lnTo>
                  <a:lnTo>
                    <a:pt x="0" y="0"/>
                  </a:lnTo>
                  <a:lnTo>
                    <a:pt x="841242" y="412209"/>
                  </a:lnTo>
                  <a:lnTo>
                    <a:pt x="1682485"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1" tIns="599030" rIns="10159" bIns="599029" numCol="1" spcCol="1270" anchor="ctr" anchorCtr="0">
              <a:noAutofit/>
            </a:bodyPr>
            <a:lstStyle/>
            <a:p>
              <a:pPr marL="0" lvl="0" indent="0" algn="ctr" defTabSz="711200">
                <a:lnSpc>
                  <a:spcPct val="90000"/>
                </a:lnSpc>
                <a:spcBef>
                  <a:spcPct val="0"/>
                </a:spcBef>
                <a:spcAft>
                  <a:spcPct val="35000"/>
                </a:spcAft>
                <a:buNone/>
              </a:pPr>
              <a:r>
                <a:rPr lang="en-US" sz="1600" kern="1200" dirty="0"/>
                <a:t>Generate the perturbation</a:t>
              </a:r>
            </a:p>
          </p:txBody>
        </p:sp>
        <mc:AlternateContent xmlns:mc="http://schemas.openxmlformats.org/markup-compatibility/2006" xmlns:a14="http://schemas.microsoft.com/office/drawing/2010/main">
          <mc:Choice Requires="a14">
            <p:sp>
              <p:nvSpPr>
                <p:cNvPr id="16" name="Freeform: Shape 15">
                  <a:extLst>
                    <a:ext uri="{FF2B5EF4-FFF2-40B4-BE49-F238E27FC236}">
                      <a16:creationId xmlns:a16="http://schemas.microsoft.com/office/drawing/2014/main" id="{741C4FE3-E772-6292-67E2-55EAE90973B1}"/>
                    </a:ext>
                  </a:extLst>
                </p:cNvPr>
                <p:cNvSpPr/>
                <p:nvPr/>
              </p:nvSpPr>
              <p:spPr>
                <a:xfrm>
                  <a:off x="7361758" y="3114813"/>
                  <a:ext cx="3537763" cy="1325562"/>
                </a:xfrm>
                <a:custGeom>
                  <a:avLst/>
                  <a:gdLst>
                    <a:gd name="connsiteX0" fmla="*/ 182273 w 1093615"/>
                    <a:gd name="connsiteY0" fmla="*/ 0 h 4571127"/>
                    <a:gd name="connsiteX1" fmla="*/ 911342 w 1093615"/>
                    <a:gd name="connsiteY1" fmla="*/ 0 h 4571127"/>
                    <a:gd name="connsiteX2" fmla="*/ 1093615 w 1093615"/>
                    <a:gd name="connsiteY2" fmla="*/ 182273 h 4571127"/>
                    <a:gd name="connsiteX3" fmla="*/ 1093615 w 1093615"/>
                    <a:gd name="connsiteY3" fmla="*/ 4571127 h 4571127"/>
                    <a:gd name="connsiteX4" fmla="*/ 1093615 w 1093615"/>
                    <a:gd name="connsiteY4" fmla="*/ 4571127 h 4571127"/>
                    <a:gd name="connsiteX5" fmla="*/ 0 w 1093615"/>
                    <a:gd name="connsiteY5" fmla="*/ 4571127 h 4571127"/>
                    <a:gd name="connsiteX6" fmla="*/ 0 w 1093615"/>
                    <a:gd name="connsiteY6" fmla="*/ 4571127 h 4571127"/>
                    <a:gd name="connsiteX7" fmla="*/ 0 w 1093615"/>
                    <a:gd name="connsiteY7" fmla="*/ 182273 h 4571127"/>
                    <a:gd name="connsiteX8" fmla="*/ 182273 w 1093615"/>
                    <a:gd name="connsiteY8" fmla="*/ 0 h 457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3615" h="4571127">
                      <a:moveTo>
                        <a:pt x="1093615" y="761871"/>
                      </a:moveTo>
                      <a:lnTo>
                        <a:pt x="1093615" y="3809256"/>
                      </a:lnTo>
                      <a:cubicBezTo>
                        <a:pt x="1093615" y="4230028"/>
                        <a:pt x="1074091" y="4571127"/>
                        <a:pt x="1050007" y="4571127"/>
                      </a:cubicBezTo>
                      <a:lnTo>
                        <a:pt x="0" y="4571127"/>
                      </a:lnTo>
                      <a:lnTo>
                        <a:pt x="0" y="4571127"/>
                      </a:lnTo>
                      <a:lnTo>
                        <a:pt x="0" y="0"/>
                      </a:lnTo>
                      <a:lnTo>
                        <a:pt x="0" y="0"/>
                      </a:lnTo>
                      <a:lnTo>
                        <a:pt x="1050007" y="0"/>
                      </a:lnTo>
                      <a:cubicBezTo>
                        <a:pt x="1074091" y="0"/>
                        <a:pt x="1093615" y="341099"/>
                        <a:pt x="1093615" y="761871"/>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472" tIns="73071" rIns="73071" bIns="73072" numCol="1" spcCol="1270" anchor="ctr" anchorCtr="0">
                  <a:noAutofit/>
                </a:bodyPr>
                <a:lstStyle/>
                <a:p>
                  <a:pPr marL="285750" lvl="1" indent="-285750" defTabSz="1377950">
                    <a:lnSpc>
                      <a:spcPct val="90000"/>
                    </a:lnSpc>
                    <a:spcBef>
                      <a:spcPct val="0"/>
                    </a:spcBef>
                    <a:spcAft>
                      <a:spcPct val="15000"/>
                    </a:spcAft>
                    <a:buFontTx/>
                    <a:buChar char="•"/>
                  </a:pPr>
                  <a14:m>
                    <m:oMath xmlns:m="http://schemas.openxmlformats.org/officeDocument/2006/math">
                      <m:r>
                        <a:rPr lang="en-US" sz="1600" b="0" i="1" kern="1200" smtClean="0">
                          <a:latin typeface="Cambria Math" panose="02040503050406030204" pitchFamily="18" charset="0"/>
                        </a:rPr>
                        <m:t>𝛿</m:t>
                      </m:r>
                      <m:r>
                        <a:rPr lang="en-US" sz="1600" b="0" i="1" kern="1200" smtClean="0">
                          <a:latin typeface="Cambria Math" panose="02040503050406030204" pitchFamily="18" charset="0"/>
                        </a:rPr>
                        <m:t>=</m:t>
                      </m:r>
                      <m:r>
                        <a:rPr lang="en-US" sz="1600" b="0" i="1" kern="1200" smtClean="0">
                          <a:latin typeface="Cambria Math" panose="02040503050406030204" pitchFamily="18" charset="0"/>
                        </a:rPr>
                        <m:t>𝜖</m:t>
                      </m:r>
                      <m:r>
                        <a:rPr lang="en-US" sz="1600" b="0" i="1" kern="1200" smtClean="0">
                          <a:latin typeface="Cambria Math" panose="02040503050406030204" pitchFamily="18" charset="0"/>
                          <a:ea typeface="Cambria Math" panose="02040503050406030204" pitchFamily="18" charset="0"/>
                        </a:rPr>
                        <m:t>∙</m:t>
                      </m:r>
                      <m:r>
                        <a:rPr lang="en-US" sz="1600" b="0" i="1" kern="1200" smtClean="0">
                          <a:latin typeface="Cambria Math" panose="02040503050406030204" pitchFamily="18" charset="0"/>
                          <a:ea typeface="Cambria Math" panose="02040503050406030204" pitchFamily="18" charset="0"/>
                        </a:rPr>
                        <m:t>𝑠𝑖𝑔𝑛</m:t>
                      </m:r>
                      <m:r>
                        <a:rPr lang="en-US" sz="1600" b="0" i="1" kern="1200" smtClean="0">
                          <a:latin typeface="Cambria Math" panose="02040503050406030204" pitchFamily="18" charset="0"/>
                          <a:ea typeface="Cambria Math" panose="02040503050406030204" pitchFamily="18" charset="0"/>
                        </a:rPr>
                        <m:t>(</m:t>
                      </m:r>
                      <m:sSub>
                        <m:sSubPr>
                          <m:ctrlPr>
                            <a:rPr lang="en-US" sz="1600" i="1">
                              <a:latin typeface="Cambria Math" panose="02040503050406030204" pitchFamily="18" charset="0"/>
                            </a:rPr>
                          </m:ctrlPr>
                        </m:sSubPr>
                        <m:e>
                          <m:r>
                            <m:rPr>
                              <m:sty m:val="p"/>
                            </m:rPr>
                            <a:rPr lang="en-US" sz="1600">
                              <a:latin typeface="Cambria Math" panose="02040503050406030204" pitchFamily="18" charset="0"/>
                            </a:rPr>
                            <m:t>∇</m:t>
                          </m:r>
                        </m:e>
                        <m:sub>
                          <m:r>
                            <a:rPr lang="en-US" sz="1600" i="1">
                              <a:latin typeface="Cambria Math" panose="02040503050406030204" pitchFamily="18" charset="0"/>
                            </a:rPr>
                            <m:t>𝑥</m:t>
                          </m:r>
                        </m:sub>
                      </m:sSub>
                      <m:r>
                        <a:rPr lang="en-US" sz="1600" i="1">
                          <a:latin typeface="Cambria Math" panose="02040503050406030204" pitchFamily="18" charset="0"/>
                        </a:rPr>
                        <m:t>𝐿</m:t>
                      </m:r>
                      <m:r>
                        <a:rPr lang="en-US" sz="1600" i="1">
                          <a:latin typeface="Cambria Math" panose="02040503050406030204" pitchFamily="18" charset="0"/>
                        </a:rPr>
                        <m:t>(</m:t>
                      </m:r>
                      <m:r>
                        <a:rPr lang="el-GR" sz="1600" i="1">
                          <a:latin typeface="Cambria Math" panose="02040503050406030204" pitchFamily="18" charset="0"/>
                        </a:rPr>
                        <m:t>𝜃</m:t>
                      </m:r>
                      <m:r>
                        <a:rPr lang="en-US" sz="1600" i="1">
                          <a:latin typeface="Cambria Math" panose="02040503050406030204" pitchFamily="18" charset="0"/>
                        </a:rPr>
                        <m:t>, </m:t>
                      </m:r>
                      <m:r>
                        <a:rPr lang="en-US" sz="1600" i="1">
                          <a:latin typeface="Cambria Math" panose="02040503050406030204" pitchFamily="18" charset="0"/>
                        </a:rPr>
                        <m:t>𝑥</m:t>
                      </m:r>
                      <m:r>
                        <a:rPr lang="en-US" sz="1600" i="1">
                          <a:latin typeface="Cambria Math" panose="02040503050406030204" pitchFamily="18" charset="0"/>
                        </a:rPr>
                        <m:t>, </m:t>
                      </m:r>
                      <m:r>
                        <a:rPr lang="en-US" sz="1600" i="1">
                          <a:latin typeface="Cambria Math" panose="02040503050406030204" pitchFamily="18" charset="0"/>
                        </a:rPr>
                        <m:t>𝑦</m:t>
                      </m:r>
                      <m:r>
                        <a:rPr lang="en-US" sz="1600" b="0" i="1" smtClean="0">
                          <a:latin typeface="Cambria Math" panose="02040503050406030204" pitchFamily="18" charset="0"/>
                        </a:rPr>
                        <m:t>)</m:t>
                      </m:r>
                      <m:r>
                        <a:rPr lang="en-US" sz="1600" i="1">
                          <a:latin typeface="Cambria Math" panose="02040503050406030204" pitchFamily="18" charset="0"/>
                        </a:rPr>
                        <m:t>)</m:t>
                      </m:r>
                    </m:oMath>
                  </a14:m>
                  <a:endParaRPr lang="en-US" sz="1600" dirty="0"/>
                </a:p>
                <a:p>
                  <a:pPr marL="285750" lvl="1" indent="-285750" algn="l" defTabSz="1377950">
                    <a:lnSpc>
                      <a:spcPct val="90000"/>
                    </a:lnSpc>
                    <a:spcBef>
                      <a:spcPct val="0"/>
                    </a:spcBef>
                    <a:spcAft>
                      <a:spcPct val="15000"/>
                    </a:spcAft>
                    <a:buChar char="•"/>
                  </a:pPr>
                  <a:r>
                    <a:rPr lang="el-GR" sz="1400" dirty="0"/>
                    <a:t>δ</a:t>
                  </a:r>
                  <a:r>
                    <a:rPr lang="en-US" sz="1400" kern="1200" dirty="0"/>
                    <a:t>, perturbation added</a:t>
                  </a:r>
                </a:p>
                <a:p>
                  <a:pPr marL="285750" lvl="1" indent="-285750" algn="l" defTabSz="1377950">
                    <a:lnSpc>
                      <a:spcPct val="90000"/>
                    </a:lnSpc>
                    <a:spcBef>
                      <a:spcPct val="0"/>
                    </a:spcBef>
                    <a:spcAft>
                      <a:spcPct val="15000"/>
                    </a:spcAft>
                    <a:buChar char="•"/>
                  </a:pPr>
                  <a:r>
                    <a:rPr lang="el-GR" sz="1400" dirty="0"/>
                    <a:t>ε</a:t>
                  </a:r>
                  <a:r>
                    <a:rPr lang="en-US" sz="1400" dirty="0"/>
                    <a:t>, constant controlling the perturbation size</a:t>
                  </a:r>
                </a:p>
                <a:p>
                  <a:pPr marL="285750" lvl="1" indent="-285750" algn="l" defTabSz="1377950">
                    <a:lnSpc>
                      <a:spcPct val="90000"/>
                    </a:lnSpc>
                    <a:spcBef>
                      <a:spcPct val="0"/>
                    </a:spcBef>
                    <a:spcAft>
                      <a:spcPct val="15000"/>
                    </a:spcAft>
                    <a:buChar char="•"/>
                  </a:pPr>
                  <a:r>
                    <a:rPr lang="en-US" sz="1400" kern="1200" dirty="0"/>
                    <a:t>Sign, the sign function</a:t>
                  </a:r>
                </a:p>
              </p:txBody>
            </p:sp>
          </mc:Choice>
          <mc:Fallback xmlns="">
            <p:sp>
              <p:nvSpPr>
                <p:cNvPr id="16" name="Freeform: Shape 15">
                  <a:extLst>
                    <a:ext uri="{FF2B5EF4-FFF2-40B4-BE49-F238E27FC236}">
                      <a16:creationId xmlns:a16="http://schemas.microsoft.com/office/drawing/2014/main" id="{741C4FE3-E772-6292-67E2-55EAE90973B1}"/>
                    </a:ext>
                  </a:extLst>
                </p:cNvPr>
                <p:cNvSpPr>
                  <a:spLocks noRot="1" noChangeAspect="1" noMove="1" noResize="1" noEditPoints="1" noAdjustHandles="1" noChangeArrowheads="1" noChangeShapeType="1" noTextEdit="1"/>
                </p:cNvSpPr>
                <p:nvPr/>
              </p:nvSpPr>
              <p:spPr>
                <a:xfrm>
                  <a:off x="7361758" y="3114813"/>
                  <a:ext cx="3537763" cy="1325562"/>
                </a:xfrm>
                <a:custGeom>
                  <a:avLst/>
                  <a:gdLst>
                    <a:gd name="connsiteX0" fmla="*/ 182273 w 1093615"/>
                    <a:gd name="connsiteY0" fmla="*/ 0 h 4571127"/>
                    <a:gd name="connsiteX1" fmla="*/ 911342 w 1093615"/>
                    <a:gd name="connsiteY1" fmla="*/ 0 h 4571127"/>
                    <a:gd name="connsiteX2" fmla="*/ 1093615 w 1093615"/>
                    <a:gd name="connsiteY2" fmla="*/ 182273 h 4571127"/>
                    <a:gd name="connsiteX3" fmla="*/ 1093615 w 1093615"/>
                    <a:gd name="connsiteY3" fmla="*/ 4571127 h 4571127"/>
                    <a:gd name="connsiteX4" fmla="*/ 1093615 w 1093615"/>
                    <a:gd name="connsiteY4" fmla="*/ 4571127 h 4571127"/>
                    <a:gd name="connsiteX5" fmla="*/ 0 w 1093615"/>
                    <a:gd name="connsiteY5" fmla="*/ 4571127 h 4571127"/>
                    <a:gd name="connsiteX6" fmla="*/ 0 w 1093615"/>
                    <a:gd name="connsiteY6" fmla="*/ 4571127 h 4571127"/>
                    <a:gd name="connsiteX7" fmla="*/ 0 w 1093615"/>
                    <a:gd name="connsiteY7" fmla="*/ 182273 h 4571127"/>
                    <a:gd name="connsiteX8" fmla="*/ 182273 w 1093615"/>
                    <a:gd name="connsiteY8" fmla="*/ 0 h 457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3615" h="4571127">
                      <a:moveTo>
                        <a:pt x="1093615" y="761871"/>
                      </a:moveTo>
                      <a:lnTo>
                        <a:pt x="1093615" y="3809256"/>
                      </a:lnTo>
                      <a:cubicBezTo>
                        <a:pt x="1093615" y="4230028"/>
                        <a:pt x="1074091" y="4571127"/>
                        <a:pt x="1050007" y="4571127"/>
                      </a:cubicBezTo>
                      <a:lnTo>
                        <a:pt x="0" y="4571127"/>
                      </a:lnTo>
                      <a:lnTo>
                        <a:pt x="0" y="4571127"/>
                      </a:lnTo>
                      <a:lnTo>
                        <a:pt x="0" y="0"/>
                      </a:lnTo>
                      <a:lnTo>
                        <a:pt x="0" y="0"/>
                      </a:lnTo>
                      <a:lnTo>
                        <a:pt x="1050007" y="0"/>
                      </a:lnTo>
                      <a:cubicBezTo>
                        <a:pt x="1074091" y="0"/>
                        <a:pt x="1093615" y="341099"/>
                        <a:pt x="1093615" y="761871"/>
                      </a:cubicBezTo>
                      <a:close/>
                    </a:path>
                  </a:pathLst>
                </a:cu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Freeform: Shape 17">
                  <a:extLst>
                    <a:ext uri="{FF2B5EF4-FFF2-40B4-BE49-F238E27FC236}">
                      <a16:creationId xmlns:a16="http://schemas.microsoft.com/office/drawing/2014/main" id="{5BAEC6DC-EEFE-B238-F42A-68DFF5C5E38D}"/>
                    </a:ext>
                  </a:extLst>
                </p:cNvPr>
                <p:cNvSpPr/>
                <p:nvPr/>
              </p:nvSpPr>
              <p:spPr>
                <a:xfrm>
                  <a:off x="7361757" y="4716910"/>
                  <a:ext cx="3537763" cy="1325562"/>
                </a:xfrm>
                <a:custGeom>
                  <a:avLst/>
                  <a:gdLst>
                    <a:gd name="connsiteX0" fmla="*/ 182273 w 1093615"/>
                    <a:gd name="connsiteY0" fmla="*/ 0 h 4571127"/>
                    <a:gd name="connsiteX1" fmla="*/ 911342 w 1093615"/>
                    <a:gd name="connsiteY1" fmla="*/ 0 h 4571127"/>
                    <a:gd name="connsiteX2" fmla="*/ 1093615 w 1093615"/>
                    <a:gd name="connsiteY2" fmla="*/ 182273 h 4571127"/>
                    <a:gd name="connsiteX3" fmla="*/ 1093615 w 1093615"/>
                    <a:gd name="connsiteY3" fmla="*/ 4571127 h 4571127"/>
                    <a:gd name="connsiteX4" fmla="*/ 1093615 w 1093615"/>
                    <a:gd name="connsiteY4" fmla="*/ 4571127 h 4571127"/>
                    <a:gd name="connsiteX5" fmla="*/ 0 w 1093615"/>
                    <a:gd name="connsiteY5" fmla="*/ 4571127 h 4571127"/>
                    <a:gd name="connsiteX6" fmla="*/ 0 w 1093615"/>
                    <a:gd name="connsiteY6" fmla="*/ 4571127 h 4571127"/>
                    <a:gd name="connsiteX7" fmla="*/ 0 w 1093615"/>
                    <a:gd name="connsiteY7" fmla="*/ 182273 h 4571127"/>
                    <a:gd name="connsiteX8" fmla="*/ 182273 w 1093615"/>
                    <a:gd name="connsiteY8" fmla="*/ 0 h 457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3615" h="4571127">
                      <a:moveTo>
                        <a:pt x="1093615" y="761871"/>
                      </a:moveTo>
                      <a:lnTo>
                        <a:pt x="1093615" y="3809256"/>
                      </a:lnTo>
                      <a:cubicBezTo>
                        <a:pt x="1093615" y="4230028"/>
                        <a:pt x="1074091" y="4571127"/>
                        <a:pt x="1050007" y="4571127"/>
                      </a:cubicBezTo>
                      <a:lnTo>
                        <a:pt x="0" y="4571127"/>
                      </a:lnTo>
                      <a:lnTo>
                        <a:pt x="0" y="4571127"/>
                      </a:lnTo>
                      <a:lnTo>
                        <a:pt x="0" y="0"/>
                      </a:lnTo>
                      <a:lnTo>
                        <a:pt x="0" y="0"/>
                      </a:lnTo>
                      <a:lnTo>
                        <a:pt x="1050007" y="0"/>
                      </a:lnTo>
                      <a:cubicBezTo>
                        <a:pt x="1074091" y="0"/>
                        <a:pt x="1093615" y="341099"/>
                        <a:pt x="1093615" y="761871"/>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472" tIns="73071" rIns="73071" bIns="73072" numCol="1" spcCol="1270" anchor="ctr" anchorCtr="0">
                  <a:noAutofit/>
                </a:bodyPr>
                <a:lstStyle/>
                <a:p>
                  <a:pPr marL="285750" lvl="1" indent="-285750" algn="l" defTabSz="1377950">
                    <a:lnSpc>
                      <a:spcPct val="90000"/>
                    </a:lnSpc>
                    <a:spcBef>
                      <a:spcPct val="0"/>
                    </a:spcBef>
                    <a:spcAft>
                      <a:spcPct val="15000"/>
                    </a:spcAft>
                    <a:buChar char="•"/>
                  </a:pPr>
                  <a14:m>
                    <m:oMath xmlns:m="http://schemas.openxmlformats.org/officeDocument/2006/math">
                      <m:sSup>
                        <m:sSupPr>
                          <m:ctrlPr>
                            <a:rPr lang="en-US" sz="1600" b="0" i="1" kern="1200" smtClean="0">
                              <a:latin typeface="Cambria Math" panose="02040503050406030204" pitchFamily="18" charset="0"/>
                            </a:rPr>
                          </m:ctrlPr>
                        </m:sSupPr>
                        <m:e>
                          <m:r>
                            <a:rPr lang="en-US" sz="1600" b="0" i="1" kern="1200" smtClean="0">
                              <a:latin typeface="Cambria Math" panose="02040503050406030204" pitchFamily="18" charset="0"/>
                            </a:rPr>
                            <m:t>𝑥</m:t>
                          </m:r>
                        </m:e>
                        <m:sup>
                          <m:r>
                            <a:rPr lang="en-US" sz="1600" b="0" i="1" kern="1200" smtClean="0">
                              <a:latin typeface="Cambria Math" panose="02040503050406030204" pitchFamily="18" charset="0"/>
                            </a:rPr>
                            <m:t>′</m:t>
                          </m:r>
                        </m:sup>
                      </m:sSup>
                      <m:r>
                        <a:rPr lang="en-US" sz="1600" b="0" i="1" kern="1200" smtClean="0">
                          <a:latin typeface="Cambria Math" panose="02040503050406030204" pitchFamily="18" charset="0"/>
                        </a:rPr>
                        <m:t>=</m:t>
                      </m:r>
                      <m:r>
                        <a:rPr lang="en-US" sz="1600" b="0" i="1" kern="1200" smtClean="0">
                          <a:latin typeface="Cambria Math" panose="02040503050406030204" pitchFamily="18" charset="0"/>
                        </a:rPr>
                        <m:t>𝑥</m:t>
                      </m:r>
                      <m:r>
                        <a:rPr lang="en-US" sz="1600" b="0" i="1" kern="1200" smtClean="0">
                          <a:latin typeface="Cambria Math" panose="02040503050406030204" pitchFamily="18" charset="0"/>
                        </a:rPr>
                        <m:t>+</m:t>
                      </m:r>
                      <m:r>
                        <a:rPr lang="en-US" sz="1600" b="0" i="1" kern="1200" smtClean="0">
                          <a:latin typeface="Cambria Math" panose="02040503050406030204" pitchFamily="18" charset="0"/>
                        </a:rPr>
                        <m:t>𝛿</m:t>
                      </m:r>
                    </m:oMath>
                  </a14:m>
                  <a:endParaRPr lang="en-US" sz="1600" kern="1200" dirty="0"/>
                </a:p>
                <a:p>
                  <a:pPr marL="285750" lvl="1" indent="-285750" algn="l" defTabSz="1377950">
                    <a:lnSpc>
                      <a:spcPct val="90000"/>
                    </a:lnSpc>
                    <a:spcBef>
                      <a:spcPct val="0"/>
                    </a:spcBef>
                    <a:spcAft>
                      <a:spcPct val="15000"/>
                    </a:spcAft>
                    <a:buChar char="•"/>
                  </a:pPr>
                  <a14:m>
                    <m:oMath xmlns:m="http://schemas.openxmlformats.org/officeDocument/2006/math">
                      <m:r>
                        <a:rPr lang="en-US" sz="1400" i="1" kern="1200" dirty="0" smtClean="0">
                          <a:latin typeface="Cambria Math" panose="02040503050406030204" pitchFamily="18" charset="0"/>
                        </a:rPr>
                        <m:t>𝑥</m:t>
                      </m:r>
                      <m:r>
                        <a:rPr lang="en-US" sz="1400" i="1" kern="1200" dirty="0" smtClean="0">
                          <a:latin typeface="Cambria Math" panose="02040503050406030204" pitchFamily="18" charset="0"/>
                        </a:rPr>
                        <m:t>’</m:t>
                      </m:r>
                    </m:oMath>
                  </a14:m>
                  <a:r>
                    <a:rPr lang="en-US" sz="1400" kern="1200" dirty="0"/>
                    <a:t>, the adversarial example</a:t>
                  </a:r>
                </a:p>
                <a:p>
                  <a:pPr marL="285750" lvl="1" indent="-285750" algn="l" defTabSz="1377950">
                    <a:lnSpc>
                      <a:spcPct val="90000"/>
                    </a:lnSpc>
                    <a:spcBef>
                      <a:spcPct val="0"/>
                    </a:spcBef>
                    <a:spcAft>
                      <a:spcPct val="15000"/>
                    </a:spcAft>
                    <a:buChar char="•"/>
                  </a:pPr>
                  <a14:m>
                    <m:oMath xmlns:m="http://schemas.openxmlformats.org/officeDocument/2006/math">
                      <m:r>
                        <a:rPr lang="en-US" sz="1400" i="1" dirty="0" smtClean="0">
                          <a:latin typeface="Cambria Math" panose="02040503050406030204" pitchFamily="18" charset="0"/>
                        </a:rPr>
                        <m:t>𝑥</m:t>
                      </m:r>
                    </m:oMath>
                  </a14:m>
                  <a:r>
                    <a:rPr lang="en-US" sz="1400" dirty="0"/>
                    <a:t>, the original input</a:t>
                  </a:r>
                  <a:endParaRPr lang="en-US" sz="1400" kern="1200" dirty="0"/>
                </a:p>
              </p:txBody>
            </p:sp>
          </mc:Choice>
          <mc:Fallback xmlns="">
            <p:sp>
              <p:nvSpPr>
                <p:cNvPr id="18" name="Freeform: Shape 17">
                  <a:extLst>
                    <a:ext uri="{FF2B5EF4-FFF2-40B4-BE49-F238E27FC236}">
                      <a16:creationId xmlns:a16="http://schemas.microsoft.com/office/drawing/2014/main" id="{5BAEC6DC-EEFE-B238-F42A-68DFF5C5E38D}"/>
                    </a:ext>
                  </a:extLst>
                </p:cNvPr>
                <p:cNvSpPr>
                  <a:spLocks noRot="1" noChangeAspect="1" noMove="1" noResize="1" noEditPoints="1" noAdjustHandles="1" noChangeArrowheads="1" noChangeShapeType="1" noTextEdit="1"/>
                </p:cNvSpPr>
                <p:nvPr/>
              </p:nvSpPr>
              <p:spPr>
                <a:xfrm>
                  <a:off x="7361757" y="4716910"/>
                  <a:ext cx="3537763" cy="1325562"/>
                </a:xfrm>
                <a:custGeom>
                  <a:avLst/>
                  <a:gdLst>
                    <a:gd name="connsiteX0" fmla="*/ 182273 w 1093615"/>
                    <a:gd name="connsiteY0" fmla="*/ 0 h 4571127"/>
                    <a:gd name="connsiteX1" fmla="*/ 911342 w 1093615"/>
                    <a:gd name="connsiteY1" fmla="*/ 0 h 4571127"/>
                    <a:gd name="connsiteX2" fmla="*/ 1093615 w 1093615"/>
                    <a:gd name="connsiteY2" fmla="*/ 182273 h 4571127"/>
                    <a:gd name="connsiteX3" fmla="*/ 1093615 w 1093615"/>
                    <a:gd name="connsiteY3" fmla="*/ 4571127 h 4571127"/>
                    <a:gd name="connsiteX4" fmla="*/ 1093615 w 1093615"/>
                    <a:gd name="connsiteY4" fmla="*/ 4571127 h 4571127"/>
                    <a:gd name="connsiteX5" fmla="*/ 0 w 1093615"/>
                    <a:gd name="connsiteY5" fmla="*/ 4571127 h 4571127"/>
                    <a:gd name="connsiteX6" fmla="*/ 0 w 1093615"/>
                    <a:gd name="connsiteY6" fmla="*/ 4571127 h 4571127"/>
                    <a:gd name="connsiteX7" fmla="*/ 0 w 1093615"/>
                    <a:gd name="connsiteY7" fmla="*/ 182273 h 4571127"/>
                    <a:gd name="connsiteX8" fmla="*/ 182273 w 1093615"/>
                    <a:gd name="connsiteY8" fmla="*/ 0 h 457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3615" h="4571127">
                      <a:moveTo>
                        <a:pt x="1093615" y="761871"/>
                      </a:moveTo>
                      <a:lnTo>
                        <a:pt x="1093615" y="3809256"/>
                      </a:lnTo>
                      <a:cubicBezTo>
                        <a:pt x="1093615" y="4230028"/>
                        <a:pt x="1074091" y="4571127"/>
                        <a:pt x="1050007" y="4571127"/>
                      </a:cubicBezTo>
                      <a:lnTo>
                        <a:pt x="0" y="4571127"/>
                      </a:lnTo>
                      <a:lnTo>
                        <a:pt x="0" y="4571127"/>
                      </a:lnTo>
                      <a:lnTo>
                        <a:pt x="0" y="0"/>
                      </a:lnTo>
                      <a:lnTo>
                        <a:pt x="0" y="0"/>
                      </a:lnTo>
                      <a:lnTo>
                        <a:pt x="1050007" y="0"/>
                      </a:lnTo>
                      <a:cubicBezTo>
                        <a:pt x="1074091" y="0"/>
                        <a:pt x="1093615" y="341099"/>
                        <a:pt x="1093615" y="761871"/>
                      </a:cubicBezTo>
                      <a:close/>
                    </a:path>
                  </a:pathLst>
                </a:custGeom>
                <a:blipFill>
                  <a:blip r:embed="rId5"/>
                  <a:stretch>
                    <a:fillRect/>
                  </a:stretch>
                </a:blipFill>
              </p:spPr>
              <p:txBody>
                <a:bodyPr/>
                <a:lstStyle/>
                <a:p>
                  <a:r>
                    <a:rPr lang="en-US">
                      <a:noFill/>
                    </a:rPr>
                    <a:t> </a:t>
                  </a:r>
                </a:p>
              </p:txBody>
            </p:sp>
          </mc:Fallback>
        </mc:AlternateContent>
        <p:sp>
          <p:nvSpPr>
            <p:cNvPr id="19" name="Freeform: Shape 18">
              <a:extLst>
                <a:ext uri="{FF2B5EF4-FFF2-40B4-BE49-F238E27FC236}">
                  <a16:creationId xmlns:a16="http://schemas.microsoft.com/office/drawing/2014/main" id="{A8466ED6-CCD9-32C3-5DFB-A73099AA5AE7}"/>
                </a:ext>
              </a:extLst>
            </p:cNvPr>
            <p:cNvSpPr/>
            <p:nvPr/>
          </p:nvSpPr>
          <p:spPr>
            <a:xfrm>
              <a:off x="5793889" y="4725195"/>
              <a:ext cx="1567870" cy="2047572"/>
            </a:xfrm>
            <a:custGeom>
              <a:avLst/>
              <a:gdLst>
                <a:gd name="connsiteX0" fmla="*/ 0 w 1682485"/>
                <a:gd name="connsiteY0" fmla="*/ 0 h 1177739"/>
                <a:gd name="connsiteX1" fmla="*/ 1093616 w 1682485"/>
                <a:gd name="connsiteY1" fmla="*/ 0 h 1177739"/>
                <a:gd name="connsiteX2" fmla="*/ 1682485 w 1682485"/>
                <a:gd name="connsiteY2" fmla="*/ 588870 h 1177739"/>
                <a:gd name="connsiteX3" fmla="*/ 1093616 w 1682485"/>
                <a:gd name="connsiteY3" fmla="*/ 1177739 h 1177739"/>
                <a:gd name="connsiteX4" fmla="*/ 0 w 1682485"/>
                <a:gd name="connsiteY4" fmla="*/ 1177739 h 1177739"/>
                <a:gd name="connsiteX5" fmla="*/ 588870 w 1682485"/>
                <a:gd name="connsiteY5" fmla="*/ 588870 h 1177739"/>
                <a:gd name="connsiteX6" fmla="*/ 0 w 1682485"/>
                <a:gd name="connsiteY6" fmla="*/ 0 h 117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2485" h="1177739">
                  <a:moveTo>
                    <a:pt x="1682485" y="0"/>
                  </a:moveTo>
                  <a:lnTo>
                    <a:pt x="1682485" y="765531"/>
                  </a:lnTo>
                  <a:lnTo>
                    <a:pt x="841242" y="1177739"/>
                  </a:lnTo>
                  <a:lnTo>
                    <a:pt x="0" y="765531"/>
                  </a:lnTo>
                  <a:lnTo>
                    <a:pt x="0" y="0"/>
                  </a:lnTo>
                  <a:lnTo>
                    <a:pt x="841242" y="412209"/>
                  </a:lnTo>
                  <a:lnTo>
                    <a:pt x="1682485"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1" tIns="599030" rIns="10159" bIns="599029" numCol="1" spcCol="1270" anchor="b" anchorCtr="0">
              <a:noAutofit/>
            </a:bodyPr>
            <a:lstStyle/>
            <a:p>
              <a:pPr marL="0" lvl="0" indent="0" algn="ctr" defTabSz="711200">
                <a:lnSpc>
                  <a:spcPct val="90000"/>
                </a:lnSpc>
                <a:spcBef>
                  <a:spcPct val="0"/>
                </a:spcBef>
                <a:spcAft>
                  <a:spcPct val="35000"/>
                </a:spcAft>
                <a:buNone/>
              </a:pPr>
              <a:r>
                <a:rPr lang="en-US" sz="1600" kern="1200" dirty="0"/>
                <a:t>Create the adversarial example</a:t>
              </a:r>
            </a:p>
          </p:txBody>
        </p:sp>
      </p:grpSp>
      <p:sp>
        <p:nvSpPr>
          <p:cNvPr id="11" name="TextBox 10">
            <a:extLst>
              <a:ext uri="{FF2B5EF4-FFF2-40B4-BE49-F238E27FC236}">
                <a16:creationId xmlns:a16="http://schemas.microsoft.com/office/drawing/2014/main" id="{04C1790E-3973-D5AD-8CD7-D102457C5A00}"/>
              </a:ext>
            </a:extLst>
          </p:cNvPr>
          <p:cNvSpPr txBox="1"/>
          <p:nvPr/>
        </p:nvSpPr>
        <p:spPr>
          <a:xfrm>
            <a:off x="838200" y="1690688"/>
            <a:ext cx="4402667" cy="3139321"/>
          </a:xfrm>
          <a:prstGeom prst="rect">
            <a:avLst/>
          </a:prstGeom>
          <a:noFill/>
        </p:spPr>
        <p:txBody>
          <a:bodyPr wrap="square" rtlCol="0">
            <a:spAutoFit/>
          </a:bodyPr>
          <a:lstStyle/>
          <a:p>
            <a:pPr algn="just"/>
            <a:r>
              <a:rPr lang="en-US" b="1" dirty="0"/>
              <a:t>Gradient:</a:t>
            </a:r>
          </a:p>
          <a:p>
            <a:pPr marL="285750" indent="-285750" algn="just">
              <a:buFont typeface="Arial" panose="020B0604020202020204" pitchFamily="34" charset="0"/>
              <a:buChar char="•"/>
            </a:pPr>
            <a:r>
              <a:rPr lang="en-US" dirty="0"/>
              <a:t>A vector that shows the direction and rate of the fastest increase of a function.</a:t>
            </a:r>
          </a:p>
          <a:p>
            <a:pPr marL="285750" indent="-285750" algn="just">
              <a:buFont typeface="Arial" panose="020B0604020202020204" pitchFamily="34" charset="0"/>
              <a:buChar char="•"/>
            </a:pPr>
            <a:r>
              <a:rPr lang="en-US" dirty="0"/>
              <a:t>It shows how much the model’s prediction will change w.r.t. a small change in the input.</a:t>
            </a:r>
          </a:p>
          <a:p>
            <a:pPr algn="just"/>
            <a:r>
              <a:rPr lang="en-US" b="1" dirty="0"/>
              <a:t>Adversarial Example:</a:t>
            </a:r>
          </a:p>
          <a:p>
            <a:pPr marL="285750" indent="-285750" algn="just">
              <a:buFont typeface="Arial" panose="020B0604020202020204" pitchFamily="34" charset="0"/>
              <a:buChar char="•"/>
            </a:pPr>
            <a:r>
              <a:rPr lang="en-US" dirty="0"/>
              <a:t>An input to the ML model that has been intentionally modified to cause the model to make a mistake.</a:t>
            </a:r>
          </a:p>
        </p:txBody>
      </p:sp>
      <p:sp>
        <p:nvSpPr>
          <p:cNvPr id="20" name="TextBox 19">
            <a:extLst>
              <a:ext uri="{FF2B5EF4-FFF2-40B4-BE49-F238E27FC236}">
                <a16:creationId xmlns:a16="http://schemas.microsoft.com/office/drawing/2014/main" id="{AA8C8FFD-F9E6-F897-F6E3-0FE3939D8037}"/>
              </a:ext>
            </a:extLst>
          </p:cNvPr>
          <p:cNvSpPr txBox="1"/>
          <p:nvPr/>
        </p:nvSpPr>
        <p:spPr>
          <a:xfrm>
            <a:off x="5744652" y="2189161"/>
            <a:ext cx="355600" cy="369332"/>
          </a:xfrm>
          <a:prstGeom prst="rect">
            <a:avLst/>
          </a:prstGeom>
          <a:noFill/>
        </p:spPr>
        <p:txBody>
          <a:bodyPr wrap="square" rtlCol="0">
            <a:spAutoFit/>
          </a:bodyPr>
          <a:lstStyle/>
          <a:p>
            <a:r>
              <a:rPr lang="en-US" dirty="0"/>
              <a:t>1</a:t>
            </a:r>
          </a:p>
        </p:txBody>
      </p:sp>
      <p:sp>
        <p:nvSpPr>
          <p:cNvPr id="21" name="TextBox 20">
            <a:extLst>
              <a:ext uri="{FF2B5EF4-FFF2-40B4-BE49-F238E27FC236}">
                <a16:creationId xmlns:a16="http://schemas.microsoft.com/office/drawing/2014/main" id="{E5486264-DABA-77C2-76E4-75E4E7AABB91}"/>
              </a:ext>
            </a:extLst>
          </p:cNvPr>
          <p:cNvSpPr txBox="1"/>
          <p:nvPr/>
        </p:nvSpPr>
        <p:spPr>
          <a:xfrm>
            <a:off x="5744652" y="3777594"/>
            <a:ext cx="355600" cy="369332"/>
          </a:xfrm>
          <a:prstGeom prst="rect">
            <a:avLst/>
          </a:prstGeom>
          <a:noFill/>
        </p:spPr>
        <p:txBody>
          <a:bodyPr wrap="square" rtlCol="0">
            <a:spAutoFit/>
          </a:bodyPr>
          <a:lstStyle/>
          <a:p>
            <a:r>
              <a:rPr lang="en-US" dirty="0"/>
              <a:t>2</a:t>
            </a:r>
          </a:p>
        </p:txBody>
      </p:sp>
      <p:sp>
        <p:nvSpPr>
          <p:cNvPr id="22" name="TextBox 21">
            <a:extLst>
              <a:ext uri="{FF2B5EF4-FFF2-40B4-BE49-F238E27FC236}">
                <a16:creationId xmlns:a16="http://schemas.microsoft.com/office/drawing/2014/main" id="{18564B2F-1178-9062-23FD-DF007D78B898}"/>
              </a:ext>
            </a:extLst>
          </p:cNvPr>
          <p:cNvSpPr txBox="1"/>
          <p:nvPr/>
        </p:nvSpPr>
        <p:spPr>
          <a:xfrm>
            <a:off x="5748901" y="5367035"/>
            <a:ext cx="355600" cy="369332"/>
          </a:xfrm>
          <a:prstGeom prst="rect">
            <a:avLst/>
          </a:prstGeom>
          <a:noFill/>
        </p:spPr>
        <p:txBody>
          <a:bodyPr wrap="square" rtlCol="0">
            <a:spAutoFit/>
          </a:bodyPr>
          <a:lstStyle/>
          <a:p>
            <a:r>
              <a:rPr lang="en-US" dirty="0"/>
              <a:t>3</a:t>
            </a:r>
          </a:p>
        </p:txBody>
      </p:sp>
    </p:spTree>
    <p:extLst>
      <p:ext uri="{BB962C8B-B14F-4D97-AF65-F5344CB8AC3E}">
        <p14:creationId xmlns:p14="http://schemas.microsoft.com/office/powerpoint/2010/main" val="341610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55ED3BE2-A4D6-29F2-A300-831631180EAC}"/>
              </a:ext>
            </a:extLst>
          </p:cNvPr>
          <p:cNvPicPr>
            <a:picLocks noGrp="1" noChangeAspect="1"/>
          </p:cNvPicPr>
          <p:nvPr>
            <p:ph idx="1"/>
          </p:nvPr>
        </p:nvPicPr>
        <p:blipFill>
          <a:blip r:embed="rId2"/>
          <a:stretch>
            <a:fillRect/>
          </a:stretch>
        </p:blipFill>
        <p:spPr>
          <a:xfrm>
            <a:off x="904875" y="1400175"/>
            <a:ext cx="10382250" cy="4057650"/>
          </a:xfrm>
        </p:spPr>
      </p:pic>
      <p:sp>
        <p:nvSpPr>
          <p:cNvPr id="9" name="TextBox 8">
            <a:extLst>
              <a:ext uri="{FF2B5EF4-FFF2-40B4-BE49-F238E27FC236}">
                <a16:creationId xmlns:a16="http://schemas.microsoft.com/office/drawing/2014/main" id="{65E30252-6090-9078-A129-6D333BF4CEA0}"/>
              </a:ext>
            </a:extLst>
          </p:cNvPr>
          <p:cNvSpPr txBox="1"/>
          <p:nvPr/>
        </p:nvSpPr>
        <p:spPr>
          <a:xfrm>
            <a:off x="408890" y="6500346"/>
            <a:ext cx="11430498" cy="307777"/>
          </a:xfrm>
          <a:prstGeom prst="rect">
            <a:avLst/>
          </a:prstGeom>
          <a:noFill/>
        </p:spPr>
        <p:txBody>
          <a:bodyPr wrap="square" rtlCol="0">
            <a:spAutoFit/>
          </a:bodyPr>
          <a:lstStyle/>
          <a:p>
            <a:r>
              <a:rPr lang="en-US" sz="1400" i="1" dirty="0">
                <a:solidFill>
                  <a:schemeClr val="tx1">
                    <a:lumMod val="50000"/>
                    <a:lumOff val="50000"/>
                  </a:schemeClr>
                </a:solidFill>
              </a:rPr>
              <a:t>Image from: Goodfellow, I. J., </a:t>
            </a:r>
            <a:r>
              <a:rPr lang="en-US" sz="1400" i="1" dirty="0" err="1">
                <a:solidFill>
                  <a:schemeClr val="tx1">
                    <a:lumMod val="50000"/>
                    <a:lumOff val="50000"/>
                  </a:schemeClr>
                </a:solidFill>
              </a:rPr>
              <a:t>Shlens</a:t>
            </a:r>
            <a:r>
              <a:rPr lang="en-US" sz="1400" i="1" dirty="0">
                <a:solidFill>
                  <a:schemeClr val="tx1">
                    <a:lumMod val="50000"/>
                    <a:lumOff val="50000"/>
                  </a:schemeClr>
                </a:solidFill>
              </a:rPr>
              <a:t>, J., &amp; </a:t>
            </a:r>
            <a:r>
              <a:rPr lang="en-US" sz="1400" i="1" dirty="0" err="1">
                <a:solidFill>
                  <a:schemeClr val="tx1">
                    <a:lumMod val="50000"/>
                    <a:lumOff val="50000"/>
                  </a:schemeClr>
                </a:solidFill>
              </a:rPr>
              <a:t>Szegedy</a:t>
            </a:r>
            <a:r>
              <a:rPr lang="en-US" sz="1400" i="1" dirty="0">
                <a:solidFill>
                  <a:schemeClr val="tx1">
                    <a:lumMod val="50000"/>
                    <a:lumOff val="50000"/>
                  </a:schemeClr>
                </a:solidFill>
              </a:rPr>
              <a:t>, C. (2014). Explaining and harnessing adversarial examples. </a:t>
            </a:r>
            <a:r>
              <a:rPr lang="en-US" sz="1400" i="1" dirty="0" err="1">
                <a:solidFill>
                  <a:schemeClr val="tx1">
                    <a:lumMod val="50000"/>
                    <a:lumOff val="50000"/>
                  </a:schemeClr>
                </a:solidFill>
              </a:rPr>
              <a:t>arXiv</a:t>
            </a:r>
            <a:r>
              <a:rPr lang="en-US" sz="1400" i="1" dirty="0">
                <a:solidFill>
                  <a:schemeClr val="tx1">
                    <a:lumMod val="50000"/>
                    <a:lumOff val="50000"/>
                  </a:schemeClr>
                </a:solidFill>
              </a:rPr>
              <a:t> preprint arXiv:1412.6572.</a:t>
            </a:r>
          </a:p>
        </p:txBody>
      </p:sp>
    </p:spTree>
    <p:extLst>
      <p:ext uri="{BB962C8B-B14F-4D97-AF65-F5344CB8AC3E}">
        <p14:creationId xmlns:p14="http://schemas.microsoft.com/office/powerpoint/2010/main" val="13387631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72E43D-654C-4753-B3AC-CE4C6AAFC784}"/>
              </a:ext>
            </a:extLst>
          </p:cNvPr>
          <p:cNvSpPr>
            <a:spLocks noGrp="1"/>
          </p:cNvSpPr>
          <p:nvPr>
            <p:ph type="title"/>
          </p:nvPr>
        </p:nvSpPr>
        <p:spPr>
          <a:xfrm>
            <a:off x="793662" y="386930"/>
            <a:ext cx="10066122" cy="705783"/>
          </a:xfrm>
        </p:spPr>
        <p:txBody>
          <a:bodyPr vert="horz" lIns="91440" tIns="45720" rIns="91440" bIns="45720" rtlCol="0" anchor="b">
            <a:normAutofit/>
          </a:bodyPr>
          <a:lstStyle/>
          <a:p>
            <a:r>
              <a:rPr lang="en-US" kern="1200" dirty="0">
                <a:latin typeface="+mj-lt"/>
                <a:ea typeface="+mj-ea"/>
                <a:cs typeface="+mj-cs"/>
              </a:rPr>
              <a:t>Case Study: FGSM in MNIST</a:t>
            </a:r>
          </a:p>
        </p:txBody>
      </p:sp>
      <p:sp>
        <p:nvSpPr>
          <p:cNvPr id="5" name="TextBox 4">
            <a:extLst>
              <a:ext uri="{FF2B5EF4-FFF2-40B4-BE49-F238E27FC236}">
                <a16:creationId xmlns:a16="http://schemas.microsoft.com/office/drawing/2014/main" id="{8F3E11BE-8A78-115E-139C-AC223D122E2E}"/>
              </a:ext>
            </a:extLst>
          </p:cNvPr>
          <p:cNvSpPr txBox="1"/>
          <p:nvPr/>
        </p:nvSpPr>
        <p:spPr>
          <a:xfrm>
            <a:off x="623388" y="1665235"/>
            <a:ext cx="11210156" cy="2896264"/>
          </a:xfrm>
          <a:prstGeom prst="rect">
            <a:avLst/>
          </a:prstGeom>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28600">
              <a:lnSpc>
                <a:spcPct val="90000"/>
              </a:lnSpc>
              <a:spcAft>
                <a:spcPts val="600"/>
              </a:spcAft>
              <a:buFont typeface="Arial" panose="020B0604020202020204" pitchFamily="34" charset="0"/>
              <a:buChar char="•"/>
            </a:pPr>
            <a:r>
              <a:rPr lang="en-US" dirty="0"/>
              <a:t>Apply the  FGSM to a model trained with the MNIST Dataset</a:t>
            </a:r>
          </a:p>
          <a:p>
            <a:pPr marL="285750" indent="-228600">
              <a:lnSpc>
                <a:spcPct val="90000"/>
              </a:lnSpc>
              <a:spcAft>
                <a:spcPts val="600"/>
              </a:spcAft>
              <a:buFont typeface="Arial" panose="020B0604020202020204" pitchFamily="34" charset="0"/>
              <a:buChar char="•"/>
            </a:pPr>
            <a:r>
              <a:rPr lang="en-US" dirty="0"/>
              <a:t>Train a Neural Network to classify the numbers shown in the images</a:t>
            </a:r>
          </a:p>
          <a:p>
            <a:pPr marL="285750" indent="-228600">
              <a:lnSpc>
                <a:spcPct val="90000"/>
              </a:lnSpc>
              <a:spcAft>
                <a:spcPts val="600"/>
              </a:spcAft>
              <a:buFont typeface="Arial" panose="020B0604020202020204" pitchFamily="34" charset="0"/>
              <a:buChar char="•"/>
            </a:pPr>
            <a:r>
              <a:rPr lang="en-US" dirty="0"/>
              <a:t>The NN predicts the correct image with an accuracy of</a:t>
            </a:r>
          </a:p>
          <a:p>
            <a:pPr marL="285750" indent="-228600">
              <a:lnSpc>
                <a:spcPct val="90000"/>
              </a:lnSpc>
              <a:spcAft>
                <a:spcPts val="600"/>
              </a:spcAft>
              <a:buFont typeface="Arial" panose="020B0604020202020204" pitchFamily="34" charset="0"/>
              <a:buChar char="•"/>
            </a:pPr>
            <a:r>
              <a:rPr lang="en-US" dirty="0"/>
              <a:t>Create Adversarial Image using FGSM</a:t>
            </a:r>
          </a:p>
          <a:p>
            <a:pPr marL="742950" lvl="1" indent="-228600">
              <a:lnSpc>
                <a:spcPct val="90000"/>
              </a:lnSpc>
              <a:spcAft>
                <a:spcPts val="600"/>
              </a:spcAft>
              <a:buFont typeface="Arial" panose="020B0604020202020204" pitchFamily="34" charset="0"/>
              <a:buChar char="•"/>
            </a:pPr>
            <a:r>
              <a:rPr lang="en-US" dirty="0"/>
              <a:t>Compute the Gradient: Calculate the gradient of the loss with respect to the input image. This tells us how to change the image to make the model's prediction worse.</a:t>
            </a:r>
          </a:p>
          <a:p>
            <a:pPr marL="742950" lvl="1" indent="-228600">
              <a:lnSpc>
                <a:spcPct val="90000"/>
              </a:lnSpc>
              <a:spcAft>
                <a:spcPts val="600"/>
              </a:spcAft>
              <a:buFont typeface="Arial" panose="020B0604020202020204" pitchFamily="34" charset="0"/>
              <a:buChar char="•"/>
            </a:pPr>
            <a:r>
              <a:rPr lang="en-US" dirty="0"/>
              <a:t>Create perturbation: Add a small amount of this gradient (scaled by epsilon) to the original image. This small change is used to fool the model.</a:t>
            </a:r>
          </a:p>
          <a:p>
            <a:pPr marL="742950" lvl="1" indent="-228600">
              <a:lnSpc>
                <a:spcPct val="90000"/>
              </a:lnSpc>
              <a:spcAft>
                <a:spcPts val="600"/>
              </a:spcAft>
              <a:buFont typeface="Arial" panose="020B0604020202020204" pitchFamily="34" charset="0"/>
              <a:buChar char="•"/>
            </a:pPr>
            <a:r>
              <a:rPr lang="en-US" dirty="0"/>
              <a:t>Generate the Adversarial Image</a:t>
            </a:r>
          </a:p>
          <a:p>
            <a:pPr marL="285750" indent="-228600">
              <a:lnSpc>
                <a:spcPct val="90000"/>
              </a:lnSpc>
              <a:spcAft>
                <a:spcPts val="600"/>
              </a:spcAft>
              <a:buFont typeface="Arial" panose="020B0604020202020204" pitchFamily="34" charset="0"/>
              <a:buChar char="•"/>
            </a:pPr>
            <a:r>
              <a:rPr lang="en-US" dirty="0"/>
              <a:t>Feed the Adversarial Image into the NN and see if it misclassifies the image.</a:t>
            </a:r>
          </a:p>
        </p:txBody>
      </p:sp>
      <p:sp>
        <p:nvSpPr>
          <p:cNvPr id="3" name="TextBox 2">
            <a:extLst>
              <a:ext uri="{FF2B5EF4-FFF2-40B4-BE49-F238E27FC236}">
                <a16:creationId xmlns:a16="http://schemas.microsoft.com/office/drawing/2014/main" id="{49C69052-CCA4-E75A-93A6-572610F4A97B}"/>
              </a:ext>
            </a:extLst>
          </p:cNvPr>
          <p:cNvSpPr txBox="1"/>
          <p:nvPr/>
        </p:nvSpPr>
        <p:spPr>
          <a:xfrm>
            <a:off x="474133" y="6471070"/>
            <a:ext cx="8703734" cy="307777"/>
          </a:xfrm>
          <a:prstGeom prst="rect">
            <a:avLst/>
          </a:prstGeom>
          <a:noFill/>
        </p:spPr>
        <p:txBody>
          <a:bodyPr wrap="square">
            <a:spAutoFit/>
          </a:bodyPr>
          <a:lstStyle/>
          <a:p>
            <a:r>
              <a:rPr lang="en-US" sz="1400" i="1" dirty="0">
                <a:solidFill>
                  <a:schemeClr val="tx1">
                    <a:lumMod val="50000"/>
                    <a:lumOff val="50000"/>
                  </a:schemeClr>
                </a:solidFill>
              </a:rPr>
              <a:t>https://pytorch.org/tutorials/beginner/fgsm_tutorial.html#fast-gradient-sign-attack</a:t>
            </a:r>
          </a:p>
        </p:txBody>
      </p:sp>
      <p:sp>
        <p:nvSpPr>
          <p:cNvPr id="6" name="TextBox 5">
            <a:extLst>
              <a:ext uri="{FF2B5EF4-FFF2-40B4-BE49-F238E27FC236}">
                <a16:creationId xmlns:a16="http://schemas.microsoft.com/office/drawing/2014/main" id="{D44A2DBD-795C-B412-69B1-9278B162070D}"/>
              </a:ext>
            </a:extLst>
          </p:cNvPr>
          <p:cNvSpPr txBox="1"/>
          <p:nvPr/>
        </p:nvSpPr>
        <p:spPr>
          <a:xfrm>
            <a:off x="474133" y="6226733"/>
            <a:ext cx="11210156" cy="307777"/>
          </a:xfrm>
          <a:prstGeom prst="rect">
            <a:avLst/>
          </a:prstGeom>
          <a:noFill/>
        </p:spPr>
        <p:txBody>
          <a:bodyPr wrap="square">
            <a:spAutoFit/>
          </a:bodyPr>
          <a:lstStyle/>
          <a:p>
            <a:r>
              <a:rPr lang="en-US" sz="1400" i="1" dirty="0">
                <a:solidFill>
                  <a:schemeClr val="tx1">
                    <a:lumMod val="50000"/>
                    <a:lumOff val="50000"/>
                  </a:schemeClr>
                </a:solidFill>
              </a:rPr>
              <a:t>https://nbviewer.org/github/Trusted-AI/adversarial-robustness-toolbox/blob/main/notebooks/adversarial_training_mnist.ipynb</a:t>
            </a:r>
          </a:p>
        </p:txBody>
      </p:sp>
    </p:spTree>
    <p:extLst>
      <p:ext uri="{BB962C8B-B14F-4D97-AF65-F5344CB8AC3E}">
        <p14:creationId xmlns:p14="http://schemas.microsoft.com/office/powerpoint/2010/main" val="10831432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61C652-0B11-FBE0-4363-1AEF2FA5E939}"/>
              </a:ext>
            </a:extLst>
          </p:cNvPr>
          <p:cNvSpPr>
            <a:spLocks noGrp="1"/>
          </p:cNvSpPr>
          <p:nvPr>
            <p:ph type="title"/>
          </p:nvPr>
        </p:nvSpPr>
        <p:spPr/>
        <p:txBody>
          <a:bodyPr/>
          <a:lstStyle/>
          <a:p>
            <a:r>
              <a:rPr lang="en-US" dirty="0"/>
              <a:t>Increasing epsilon distorts further the image </a:t>
            </a:r>
          </a:p>
        </p:txBody>
      </p:sp>
      <p:sp>
        <p:nvSpPr>
          <p:cNvPr id="6" name="Text Placeholder 5">
            <a:extLst>
              <a:ext uri="{FF2B5EF4-FFF2-40B4-BE49-F238E27FC236}">
                <a16:creationId xmlns:a16="http://schemas.microsoft.com/office/drawing/2014/main" id="{65475520-9596-F213-CB2A-FE9FCE3E634B}"/>
              </a:ext>
            </a:extLst>
          </p:cNvPr>
          <p:cNvSpPr>
            <a:spLocks noGrp="1"/>
          </p:cNvSpPr>
          <p:nvPr>
            <p:ph type="body" sz="half" idx="2"/>
          </p:nvPr>
        </p:nvSpPr>
        <p:spPr/>
        <p:txBody>
          <a:bodyPr/>
          <a:lstStyle/>
          <a:p>
            <a:r>
              <a:rPr lang="en-US" dirty="0"/>
              <a:t>The distortion can be conceived by humans.</a:t>
            </a:r>
          </a:p>
          <a:p>
            <a:r>
              <a:rPr lang="en-US" dirty="0"/>
              <a:t>There is a trade off between how large epsilon should be and the impact it may have on the AI model.</a:t>
            </a:r>
          </a:p>
        </p:txBody>
      </p:sp>
      <p:pic>
        <p:nvPicPr>
          <p:cNvPr id="12" name="Picture 11">
            <a:extLst>
              <a:ext uri="{FF2B5EF4-FFF2-40B4-BE49-F238E27FC236}">
                <a16:creationId xmlns:a16="http://schemas.microsoft.com/office/drawing/2014/main" id="{94E3D20D-AED4-C3E9-DAAB-5E9BC5335DF2}"/>
              </a:ext>
            </a:extLst>
          </p:cNvPr>
          <p:cNvPicPr>
            <a:picLocks noChangeAspect="1"/>
          </p:cNvPicPr>
          <p:nvPr/>
        </p:nvPicPr>
        <p:blipFill>
          <a:blip r:embed="rId2"/>
          <a:stretch>
            <a:fillRect/>
          </a:stretch>
        </p:blipFill>
        <p:spPr>
          <a:xfrm>
            <a:off x="5521304" y="661967"/>
            <a:ext cx="5619791" cy="5534065"/>
          </a:xfrm>
          <a:prstGeom prst="rect">
            <a:avLst/>
          </a:prstGeom>
        </p:spPr>
      </p:pic>
    </p:spTree>
    <p:extLst>
      <p:ext uri="{BB962C8B-B14F-4D97-AF65-F5344CB8AC3E}">
        <p14:creationId xmlns:p14="http://schemas.microsoft.com/office/powerpoint/2010/main" val="40843743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C5B02-5500-AAEE-B8F7-F49C5AD3171C}"/>
              </a:ext>
            </a:extLst>
          </p:cNvPr>
          <p:cNvSpPr>
            <a:spLocks noGrp="1"/>
          </p:cNvSpPr>
          <p:nvPr>
            <p:ph type="title"/>
          </p:nvPr>
        </p:nvSpPr>
        <p:spPr/>
        <p:txBody>
          <a:bodyPr/>
          <a:lstStyle/>
          <a:p>
            <a:r>
              <a:rPr lang="en-US" dirty="0"/>
              <a:t>The model misclassifies adversarial images</a:t>
            </a:r>
          </a:p>
        </p:txBody>
      </p:sp>
      <p:pic>
        <p:nvPicPr>
          <p:cNvPr id="5" name="Picture 4">
            <a:extLst>
              <a:ext uri="{FF2B5EF4-FFF2-40B4-BE49-F238E27FC236}">
                <a16:creationId xmlns:a16="http://schemas.microsoft.com/office/drawing/2014/main" id="{974C32C9-1AC5-78DB-BBF2-0193F48495FE}"/>
              </a:ext>
            </a:extLst>
          </p:cNvPr>
          <p:cNvPicPr>
            <a:picLocks noChangeAspect="1"/>
          </p:cNvPicPr>
          <p:nvPr/>
        </p:nvPicPr>
        <p:blipFill>
          <a:blip r:embed="rId2"/>
          <a:stretch>
            <a:fillRect/>
          </a:stretch>
        </p:blipFill>
        <p:spPr>
          <a:xfrm>
            <a:off x="0" y="2586317"/>
            <a:ext cx="12192000" cy="2438400"/>
          </a:xfrm>
          <a:prstGeom prst="rect">
            <a:avLst/>
          </a:prstGeom>
        </p:spPr>
      </p:pic>
    </p:spTree>
    <p:extLst>
      <p:ext uri="{BB962C8B-B14F-4D97-AF65-F5344CB8AC3E}">
        <p14:creationId xmlns:p14="http://schemas.microsoft.com/office/powerpoint/2010/main" val="38759502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048BC-D8CF-38A7-D4F3-5D6A7B75A5CA}"/>
              </a:ext>
            </a:extLst>
          </p:cNvPr>
          <p:cNvSpPr>
            <a:spLocks noGrp="1"/>
          </p:cNvSpPr>
          <p:nvPr>
            <p:ph type="title"/>
          </p:nvPr>
        </p:nvSpPr>
        <p:spPr/>
        <p:txBody>
          <a:bodyPr/>
          <a:lstStyle/>
          <a:p>
            <a:r>
              <a:rPr lang="en-US" dirty="0"/>
              <a:t>Accuracy vs Epsilon</a:t>
            </a:r>
          </a:p>
        </p:txBody>
      </p:sp>
      <p:pic>
        <p:nvPicPr>
          <p:cNvPr id="7" name="Picture 6">
            <a:extLst>
              <a:ext uri="{FF2B5EF4-FFF2-40B4-BE49-F238E27FC236}">
                <a16:creationId xmlns:a16="http://schemas.microsoft.com/office/drawing/2014/main" id="{D97DD585-71B1-6A4B-F19F-397FB00E4843}"/>
              </a:ext>
            </a:extLst>
          </p:cNvPr>
          <p:cNvPicPr>
            <a:picLocks noChangeAspect="1"/>
          </p:cNvPicPr>
          <p:nvPr/>
        </p:nvPicPr>
        <p:blipFill>
          <a:blip r:embed="rId2"/>
          <a:stretch>
            <a:fillRect/>
          </a:stretch>
        </p:blipFill>
        <p:spPr>
          <a:xfrm>
            <a:off x="2713854" y="1921500"/>
            <a:ext cx="6381797" cy="3914804"/>
          </a:xfrm>
          <a:prstGeom prst="rect">
            <a:avLst/>
          </a:prstGeom>
        </p:spPr>
      </p:pic>
    </p:spTree>
    <p:extLst>
      <p:ext uri="{BB962C8B-B14F-4D97-AF65-F5344CB8AC3E}">
        <p14:creationId xmlns:p14="http://schemas.microsoft.com/office/powerpoint/2010/main" val="9851395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72E43D-654C-4753-B3AC-CE4C6AAFC784}"/>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Case Study: FGSM</a:t>
            </a:r>
            <a:r>
              <a:rPr lang="en-US" sz="3200">
                <a:solidFill>
                  <a:schemeClr val="bg1"/>
                </a:solidFill>
              </a:rPr>
              <a:t> in MNIST Dataset</a:t>
            </a:r>
            <a:endParaRPr lang="en-US" sz="3200" kern="1200">
              <a:solidFill>
                <a:schemeClr val="bg1"/>
              </a:solidFill>
              <a:latin typeface="+mj-lt"/>
              <a:ea typeface="+mj-ea"/>
              <a:cs typeface="+mj-cs"/>
            </a:endParaRPr>
          </a:p>
        </p:txBody>
      </p:sp>
      <p:pic>
        <p:nvPicPr>
          <p:cNvPr id="3" name="Picture 2">
            <a:extLst>
              <a:ext uri="{FF2B5EF4-FFF2-40B4-BE49-F238E27FC236}">
                <a16:creationId xmlns:a16="http://schemas.microsoft.com/office/drawing/2014/main" id="{25D010CA-2D5D-9852-3C5B-54AAEE6C48CC}"/>
              </a:ext>
            </a:extLst>
          </p:cNvPr>
          <p:cNvPicPr>
            <a:picLocks noChangeAspect="1"/>
          </p:cNvPicPr>
          <p:nvPr/>
        </p:nvPicPr>
        <p:blipFill>
          <a:blip r:embed="rId2"/>
          <a:stretch>
            <a:fillRect/>
          </a:stretch>
        </p:blipFill>
        <p:spPr>
          <a:xfrm>
            <a:off x="282752" y="1819040"/>
            <a:ext cx="11015015" cy="3671475"/>
          </a:xfrm>
          <a:prstGeom prst="rect">
            <a:avLst/>
          </a:prstGeom>
        </p:spPr>
      </p:pic>
      <p:sp>
        <p:nvSpPr>
          <p:cNvPr id="4" name="TextBox 3">
            <a:extLst>
              <a:ext uri="{FF2B5EF4-FFF2-40B4-BE49-F238E27FC236}">
                <a16:creationId xmlns:a16="http://schemas.microsoft.com/office/drawing/2014/main" id="{4EF974D0-A4C1-FD58-C4FE-92A783976C5C}"/>
              </a:ext>
            </a:extLst>
          </p:cNvPr>
          <p:cNvSpPr txBox="1"/>
          <p:nvPr/>
        </p:nvSpPr>
        <p:spPr>
          <a:xfrm>
            <a:off x="1573020" y="5943138"/>
            <a:ext cx="826119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The model misclassifies the input image "7" as "3". The attack is successful.</a:t>
            </a:r>
          </a:p>
        </p:txBody>
      </p:sp>
    </p:spTree>
    <p:extLst>
      <p:ext uri="{BB962C8B-B14F-4D97-AF65-F5344CB8AC3E}">
        <p14:creationId xmlns:p14="http://schemas.microsoft.com/office/powerpoint/2010/main" val="18983125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0BDBFD3-037D-80BB-F577-794002F36A12}"/>
              </a:ext>
            </a:extLst>
          </p:cNvPr>
          <p:cNvPicPr>
            <a:picLocks noChangeAspect="1"/>
          </p:cNvPicPr>
          <p:nvPr/>
        </p:nvPicPr>
        <p:blipFill>
          <a:blip r:embed="rId2"/>
          <a:stretch>
            <a:fillRect/>
          </a:stretch>
        </p:blipFill>
        <p:spPr>
          <a:xfrm>
            <a:off x="1326113" y="1655483"/>
            <a:ext cx="8850254" cy="2819874"/>
          </a:xfrm>
          <a:prstGeom prst="rect">
            <a:avLst/>
          </a:prstGeom>
        </p:spPr>
      </p:pic>
      <p:sp>
        <p:nvSpPr>
          <p:cNvPr id="6" name="TextBox 5">
            <a:extLst>
              <a:ext uri="{FF2B5EF4-FFF2-40B4-BE49-F238E27FC236}">
                <a16:creationId xmlns:a16="http://schemas.microsoft.com/office/drawing/2014/main" id="{B0DEB05F-9A42-4E79-667A-D40EB49B5030}"/>
              </a:ext>
            </a:extLst>
          </p:cNvPr>
          <p:cNvSpPr txBox="1"/>
          <p:nvPr/>
        </p:nvSpPr>
        <p:spPr>
          <a:xfrm>
            <a:off x="5432612" y="4685552"/>
            <a:ext cx="1123576" cy="369332"/>
          </a:xfrm>
          <a:prstGeom prst="rect">
            <a:avLst/>
          </a:prstGeom>
          <a:noFill/>
        </p:spPr>
        <p:txBody>
          <a:bodyPr wrap="square" rtlCol="0">
            <a:spAutoFit/>
          </a:bodyPr>
          <a:lstStyle/>
          <a:p>
            <a:r>
              <a:rPr lang="el-GR" dirty="0"/>
              <a:t>ε=0.3</a:t>
            </a:r>
            <a:endParaRPr lang="en-US" dirty="0"/>
          </a:p>
        </p:txBody>
      </p:sp>
    </p:spTree>
    <p:extLst>
      <p:ext uri="{BB962C8B-B14F-4D97-AF65-F5344CB8AC3E}">
        <p14:creationId xmlns:p14="http://schemas.microsoft.com/office/powerpoint/2010/main" val="3619512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75C840-569E-8379-FBE7-A54C49D61B12}"/>
              </a:ext>
            </a:extLst>
          </p:cNvPr>
          <p:cNvSpPr>
            <a:spLocks noGrp="1"/>
          </p:cNvSpPr>
          <p:nvPr>
            <p:ph type="title"/>
          </p:nvPr>
        </p:nvSpPr>
        <p:spPr/>
        <p:txBody>
          <a:bodyPr/>
          <a:lstStyle/>
          <a:p>
            <a:r>
              <a:rPr lang="en-US" dirty="0"/>
              <a:t>Brief Overview of 5G/6G</a:t>
            </a:r>
          </a:p>
        </p:txBody>
      </p:sp>
    </p:spTree>
    <p:extLst>
      <p:ext uri="{BB962C8B-B14F-4D97-AF65-F5344CB8AC3E}">
        <p14:creationId xmlns:p14="http://schemas.microsoft.com/office/powerpoint/2010/main" val="24206753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3DC7F-73F0-7ECE-A31D-0928D867085D}"/>
              </a:ext>
            </a:extLst>
          </p:cNvPr>
          <p:cNvSpPr>
            <a:spLocks noGrp="1"/>
          </p:cNvSpPr>
          <p:nvPr>
            <p:ph type="title"/>
          </p:nvPr>
        </p:nvSpPr>
        <p:spPr/>
        <p:txBody>
          <a:bodyPr/>
          <a:lstStyle/>
          <a:p>
            <a:r>
              <a:rPr lang="en-US" dirty="0"/>
              <a:t>Defense Mechanisms against Evasion Attacks</a:t>
            </a:r>
          </a:p>
        </p:txBody>
      </p:sp>
      <p:sp>
        <p:nvSpPr>
          <p:cNvPr id="3" name="Content Placeholder 2">
            <a:extLst>
              <a:ext uri="{FF2B5EF4-FFF2-40B4-BE49-F238E27FC236}">
                <a16:creationId xmlns:a16="http://schemas.microsoft.com/office/drawing/2014/main" id="{F4C9D886-5B6A-968B-C2AD-0FFBAD62C3BC}"/>
              </a:ext>
            </a:extLst>
          </p:cNvPr>
          <p:cNvSpPr>
            <a:spLocks noGrp="1"/>
          </p:cNvSpPr>
          <p:nvPr>
            <p:ph idx="1"/>
          </p:nvPr>
        </p:nvSpPr>
        <p:spPr/>
        <p:txBody>
          <a:bodyPr/>
          <a:lstStyle/>
          <a:p>
            <a:r>
              <a:rPr lang="en-US" dirty="0"/>
              <a:t>Adversarial training</a:t>
            </a:r>
          </a:p>
          <a:p>
            <a:r>
              <a:rPr lang="en-US" dirty="0"/>
              <a:t>Defensive distillation</a:t>
            </a:r>
          </a:p>
          <a:p>
            <a:r>
              <a:rPr lang="en-US" dirty="0"/>
              <a:t>Gradient Masking</a:t>
            </a:r>
          </a:p>
        </p:txBody>
      </p:sp>
    </p:spTree>
    <p:extLst>
      <p:ext uri="{BB962C8B-B14F-4D97-AF65-F5344CB8AC3E}">
        <p14:creationId xmlns:p14="http://schemas.microsoft.com/office/powerpoint/2010/main" val="11395533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FE347-4A37-13A3-0BC6-F8CCD603D259}"/>
              </a:ext>
            </a:extLst>
          </p:cNvPr>
          <p:cNvSpPr>
            <a:spLocks noGrp="1"/>
          </p:cNvSpPr>
          <p:nvPr>
            <p:ph type="title"/>
          </p:nvPr>
        </p:nvSpPr>
        <p:spPr/>
        <p:txBody>
          <a:bodyPr/>
          <a:lstStyle/>
          <a:p>
            <a:r>
              <a:rPr lang="en-US" dirty="0"/>
              <a:t>Adversarial Training</a:t>
            </a:r>
          </a:p>
        </p:txBody>
      </p:sp>
      <p:sp>
        <p:nvSpPr>
          <p:cNvPr id="3" name="Content Placeholder 2">
            <a:extLst>
              <a:ext uri="{FF2B5EF4-FFF2-40B4-BE49-F238E27FC236}">
                <a16:creationId xmlns:a16="http://schemas.microsoft.com/office/drawing/2014/main" id="{5DE764F9-EE93-3863-B921-7437D7AEBBF9}"/>
              </a:ext>
            </a:extLst>
          </p:cNvPr>
          <p:cNvSpPr>
            <a:spLocks noGrp="1"/>
          </p:cNvSpPr>
          <p:nvPr>
            <p:ph idx="1"/>
          </p:nvPr>
        </p:nvSpPr>
        <p:spPr>
          <a:xfrm>
            <a:off x="838199" y="1825625"/>
            <a:ext cx="5371353" cy="4351338"/>
          </a:xfrm>
        </p:spPr>
        <p:txBody>
          <a:bodyPr>
            <a:normAutofit fontScale="92500"/>
          </a:bodyPr>
          <a:lstStyle/>
          <a:p>
            <a:pPr algn="just"/>
            <a:r>
              <a:rPr lang="en-US" dirty="0"/>
              <a:t>Adversarial Training aims to make the model more robust by incorporating adversarial examples into the training process.</a:t>
            </a:r>
          </a:p>
          <a:p>
            <a:pPr algn="just"/>
            <a:r>
              <a:rPr lang="en-US" dirty="0"/>
              <a:t>Expose the model to the kinds of perturbations it might encounter in real-world attacks, so it learns to recognize and correctly classify inputs that have perturbations.</a:t>
            </a:r>
          </a:p>
          <a:p>
            <a:pPr algn="just"/>
            <a:r>
              <a:rPr lang="en-US" dirty="0"/>
              <a:t>You are expecting to see the following behavior:</a:t>
            </a:r>
          </a:p>
        </p:txBody>
      </p:sp>
      <p:pic>
        <p:nvPicPr>
          <p:cNvPr id="5" name="Picture 4">
            <a:extLst>
              <a:ext uri="{FF2B5EF4-FFF2-40B4-BE49-F238E27FC236}">
                <a16:creationId xmlns:a16="http://schemas.microsoft.com/office/drawing/2014/main" id="{A76EBA71-F102-15F2-93FE-94685218D336}"/>
              </a:ext>
            </a:extLst>
          </p:cNvPr>
          <p:cNvPicPr>
            <a:picLocks noChangeAspect="1"/>
          </p:cNvPicPr>
          <p:nvPr/>
        </p:nvPicPr>
        <p:blipFill>
          <a:blip r:embed="rId3"/>
          <a:stretch>
            <a:fillRect/>
          </a:stretch>
        </p:blipFill>
        <p:spPr>
          <a:xfrm>
            <a:off x="6639858" y="2081458"/>
            <a:ext cx="4930422" cy="3601059"/>
          </a:xfrm>
          <a:prstGeom prst="rect">
            <a:avLst/>
          </a:prstGeom>
        </p:spPr>
      </p:pic>
      <p:sp>
        <p:nvSpPr>
          <p:cNvPr id="7" name="TextBox 6">
            <a:extLst>
              <a:ext uri="{FF2B5EF4-FFF2-40B4-BE49-F238E27FC236}">
                <a16:creationId xmlns:a16="http://schemas.microsoft.com/office/drawing/2014/main" id="{A0B8E6D1-668E-5649-01D8-F24CC65BF7E3}"/>
              </a:ext>
            </a:extLst>
          </p:cNvPr>
          <p:cNvSpPr txBox="1"/>
          <p:nvPr/>
        </p:nvSpPr>
        <p:spPr>
          <a:xfrm>
            <a:off x="197057" y="6413844"/>
            <a:ext cx="11373223" cy="307777"/>
          </a:xfrm>
          <a:prstGeom prst="rect">
            <a:avLst/>
          </a:prstGeom>
          <a:noFill/>
        </p:spPr>
        <p:txBody>
          <a:bodyPr wrap="square">
            <a:spAutoFit/>
          </a:bodyPr>
          <a:lstStyle/>
          <a:p>
            <a:r>
              <a:rPr lang="en-US" sz="1400" i="1" dirty="0">
                <a:solidFill>
                  <a:schemeClr val="tx1">
                    <a:lumMod val="50000"/>
                    <a:lumOff val="50000"/>
                  </a:schemeClr>
                </a:solidFill>
              </a:rPr>
              <a:t>Image from: https://nbviewer.org/github/Trusted-AI/adversarial-robustness-toolbox/blob/main/notebooks/adversarial_training_mnist.ipynb</a:t>
            </a:r>
          </a:p>
        </p:txBody>
      </p:sp>
    </p:spTree>
    <p:extLst>
      <p:ext uri="{BB962C8B-B14F-4D97-AF65-F5344CB8AC3E}">
        <p14:creationId xmlns:p14="http://schemas.microsoft.com/office/powerpoint/2010/main" val="3557113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DA2E0-ACCA-52C9-83F2-622F47D8B094}"/>
              </a:ext>
            </a:extLst>
          </p:cNvPr>
          <p:cNvSpPr>
            <a:spLocks noGrp="1"/>
          </p:cNvSpPr>
          <p:nvPr>
            <p:ph type="title"/>
          </p:nvPr>
        </p:nvSpPr>
        <p:spPr/>
        <p:txBody>
          <a:bodyPr/>
          <a:lstStyle/>
          <a:p>
            <a:r>
              <a:rPr lang="en-US" dirty="0"/>
              <a:t>Exploratory Attacks</a:t>
            </a:r>
          </a:p>
        </p:txBody>
      </p:sp>
      <p:graphicFrame>
        <p:nvGraphicFramePr>
          <p:cNvPr id="4" name="Content Placeholder 3">
            <a:extLst>
              <a:ext uri="{FF2B5EF4-FFF2-40B4-BE49-F238E27FC236}">
                <a16:creationId xmlns:a16="http://schemas.microsoft.com/office/drawing/2014/main" id="{6EE44147-3AB7-C855-6140-A0DDA42E379D}"/>
              </a:ext>
            </a:extLst>
          </p:cNvPr>
          <p:cNvGraphicFramePr>
            <a:graphicFrameLocks noGrp="1"/>
          </p:cNvGraphicFramePr>
          <p:nvPr>
            <p:ph idx="1"/>
            <p:extLst>
              <p:ext uri="{D42A27DB-BD31-4B8C-83A1-F6EECF244321}">
                <p14:modId xmlns:p14="http://schemas.microsoft.com/office/powerpoint/2010/main" val="1905834442"/>
              </p:ext>
            </p:extLst>
          </p:nvPr>
        </p:nvGraphicFramePr>
        <p:xfrm>
          <a:off x="838200" y="1825625"/>
          <a:ext cx="10515597" cy="3657600"/>
        </p:xfrm>
        <a:graphic>
          <a:graphicData uri="http://schemas.openxmlformats.org/drawingml/2006/table">
            <a:tbl>
              <a:tblPr firstRow="1" bandRow="1">
                <a:tableStyleId>{5C22544A-7EE6-4342-B048-85BDC9FD1C3A}</a:tableStyleId>
              </a:tblPr>
              <a:tblGrid>
                <a:gridCol w="1716588">
                  <a:extLst>
                    <a:ext uri="{9D8B030D-6E8A-4147-A177-3AD203B41FA5}">
                      <a16:colId xmlns:a16="http://schemas.microsoft.com/office/drawing/2014/main" val="1861217252"/>
                    </a:ext>
                  </a:extLst>
                </a:gridCol>
                <a:gridCol w="2676917">
                  <a:extLst>
                    <a:ext uri="{9D8B030D-6E8A-4147-A177-3AD203B41FA5}">
                      <a16:colId xmlns:a16="http://schemas.microsoft.com/office/drawing/2014/main" val="1672223392"/>
                    </a:ext>
                  </a:extLst>
                </a:gridCol>
                <a:gridCol w="3615962">
                  <a:extLst>
                    <a:ext uri="{9D8B030D-6E8A-4147-A177-3AD203B41FA5}">
                      <a16:colId xmlns:a16="http://schemas.microsoft.com/office/drawing/2014/main" val="3499828667"/>
                    </a:ext>
                  </a:extLst>
                </a:gridCol>
                <a:gridCol w="2506130">
                  <a:extLst>
                    <a:ext uri="{9D8B030D-6E8A-4147-A177-3AD203B41FA5}">
                      <a16:colId xmlns:a16="http://schemas.microsoft.com/office/drawing/2014/main" val="3055331209"/>
                    </a:ext>
                  </a:extLst>
                </a:gridCol>
              </a:tblGrid>
              <a:tr h="370840">
                <a:tc>
                  <a:txBody>
                    <a:bodyPr/>
                    <a:lstStyle/>
                    <a:p>
                      <a:r>
                        <a:rPr lang="en-US" dirty="0"/>
                        <a:t>Exploratory Attack</a:t>
                      </a:r>
                    </a:p>
                  </a:txBody>
                  <a:tcPr/>
                </a:tc>
                <a:tc>
                  <a:txBody>
                    <a:bodyPr/>
                    <a:lstStyle/>
                    <a:p>
                      <a:r>
                        <a:rPr lang="en-US" dirty="0"/>
                        <a:t>Description</a:t>
                      </a:r>
                    </a:p>
                  </a:txBody>
                  <a:tcPr/>
                </a:tc>
                <a:tc>
                  <a:txBody>
                    <a:bodyPr/>
                    <a:lstStyle/>
                    <a:p>
                      <a:r>
                        <a:rPr lang="en-US" dirty="0"/>
                        <a:t>Methods</a:t>
                      </a:r>
                    </a:p>
                  </a:txBody>
                  <a:tcPr/>
                </a:tc>
                <a:tc>
                  <a:txBody>
                    <a:bodyPr/>
                    <a:lstStyle/>
                    <a:p>
                      <a:r>
                        <a:rPr lang="en-US" dirty="0"/>
                        <a:t>Defense Mechanism</a:t>
                      </a:r>
                    </a:p>
                  </a:txBody>
                  <a:tcPr/>
                </a:tc>
                <a:extLst>
                  <a:ext uri="{0D108BD9-81ED-4DB2-BD59-A6C34878D82A}">
                    <a16:rowId xmlns:a16="http://schemas.microsoft.com/office/drawing/2014/main" val="2894889802"/>
                  </a:ext>
                </a:extLst>
              </a:tr>
              <a:tr h="370840">
                <a:tc>
                  <a:txBody>
                    <a:bodyPr/>
                    <a:lstStyle/>
                    <a:p>
                      <a:r>
                        <a:rPr lang="en-US" dirty="0"/>
                        <a:t>Model extraction</a:t>
                      </a:r>
                    </a:p>
                  </a:txBody>
                  <a:tcPr/>
                </a:tc>
                <a:tc>
                  <a:txBody>
                    <a:bodyPr/>
                    <a:lstStyle/>
                    <a:p>
                      <a:r>
                        <a:rPr lang="en-US" dirty="0"/>
                        <a:t>Replicate a target model by querying it and observing the outputs</a:t>
                      </a:r>
                    </a:p>
                  </a:txBody>
                  <a:tcPr/>
                </a:tc>
                <a:tc>
                  <a:txBody>
                    <a:bodyPr/>
                    <a:lstStyle/>
                    <a:p>
                      <a:r>
                        <a:rPr lang="en-US" dirty="0"/>
                        <a:t>Querying repeatedly the model, training a new model on the queries and outputs</a:t>
                      </a:r>
                    </a:p>
                  </a:txBody>
                  <a:tcPr/>
                </a:tc>
                <a:tc>
                  <a:txBody>
                    <a:bodyPr/>
                    <a:lstStyle/>
                    <a:p>
                      <a:r>
                        <a:rPr lang="en-US" dirty="0"/>
                        <a:t>Limiting number of queries</a:t>
                      </a:r>
                    </a:p>
                  </a:txBody>
                  <a:tcPr/>
                </a:tc>
                <a:extLst>
                  <a:ext uri="{0D108BD9-81ED-4DB2-BD59-A6C34878D82A}">
                    <a16:rowId xmlns:a16="http://schemas.microsoft.com/office/drawing/2014/main" val="2979113976"/>
                  </a:ext>
                </a:extLst>
              </a:tr>
              <a:tr h="370840">
                <a:tc>
                  <a:txBody>
                    <a:bodyPr/>
                    <a:lstStyle/>
                    <a:p>
                      <a:r>
                        <a:rPr lang="en-US" dirty="0"/>
                        <a:t>Membership Inference</a:t>
                      </a:r>
                    </a:p>
                  </a:txBody>
                  <a:tcPr/>
                </a:tc>
                <a:tc>
                  <a:txBody>
                    <a:bodyPr/>
                    <a:lstStyle/>
                    <a:p>
                      <a:r>
                        <a:rPr lang="en-US" dirty="0"/>
                        <a:t>Determine if a particular data point was part of the model’s training set</a:t>
                      </a:r>
                    </a:p>
                  </a:txBody>
                  <a:tcPr/>
                </a:tc>
                <a:tc>
                  <a:txBody>
                    <a:bodyPr/>
                    <a:lstStyle/>
                    <a:p>
                      <a:r>
                        <a:rPr lang="en-US" dirty="0"/>
                        <a:t>Querying the model with data points and analyzing confidence scores</a:t>
                      </a:r>
                    </a:p>
                  </a:txBody>
                  <a:tcPr/>
                </a:tc>
                <a:tc>
                  <a:txBody>
                    <a:bodyPr/>
                    <a:lstStyle/>
                    <a:p>
                      <a:r>
                        <a:rPr lang="en-US" dirty="0"/>
                        <a:t>Differential Privacy, limiting model confidence outputs</a:t>
                      </a:r>
                    </a:p>
                  </a:txBody>
                  <a:tcPr/>
                </a:tc>
                <a:extLst>
                  <a:ext uri="{0D108BD9-81ED-4DB2-BD59-A6C34878D82A}">
                    <a16:rowId xmlns:a16="http://schemas.microsoft.com/office/drawing/2014/main" val="1916269091"/>
                  </a:ext>
                </a:extLst>
              </a:tr>
              <a:tr h="370840">
                <a:tc>
                  <a:txBody>
                    <a:bodyPr/>
                    <a:lstStyle/>
                    <a:p>
                      <a:r>
                        <a:rPr lang="en-US" dirty="0"/>
                        <a:t>Model inversion</a:t>
                      </a:r>
                    </a:p>
                  </a:txBody>
                  <a:tcPr/>
                </a:tc>
                <a:tc>
                  <a:txBody>
                    <a:bodyPr/>
                    <a:lstStyle/>
                    <a:p>
                      <a:r>
                        <a:rPr lang="en-US" dirty="0"/>
                        <a:t>Reconstruct input data or extract sensitive information about the training data</a:t>
                      </a:r>
                    </a:p>
                  </a:txBody>
                  <a:tcPr/>
                </a:tc>
                <a:tc>
                  <a:txBody>
                    <a:bodyPr/>
                    <a:lstStyle/>
                    <a:p>
                      <a:r>
                        <a:rPr lang="en-US" dirty="0"/>
                        <a:t>Analyzing output distributions to infer inputs</a:t>
                      </a:r>
                    </a:p>
                  </a:txBody>
                  <a:tcPr/>
                </a:tc>
                <a:tc>
                  <a:txBody>
                    <a:bodyPr/>
                    <a:lstStyle/>
                    <a:p>
                      <a:r>
                        <a:rPr lang="en-US" dirty="0"/>
                        <a:t>Differential Privacy, restricting access to model outputs</a:t>
                      </a:r>
                    </a:p>
                  </a:txBody>
                  <a:tcPr/>
                </a:tc>
                <a:extLst>
                  <a:ext uri="{0D108BD9-81ED-4DB2-BD59-A6C34878D82A}">
                    <a16:rowId xmlns:a16="http://schemas.microsoft.com/office/drawing/2014/main" val="307443349"/>
                  </a:ext>
                </a:extLst>
              </a:tr>
            </a:tbl>
          </a:graphicData>
        </a:graphic>
      </p:graphicFrame>
      <p:sp>
        <p:nvSpPr>
          <p:cNvPr id="6" name="TextBox 5">
            <a:extLst>
              <a:ext uri="{FF2B5EF4-FFF2-40B4-BE49-F238E27FC236}">
                <a16:creationId xmlns:a16="http://schemas.microsoft.com/office/drawing/2014/main" id="{17860753-0DF6-FA4B-2897-17E68C174B2F}"/>
              </a:ext>
            </a:extLst>
          </p:cNvPr>
          <p:cNvSpPr txBox="1"/>
          <p:nvPr/>
        </p:nvSpPr>
        <p:spPr>
          <a:xfrm>
            <a:off x="135963" y="6338986"/>
            <a:ext cx="11763189" cy="307777"/>
          </a:xfrm>
          <a:prstGeom prst="rect">
            <a:avLst/>
          </a:prstGeom>
          <a:noFill/>
        </p:spPr>
        <p:txBody>
          <a:bodyPr wrap="square">
            <a:spAutoFit/>
          </a:bodyPr>
          <a:lstStyle/>
          <a:p>
            <a:r>
              <a:rPr lang="en-US" sz="1400" i="1" dirty="0">
                <a:solidFill>
                  <a:schemeClr val="tx1">
                    <a:lumMod val="50000"/>
                    <a:lumOff val="50000"/>
                  </a:schemeClr>
                </a:solidFill>
              </a:rPr>
              <a:t>Sethi, T. S., &amp; </a:t>
            </a:r>
            <a:r>
              <a:rPr lang="en-US" sz="1400" i="1" dirty="0" err="1">
                <a:solidFill>
                  <a:schemeClr val="tx1">
                    <a:lumMod val="50000"/>
                    <a:lumOff val="50000"/>
                  </a:schemeClr>
                </a:solidFill>
              </a:rPr>
              <a:t>Kantardzic</a:t>
            </a:r>
            <a:r>
              <a:rPr lang="en-US" sz="1400" i="1" dirty="0">
                <a:solidFill>
                  <a:schemeClr val="tx1">
                    <a:lumMod val="50000"/>
                    <a:lumOff val="50000"/>
                  </a:schemeClr>
                </a:solidFill>
              </a:rPr>
              <a:t>, M. (2017). Data Driven Exploratory Attacks on Black Box Classifiers in Adversarial Domains. </a:t>
            </a:r>
            <a:r>
              <a:rPr lang="en-US" sz="1400" i="1" dirty="0" err="1">
                <a:solidFill>
                  <a:schemeClr val="tx1">
                    <a:lumMod val="50000"/>
                    <a:lumOff val="50000"/>
                  </a:schemeClr>
                </a:solidFill>
              </a:rPr>
              <a:t>arXiv</a:t>
            </a:r>
            <a:r>
              <a:rPr lang="en-US" sz="1400" i="1" dirty="0">
                <a:solidFill>
                  <a:schemeClr val="tx1">
                    <a:lumMod val="50000"/>
                    <a:lumOff val="50000"/>
                  </a:schemeClr>
                </a:solidFill>
              </a:rPr>
              <a:t> preprint arXiv:1703.07909.</a:t>
            </a:r>
          </a:p>
        </p:txBody>
      </p:sp>
    </p:spTree>
    <p:extLst>
      <p:ext uri="{BB962C8B-B14F-4D97-AF65-F5344CB8AC3E}">
        <p14:creationId xmlns:p14="http://schemas.microsoft.com/office/powerpoint/2010/main" val="38778241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E750E-428E-68C1-7D01-B706FD703598}"/>
              </a:ext>
            </a:extLst>
          </p:cNvPr>
          <p:cNvSpPr>
            <a:spLocks noGrp="1"/>
          </p:cNvSpPr>
          <p:nvPr>
            <p:ph type="title"/>
          </p:nvPr>
        </p:nvSpPr>
        <p:spPr/>
        <p:txBody>
          <a:bodyPr/>
          <a:lstStyle/>
          <a:p>
            <a:r>
              <a:rPr lang="en-US" dirty="0"/>
              <a:t>Transferability Attacks</a:t>
            </a:r>
          </a:p>
        </p:txBody>
      </p:sp>
      <p:graphicFrame>
        <p:nvGraphicFramePr>
          <p:cNvPr id="4" name="Table 3">
            <a:extLst>
              <a:ext uri="{FF2B5EF4-FFF2-40B4-BE49-F238E27FC236}">
                <a16:creationId xmlns:a16="http://schemas.microsoft.com/office/drawing/2014/main" id="{ECAEA306-5B21-99AB-0BF1-709CA33D5AE2}"/>
              </a:ext>
            </a:extLst>
          </p:cNvPr>
          <p:cNvGraphicFramePr>
            <a:graphicFrameLocks noGrp="1"/>
          </p:cNvGraphicFramePr>
          <p:nvPr>
            <p:extLst>
              <p:ext uri="{D42A27DB-BD31-4B8C-83A1-F6EECF244321}">
                <p14:modId xmlns:p14="http://schemas.microsoft.com/office/powerpoint/2010/main" val="4070587843"/>
              </p:ext>
            </p:extLst>
          </p:nvPr>
        </p:nvGraphicFramePr>
        <p:xfrm>
          <a:off x="838200" y="2227831"/>
          <a:ext cx="10380133" cy="3937000"/>
        </p:xfrm>
        <a:graphic>
          <a:graphicData uri="http://schemas.openxmlformats.org/drawingml/2006/table">
            <a:tbl>
              <a:tblPr firstRow="1" bandRow="1">
                <a:tableStyleId>{5C22544A-7EE6-4342-B048-85BDC9FD1C3A}</a:tableStyleId>
              </a:tblPr>
              <a:tblGrid>
                <a:gridCol w="2768600">
                  <a:extLst>
                    <a:ext uri="{9D8B030D-6E8A-4147-A177-3AD203B41FA5}">
                      <a16:colId xmlns:a16="http://schemas.microsoft.com/office/drawing/2014/main" val="2496123624"/>
                    </a:ext>
                  </a:extLst>
                </a:gridCol>
                <a:gridCol w="2946400">
                  <a:extLst>
                    <a:ext uri="{9D8B030D-6E8A-4147-A177-3AD203B41FA5}">
                      <a16:colId xmlns:a16="http://schemas.microsoft.com/office/drawing/2014/main" val="1568288603"/>
                    </a:ext>
                  </a:extLst>
                </a:gridCol>
                <a:gridCol w="2429934">
                  <a:extLst>
                    <a:ext uri="{9D8B030D-6E8A-4147-A177-3AD203B41FA5}">
                      <a16:colId xmlns:a16="http://schemas.microsoft.com/office/drawing/2014/main" val="876651573"/>
                    </a:ext>
                  </a:extLst>
                </a:gridCol>
                <a:gridCol w="2235199">
                  <a:extLst>
                    <a:ext uri="{9D8B030D-6E8A-4147-A177-3AD203B41FA5}">
                      <a16:colId xmlns:a16="http://schemas.microsoft.com/office/drawing/2014/main" val="1161458241"/>
                    </a:ext>
                  </a:extLst>
                </a:gridCol>
              </a:tblGrid>
              <a:tr h="370840">
                <a:tc>
                  <a:txBody>
                    <a:bodyPr/>
                    <a:lstStyle/>
                    <a:p>
                      <a:r>
                        <a:rPr lang="en-US" dirty="0"/>
                        <a:t>Transferability Attack</a:t>
                      </a:r>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482948494"/>
                  </a:ext>
                </a:extLst>
              </a:tr>
              <a:tr h="370840">
                <a:tc>
                  <a:txBody>
                    <a:bodyPr/>
                    <a:lstStyle/>
                    <a:p>
                      <a:r>
                        <a:rPr lang="en-US" dirty="0"/>
                        <a:t>Gradient-based methods (FGSM, BIM)</a:t>
                      </a:r>
                    </a:p>
                  </a:txBody>
                  <a:tcPr/>
                </a:tc>
                <a:tc>
                  <a:txBody>
                    <a:bodyPr/>
                    <a:lstStyle/>
                    <a:p>
                      <a:pPr algn="l"/>
                      <a:r>
                        <a:rPr lang="en-US" dirty="0"/>
                        <a:t>Use gradient-based techniques on the source model to create adversarial examples.</a:t>
                      </a:r>
                    </a:p>
                  </a:txBody>
                  <a:tcPr/>
                </a:tc>
                <a:tc>
                  <a:txBody>
                    <a:bodyPr/>
                    <a:lstStyle/>
                    <a:p>
                      <a:r>
                        <a:rPr lang="en-US" dirty="0"/>
                        <a:t>Cause the target model to misclassify inputs.</a:t>
                      </a:r>
                    </a:p>
                  </a:txBody>
                  <a:tcPr/>
                </a:tc>
                <a:tc>
                  <a:txBody>
                    <a:bodyPr/>
                    <a:lstStyle/>
                    <a:p>
                      <a:r>
                        <a:rPr lang="en-US" dirty="0"/>
                        <a:t>Adversarial training</a:t>
                      </a:r>
                    </a:p>
                  </a:txBody>
                  <a:tcPr/>
                </a:tc>
                <a:extLst>
                  <a:ext uri="{0D108BD9-81ED-4DB2-BD59-A6C34878D82A}">
                    <a16:rowId xmlns:a16="http://schemas.microsoft.com/office/drawing/2014/main" val="4076353619"/>
                  </a:ext>
                </a:extLst>
              </a:tr>
              <a:tr h="370840">
                <a:tc>
                  <a:txBody>
                    <a:bodyPr/>
                    <a:lstStyle/>
                    <a:p>
                      <a:r>
                        <a:rPr lang="en-US" dirty="0"/>
                        <a:t>Optimization methods (C&amp;W)</a:t>
                      </a:r>
                    </a:p>
                  </a:txBody>
                  <a:tcPr/>
                </a:tc>
                <a:tc>
                  <a:txBody>
                    <a:bodyPr/>
                    <a:lstStyle/>
                    <a:p>
                      <a:pPr algn="l"/>
                      <a:r>
                        <a:rPr lang="en-US" dirty="0"/>
                        <a:t>Use optimization techniques to craft robust adversarial examples that transfer well.</a:t>
                      </a:r>
                    </a:p>
                  </a:txBody>
                  <a:tcPr/>
                </a:tc>
                <a:tc>
                  <a:txBody>
                    <a:bodyPr/>
                    <a:lstStyle/>
                    <a:p>
                      <a:r>
                        <a:rPr lang="en-US" dirty="0"/>
                        <a:t>Generate adversarial examples that transfer across models.</a:t>
                      </a:r>
                    </a:p>
                  </a:txBody>
                  <a:tcPr/>
                </a:tc>
                <a:tc>
                  <a:txBody>
                    <a:bodyPr/>
                    <a:lstStyle/>
                    <a:p>
                      <a:r>
                        <a:rPr lang="en-US" dirty="0"/>
                        <a:t>Adversarial training</a:t>
                      </a:r>
                    </a:p>
                  </a:txBody>
                  <a:tcPr/>
                </a:tc>
                <a:extLst>
                  <a:ext uri="{0D108BD9-81ED-4DB2-BD59-A6C34878D82A}">
                    <a16:rowId xmlns:a16="http://schemas.microsoft.com/office/drawing/2014/main" val="2412776571"/>
                  </a:ext>
                </a:extLst>
              </a:tr>
              <a:tr h="370840">
                <a:tc>
                  <a:txBody>
                    <a:bodyPr/>
                    <a:lstStyle/>
                    <a:p>
                      <a:r>
                        <a:rPr lang="en-US" dirty="0"/>
                        <a:t>Ensemble methods</a:t>
                      </a:r>
                    </a:p>
                  </a:txBody>
                  <a:tcPr/>
                </a:tc>
                <a:tc>
                  <a:txBody>
                    <a:bodyPr/>
                    <a:lstStyle/>
                    <a:p>
                      <a:r>
                        <a:rPr lang="en-US" dirty="0"/>
                        <a:t>Combine adversarial examples from multiple source models</a:t>
                      </a:r>
                    </a:p>
                  </a:txBody>
                  <a:tcPr/>
                </a:tc>
                <a:tc>
                  <a:txBody>
                    <a:bodyPr/>
                    <a:lstStyle/>
                    <a:p>
                      <a:r>
                        <a:rPr lang="en-US" dirty="0"/>
                        <a:t>Creating adversarial examples using multiple source models</a:t>
                      </a:r>
                    </a:p>
                  </a:txBody>
                  <a:tcPr/>
                </a:tc>
                <a:tc>
                  <a:txBody>
                    <a:bodyPr/>
                    <a:lstStyle/>
                    <a:p>
                      <a:r>
                        <a:rPr lang="en-US" dirty="0"/>
                        <a:t>Ensemble defenses, adversarial training</a:t>
                      </a:r>
                    </a:p>
                  </a:txBody>
                  <a:tcPr/>
                </a:tc>
                <a:extLst>
                  <a:ext uri="{0D108BD9-81ED-4DB2-BD59-A6C34878D82A}">
                    <a16:rowId xmlns:a16="http://schemas.microsoft.com/office/drawing/2014/main" val="6797185"/>
                  </a:ext>
                </a:extLst>
              </a:tr>
            </a:tbl>
          </a:graphicData>
        </a:graphic>
      </p:graphicFrame>
      <p:sp>
        <p:nvSpPr>
          <p:cNvPr id="6" name="Content Placeholder 5">
            <a:extLst>
              <a:ext uri="{FF2B5EF4-FFF2-40B4-BE49-F238E27FC236}">
                <a16:creationId xmlns:a16="http://schemas.microsoft.com/office/drawing/2014/main" id="{999449B8-0785-0D2B-95A5-56663B8DE1DF}"/>
              </a:ext>
            </a:extLst>
          </p:cNvPr>
          <p:cNvSpPr>
            <a:spLocks noGrp="1"/>
          </p:cNvSpPr>
          <p:nvPr>
            <p:ph idx="1"/>
          </p:nvPr>
        </p:nvSpPr>
        <p:spPr>
          <a:xfrm>
            <a:off x="838200" y="1690714"/>
            <a:ext cx="10515600" cy="468842"/>
          </a:xfrm>
        </p:spPr>
        <p:txBody>
          <a:bodyPr>
            <a:normAutofit lnSpcReduction="10000"/>
          </a:bodyPr>
          <a:lstStyle/>
          <a:p>
            <a:r>
              <a:rPr lang="en-US" dirty="0"/>
              <a:t>Use adversarial examples crafted on one model to fool another</a:t>
            </a:r>
          </a:p>
        </p:txBody>
      </p:sp>
      <p:sp>
        <p:nvSpPr>
          <p:cNvPr id="8" name="TextBox 7">
            <a:extLst>
              <a:ext uri="{FF2B5EF4-FFF2-40B4-BE49-F238E27FC236}">
                <a16:creationId xmlns:a16="http://schemas.microsoft.com/office/drawing/2014/main" id="{F84BF73A-4C63-0194-D7E3-F93B770BEF9B}"/>
              </a:ext>
            </a:extLst>
          </p:cNvPr>
          <p:cNvSpPr txBox="1"/>
          <p:nvPr/>
        </p:nvSpPr>
        <p:spPr>
          <a:xfrm>
            <a:off x="204692" y="6334780"/>
            <a:ext cx="11843873" cy="523220"/>
          </a:xfrm>
          <a:prstGeom prst="rect">
            <a:avLst/>
          </a:prstGeom>
          <a:noFill/>
        </p:spPr>
        <p:txBody>
          <a:bodyPr wrap="square">
            <a:spAutoFit/>
          </a:bodyPr>
          <a:lstStyle/>
          <a:p>
            <a:r>
              <a:rPr lang="en-US" sz="1400" i="1" dirty="0" err="1">
                <a:solidFill>
                  <a:schemeClr val="tx1">
                    <a:lumMod val="50000"/>
                    <a:lumOff val="50000"/>
                  </a:schemeClr>
                </a:solidFill>
              </a:rPr>
              <a:t>Papernot</a:t>
            </a:r>
            <a:r>
              <a:rPr lang="en-US" sz="1400" i="1" dirty="0">
                <a:solidFill>
                  <a:schemeClr val="tx1">
                    <a:lumMod val="50000"/>
                    <a:lumOff val="50000"/>
                  </a:schemeClr>
                </a:solidFill>
              </a:rPr>
              <a:t>, N., McDaniel, P., &amp; Goodfellow, I. (2016). Transferability in machine learning: from phenomena to black-box attacks using adversarial samples. </a:t>
            </a:r>
            <a:r>
              <a:rPr lang="en-US" sz="1400" i="1" dirty="0" err="1">
                <a:solidFill>
                  <a:schemeClr val="tx1">
                    <a:lumMod val="50000"/>
                    <a:lumOff val="50000"/>
                  </a:schemeClr>
                </a:solidFill>
              </a:rPr>
              <a:t>arXiv</a:t>
            </a:r>
            <a:r>
              <a:rPr lang="en-US" sz="1400" i="1" dirty="0">
                <a:solidFill>
                  <a:schemeClr val="tx1">
                    <a:lumMod val="50000"/>
                    <a:lumOff val="50000"/>
                  </a:schemeClr>
                </a:solidFill>
              </a:rPr>
              <a:t> preprint arXiv:1605.07277.</a:t>
            </a:r>
          </a:p>
        </p:txBody>
      </p:sp>
    </p:spTree>
    <p:extLst>
      <p:ext uri="{BB962C8B-B14F-4D97-AF65-F5344CB8AC3E}">
        <p14:creationId xmlns:p14="http://schemas.microsoft.com/office/powerpoint/2010/main" val="38053590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81A51-6927-A8A6-4C10-CC55731B1FD8}"/>
              </a:ext>
            </a:extLst>
          </p:cNvPr>
          <p:cNvSpPr>
            <a:spLocks noGrp="1"/>
          </p:cNvSpPr>
          <p:nvPr>
            <p:ph type="title"/>
          </p:nvPr>
        </p:nvSpPr>
        <p:spPr/>
        <p:txBody>
          <a:bodyPr/>
          <a:lstStyle/>
          <a:p>
            <a:r>
              <a:rPr lang="en-US"/>
              <a:t>Data Poisoning Attacks</a:t>
            </a:r>
          </a:p>
        </p:txBody>
      </p:sp>
      <p:sp>
        <p:nvSpPr>
          <p:cNvPr id="3" name="Content Placeholder 2">
            <a:extLst>
              <a:ext uri="{FF2B5EF4-FFF2-40B4-BE49-F238E27FC236}">
                <a16:creationId xmlns:a16="http://schemas.microsoft.com/office/drawing/2014/main" id="{29D374AE-6952-2AA2-8E3C-07FEF9618A56}"/>
              </a:ext>
            </a:extLst>
          </p:cNvPr>
          <p:cNvSpPr>
            <a:spLocks noGrp="1"/>
          </p:cNvSpPr>
          <p:nvPr>
            <p:ph idx="1"/>
          </p:nvPr>
        </p:nvSpPr>
        <p:spPr>
          <a:xfrm>
            <a:off x="838200" y="1825625"/>
            <a:ext cx="10515600" cy="434975"/>
          </a:xfrm>
        </p:spPr>
        <p:txBody>
          <a:bodyPr vert="horz" lIns="91440" tIns="45720" rIns="91440" bIns="45720" rtlCol="0" anchor="t">
            <a:normAutofit fontScale="92500" lnSpcReduction="10000"/>
          </a:bodyPr>
          <a:lstStyle/>
          <a:p>
            <a:r>
              <a:rPr lang="en-US" dirty="0"/>
              <a:t>The attacker inserts malicious samples into the training dataset.</a:t>
            </a:r>
          </a:p>
        </p:txBody>
      </p:sp>
      <p:graphicFrame>
        <p:nvGraphicFramePr>
          <p:cNvPr id="4" name="Table 3">
            <a:extLst>
              <a:ext uri="{FF2B5EF4-FFF2-40B4-BE49-F238E27FC236}">
                <a16:creationId xmlns:a16="http://schemas.microsoft.com/office/drawing/2014/main" id="{764BCD20-B328-FC38-7E3F-A184B8DDDD69}"/>
              </a:ext>
            </a:extLst>
          </p:cNvPr>
          <p:cNvGraphicFramePr>
            <a:graphicFrameLocks noGrp="1"/>
          </p:cNvGraphicFramePr>
          <p:nvPr>
            <p:extLst>
              <p:ext uri="{D42A27DB-BD31-4B8C-83A1-F6EECF244321}">
                <p14:modId xmlns:p14="http://schemas.microsoft.com/office/powerpoint/2010/main" val="2022285476"/>
              </p:ext>
            </p:extLst>
          </p:nvPr>
        </p:nvGraphicFramePr>
        <p:xfrm>
          <a:off x="838200" y="2785533"/>
          <a:ext cx="9838267" cy="2565400"/>
        </p:xfrm>
        <a:graphic>
          <a:graphicData uri="http://schemas.openxmlformats.org/drawingml/2006/table">
            <a:tbl>
              <a:tblPr firstRow="1" bandRow="1">
                <a:tableStyleId>{5C22544A-7EE6-4342-B048-85BDC9FD1C3A}</a:tableStyleId>
              </a:tblPr>
              <a:tblGrid>
                <a:gridCol w="2861733">
                  <a:extLst>
                    <a:ext uri="{9D8B030D-6E8A-4147-A177-3AD203B41FA5}">
                      <a16:colId xmlns:a16="http://schemas.microsoft.com/office/drawing/2014/main" val="849668329"/>
                    </a:ext>
                  </a:extLst>
                </a:gridCol>
                <a:gridCol w="4076159">
                  <a:extLst>
                    <a:ext uri="{9D8B030D-6E8A-4147-A177-3AD203B41FA5}">
                      <a16:colId xmlns:a16="http://schemas.microsoft.com/office/drawing/2014/main" val="747988897"/>
                    </a:ext>
                  </a:extLst>
                </a:gridCol>
                <a:gridCol w="2900375">
                  <a:extLst>
                    <a:ext uri="{9D8B030D-6E8A-4147-A177-3AD203B41FA5}">
                      <a16:colId xmlns:a16="http://schemas.microsoft.com/office/drawing/2014/main" val="2235995146"/>
                    </a:ext>
                  </a:extLst>
                </a:gridCol>
              </a:tblGrid>
              <a:tr h="370840">
                <a:tc>
                  <a:txBody>
                    <a:bodyPr/>
                    <a:lstStyle/>
                    <a:p>
                      <a:r>
                        <a:rPr lang="en-US" dirty="0"/>
                        <a:t>Data poisoning attack</a:t>
                      </a:r>
                    </a:p>
                  </a:txBody>
                  <a:tcPr/>
                </a:tc>
                <a:tc>
                  <a:txBody>
                    <a:bodyPr/>
                    <a:lstStyle/>
                    <a:p>
                      <a:r>
                        <a:rPr lang="en-US" dirty="0"/>
                        <a:t>Description</a:t>
                      </a:r>
                    </a:p>
                  </a:txBody>
                  <a:tcPr/>
                </a:tc>
                <a:tc>
                  <a:txBody>
                    <a:bodyPr/>
                    <a:lstStyle/>
                    <a:p>
                      <a:r>
                        <a:rPr lang="en-US" dirty="0"/>
                        <a:t>Defense Mechanism</a:t>
                      </a:r>
                    </a:p>
                  </a:txBody>
                  <a:tcPr/>
                </a:tc>
                <a:extLst>
                  <a:ext uri="{0D108BD9-81ED-4DB2-BD59-A6C34878D82A}">
                    <a16:rowId xmlns:a16="http://schemas.microsoft.com/office/drawing/2014/main" val="4253419367"/>
                  </a:ext>
                </a:extLst>
              </a:tr>
              <a:tr h="370840">
                <a:tc>
                  <a:txBody>
                    <a:bodyPr/>
                    <a:lstStyle/>
                    <a:p>
                      <a:r>
                        <a:rPr lang="en-US" dirty="0"/>
                        <a:t>Backdoor/Trojan Attack</a:t>
                      </a:r>
                    </a:p>
                  </a:txBody>
                  <a:tcPr/>
                </a:tc>
                <a:tc>
                  <a:txBody>
                    <a:bodyPr/>
                    <a:lstStyle/>
                    <a:p>
                      <a:r>
                        <a:rPr lang="en-US" dirty="0"/>
                        <a:t>Inserts a “Backdoor” to training data (“trigger”) to produce specific incorrect outputs when the triggers are activated.</a:t>
                      </a:r>
                    </a:p>
                  </a:txBody>
                  <a:tcPr/>
                </a:tc>
                <a:tc>
                  <a:txBody>
                    <a:bodyPr/>
                    <a:lstStyle/>
                    <a:p>
                      <a:r>
                        <a:rPr lang="en-US" dirty="0"/>
                        <a:t>Data sanitization, anomaly detection</a:t>
                      </a:r>
                    </a:p>
                  </a:txBody>
                  <a:tcPr/>
                </a:tc>
                <a:extLst>
                  <a:ext uri="{0D108BD9-81ED-4DB2-BD59-A6C34878D82A}">
                    <a16:rowId xmlns:a16="http://schemas.microsoft.com/office/drawing/2014/main" val="1048601731"/>
                  </a:ext>
                </a:extLst>
              </a:tr>
              <a:tr h="370840">
                <a:tc>
                  <a:txBody>
                    <a:bodyPr/>
                    <a:lstStyle/>
                    <a:p>
                      <a:r>
                        <a:rPr lang="en-US" dirty="0"/>
                        <a:t>Offline data poisoning</a:t>
                      </a:r>
                    </a:p>
                  </a:txBody>
                  <a:tcPr/>
                </a:tc>
                <a:tc>
                  <a:txBody>
                    <a:bodyPr/>
                    <a:lstStyle/>
                    <a:p>
                      <a:r>
                        <a:rPr lang="en-US" dirty="0"/>
                        <a:t>Modifying, deleting or inserting training examples</a:t>
                      </a:r>
                    </a:p>
                  </a:txBody>
                  <a:tcPr/>
                </a:tc>
                <a:tc>
                  <a:txBody>
                    <a:bodyPr/>
                    <a:lstStyle/>
                    <a:p>
                      <a:r>
                        <a:rPr lang="en-US" dirty="0"/>
                        <a:t>Anomaly detection, statistical testing</a:t>
                      </a:r>
                    </a:p>
                  </a:txBody>
                  <a:tcPr/>
                </a:tc>
                <a:extLst>
                  <a:ext uri="{0D108BD9-81ED-4DB2-BD59-A6C34878D82A}">
                    <a16:rowId xmlns:a16="http://schemas.microsoft.com/office/drawing/2014/main" val="3866478045"/>
                  </a:ext>
                </a:extLst>
              </a:tr>
              <a:tr h="370840">
                <a:tc>
                  <a:txBody>
                    <a:bodyPr/>
                    <a:lstStyle/>
                    <a:p>
                      <a:r>
                        <a:rPr lang="en-US" dirty="0"/>
                        <a:t>Black-box poisoning</a:t>
                      </a:r>
                    </a:p>
                  </a:txBody>
                  <a:tcPr/>
                </a:tc>
                <a:tc>
                  <a:txBody>
                    <a:bodyPr/>
                    <a:lstStyle/>
                    <a:p>
                      <a:r>
                        <a:rPr lang="en-US" dirty="0"/>
                        <a:t>Introducing poisoned data without knowledge of the model’s parameters.</a:t>
                      </a:r>
                    </a:p>
                  </a:txBody>
                  <a:tcPr/>
                </a:tc>
                <a:tc>
                  <a:txBody>
                    <a:bodyPr/>
                    <a:lstStyle/>
                    <a:p>
                      <a:r>
                        <a:rPr lang="en-US" dirty="0"/>
                        <a:t>Data sanitization, ensemble methods</a:t>
                      </a:r>
                    </a:p>
                  </a:txBody>
                  <a:tcPr/>
                </a:tc>
                <a:extLst>
                  <a:ext uri="{0D108BD9-81ED-4DB2-BD59-A6C34878D82A}">
                    <a16:rowId xmlns:a16="http://schemas.microsoft.com/office/drawing/2014/main" val="3859344334"/>
                  </a:ext>
                </a:extLst>
              </a:tr>
            </a:tbl>
          </a:graphicData>
        </a:graphic>
      </p:graphicFrame>
    </p:spTree>
    <p:extLst>
      <p:ext uri="{BB962C8B-B14F-4D97-AF65-F5344CB8AC3E}">
        <p14:creationId xmlns:p14="http://schemas.microsoft.com/office/powerpoint/2010/main" val="13606329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08495-F0EF-9E94-9716-E03AEE8B2FB0}"/>
              </a:ext>
            </a:extLst>
          </p:cNvPr>
          <p:cNvSpPr>
            <a:spLocks noGrp="1"/>
          </p:cNvSpPr>
          <p:nvPr>
            <p:ph type="title"/>
          </p:nvPr>
        </p:nvSpPr>
        <p:spPr/>
        <p:txBody>
          <a:bodyPr/>
          <a:lstStyle/>
          <a:p>
            <a:r>
              <a:rPr lang="en-US" dirty="0"/>
              <a:t>Backdoor Attacks / Trojan Attacks</a:t>
            </a:r>
          </a:p>
        </p:txBody>
      </p:sp>
      <p:sp>
        <p:nvSpPr>
          <p:cNvPr id="3" name="Content Placeholder 2">
            <a:extLst>
              <a:ext uri="{FF2B5EF4-FFF2-40B4-BE49-F238E27FC236}">
                <a16:creationId xmlns:a16="http://schemas.microsoft.com/office/drawing/2014/main" id="{EB0CC204-442A-EFE8-3985-5CCCAE94C88F}"/>
              </a:ext>
            </a:extLst>
          </p:cNvPr>
          <p:cNvSpPr>
            <a:spLocks noGrp="1"/>
          </p:cNvSpPr>
          <p:nvPr>
            <p:ph idx="1"/>
          </p:nvPr>
        </p:nvSpPr>
        <p:spPr/>
        <p:txBody>
          <a:bodyPr>
            <a:normAutofit fontScale="85000" lnSpcReduction="20000"/>
          </a:bodyPr>
          <a:lstStyle/>
          <a:p>
            <a:r>
              <a:rPr lang="en-US" dirty="0"/>
              <a:t>The attacker has access to the training dataset.</a:t>
            </a:r>
          </a:p>
          <a:p>
            <a:r>
              <a:rPr lang="en-US" dirty="0"/>
              <a:t>Inserts a “Backdoor” to training data (“trigger”) to produce specific incorrect outputs when the triggers are activated.</a:t>
            </a:r>
          </a:p>
          <a:p>
            <a:r>
              <a:rPr lang="en-US" dirty="0"/>
              <a:t>The “trigger” can be a small pattern, such as a specific pixel arrangement to a subset of the training data, and labels these images as a specific class.</a:t>
            </a:r>
          </a:p>
          <a:p>
            <a:r>
              <a:rPr lang="en-US" dirty="0"/>
              <a:t>The model is trained on the combined dataset of clean and poisoned images.</a:t>
            </a:r>
          </a:p>
          <a:p>
            <a:r>
              <a:rPr lang="en-US" dirty="0"/>
              <a:t>During inference, any image that contains the trigger pattern is misclassified according to the designated label, regardless of its input.</a:t>
            </a:r>
          </a:p>
          <a:p>
            <a:r>
              <a:rPr lang="en-US" dirty="0"/>
              <a:t>Defense mechanism:</a:t>
            </a:r>
          </a:p>
          <a:p>
            <a:pPr lvl="1"/>
            <a:r>
              <a:rPr lang="en-US" dirty="0"/>
              <a:t>Anomaly detection methods to identify and remove poisoned samples containing backdoor triggers</a:t>
            </a:r>
          </a:p>
          <a:p>
            <a:pPr lvl="1"/>
            <a:r>
              <a:rPr lang="en-US" dirty="0"/>
              <a:t>Data inspection, Model auditing</a:t>
            </a:r>
          </a:p>
          <a:p>
            <a:r>
              <a:rPr lang="en-US" dirty="0"/>
              <a:t>Dynamic Backdoor Attacks Against Machine Learning Models</a:t>
            </a:r>
          </a:p>
        </p:txBody>
      </p:sp>
    </p:spTree>
    <p:extLst>
      <p:ext uri="{BB962C8B-B14F-4D97-AF65-F5344CB8AC3E}">
        <p14:creationId xmlns:p14="http://schemas.microsoft.com/office/powerpoint/2010/main" val="37863068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FE0EBE-CFF4-EAF9-A902-F7083355F525}"/>
              </a:ext>
            </a:extLst>
          </p:cNvPr>
          <p:cNvPicPr>
            <a:picLocks noChangeAspect="1"/>
          </p:cNvPicPr>
          <p:nvPr/>
        </p:nvPicPr>
        <p:blipFill>
          <a:blip r:embed="rId3"/>
          <a:stretch>
            <a:fillRect/>
          </a:stretch>
        </p:blipFill>
        <p:spPr>
          <a:xfrm>
            <a:off x="442912" y="1704975"/>
            <a:ext cx="11306175" cy="3448050"/>
          </a:xfrm>
          <a:prstGeom prst="rect">
            <a:avLst/>
          </a:prstGeom>
        </p:spPr>
      </p:pic>
      <p:sp>
        <p:nvSpPr>
          <p:cNvPr id="6" name="TextBox 5">
            <a:extLst>
              <a:ext uri="{FF2B5EF4-FFF2-40B4-BE49-F238E27FC236}">
                <a16:creationId xmlns:a16="http://schemas.microsoft.com/office/drawing/2014/main" id="{F875D621-25B7-82FC-2B70-CA38F8680D38}"/>
              </a:ext>
            </a:extLst>
          </p:cNvPr>
          <p:cNvSpPr txBox="1"/>
          <p:nvPr/>
        </p:nvSpPr>
        <p:spPr>
          <a:xfrm>
            <a:off x="334432" y="6266329"/>
            <a:ext cx="11523133" cy="523220"/>
          </a:xfrm>
          <a:prstGeom prst="rect">
            <a:avLst/>
          </a:prstGeom>
          <a:noFill/>
        </p:spPr>
        <p:txBody>
          <a:bodyPr wrap="square" rtlCol="0">
            <a:spAutoFit/>
          </a:bodyPr>
          <a:lstStyle/>
          <a:p>
            <a:r>
              <a:rPr lang="en-US" sz="1400" i="1" dirty="0">
                <a:solidFill>
                  <a:schemeClr val="tx1">
                    <a:lumMod val="50000"/>
                    <a:lumOff val="50000"/>
                  </a:schemeClr>
                </a:solidFill>
              </a:rPr>
              <a:t>Image from: Salem, A., Wen, R., Backes, M., Ma, S., &amp; Zhang, Y. (2022, June). Dynamic backdoor attacks against machine learning models. In 2022 IEEE 7th European Symposium on Security and Privacy (</a:t>
            </a:r>
            <a:r>
              <a:rPr lang="en-US" sz="1400" i="1" dirty="0" err="1">
                <a:solidFill>
                  <a:schemeClr val="tx1">
                    <a:lumMod val="50000"/>
                    <a:lumOff val="50000"/>
                  </a:schemeClr>
                </a:solidFill>
              </a:rPr>
              <a:t>EuroS&amp;P</a:t>
            </a:r>
            <a:r>
              <a:rPr lang="en-US" sz="1400" i="1" dirty="0">
                <a:solidFill>
                  <a:schemeClr val="tx1">
                    <a:lumMod val="50000"/>
                    <a:lumOff val="50000"/>
                  </a:schemeClr>
                </a:solidFill>
              </a:rPr>
              <a:t>) (pp. 703-718). </a:t>
            </a:r>
          </a:p>
        </p:txBody>
      </p:sp>
      <p:grpSp>
        <p:nvGrpSpPr>
          <p:cNvPr id="18" name="Group 17">
            <a:extLst>
              <a:ext uri="{FF2B5EF4-FFF2-40B4-BE49-F238E27FC236}">
                <a16:creationId xmlns:a16="http://schemas.microsoft.com/office/drawing/2014/main" id="{5AD9C875-D461-A173-435B-BAA5BCE139D3}"/>
              </a:ext>
            </a:extLst>
          </p:cNvPr>
          <p:cNvGrpSpPr/>
          <p:nvPr/>
        </p:nvGrpSpPr>
        <p:grpSpPr>
          <a:xfrm>
            <a:off x="668867" y="1820334"/>
            <a:ext cx="9643538" cy="394758"/>
            <a:chOff x="668867" y="1820334"/>
            <a:chExt cx="9643538" cy="394758"/>
          </a:xfrm>
        </p:grpSpPr>
        <p:sp>
          <p:nvSpPr>
            <p:cNvPr id="7" name="Oval 6">
              <a:extLst>
                <a:ext uri="{FF2B5EF4-FFF2-40B4-BE49-F238E27FC236}">
                  <a16:creationId xmlns:a16="http://schemas.microsoft.com/office/drawing/2014/main" id="{DA1C4356-1E17-658C-F59E-C3BEC12AE8EB}"/>
                </a:ext>
              </a:extLst>
            </p:cNvPr>
            <p:cNvSpPr/>
            <p:nvPr/>
          </p:nvSpPr>
          <p:spPr>
            <a:xfrm>
              <a:off x="1803401" y="1820334"/>
              <a:ext cx="423334" cy="39475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F22F116-DB97-9433-4AFC-125C47E6DB2D}"/>
                </a:ext>
              </a:extLst>
            </p:cNvPr>
            <p:cNvSpPr/>
            <p:nvPr/>
          </p:nvSpPr>
          <p:spPr>
            <a:xfrm>
              <a:off x="668867" y="1820334"/>
              <a:ext cx="423334" cy="39475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D48FF6A-1730-582F-E124-B5CF36265559}"/>
                </a:ext>
              </a:extLst>
            </p:cNvPr>
            <p:cNvSpPr/>
            <p:nvPr/>
          </p:nvSpPr>
          <p:spPr>
            <a:xfrm>
              <a:off x="2937935" y="1820334"/>
              <a:ext cx="423334" cy="39475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D94F9C3-1BE6-0467-2EBE-1315A2EE1CAF}"/>
                </a:ext>
              </a:extLst>
            </p:cNvPr>
            <p:cNvSpPr/>
            <p:nvPr/>
          </p:nvSpPr>
          <p:spPr>
            <a:xfrm>
              <a:off x="4072469" y="1820334"/>
              <a:ext cx="423334" cy="39475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3B6A689-BEBE-6002-9D83-0BB5149C13ED}"/>
                </a:ext>
              </a:extLst>
            </p:cNvPr>
            <p:cNvSpPr/>
            <p:nvPr/>
          </p:nvSpPr>
          <p:spPr>
            <a:xfrm>
              <a:off x="5291670" y="1820334"/>
              <a:ext cx="423334" cy="39475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691BE716-5550-522B-35C0-21FB07CA6139}"/>
                </a:ext>
              </a:extLst>
            </p:cNvPr>
            <p:cNvSpPr/>
            <p:nvPr/>
          </p:nvSpPr>
          <p:spPr>
            <a:xfrm>
              <a:off x="6400804" y="1820334"/>
              <a:ext cx="423334" cy="39475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725652F-60F4-415D-A33D-101A9C497D3D}"/>
                </a:ext>
              </a:extLst>
            </p:cNvPr>
            <p:cNvSpPr/>
            <p:nvPr/>
          </p:nvSpPr>
          <p:spPr>
            <a:xfrm>
              <a:off x="7603071" y="1820334"/>
              <a:ext cx="423334" cy="39475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C4D2F97-34CC-8AEE-0177-30903EC172F9}"/>
                </a:ext>
              </a:extLst>
            </p:cNvPr>
            <p:cNvSpPr/>
            <p:nvPr/>
          </p:nvSpPr>
          <p:spPr>
            <a:xfrm>
              <a:off x="8746071" y="1820334"/>
              <a:ext cx="423334" cy="39475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98BC6E0-A1CF-783E-0E6D-0710A2CDEBD7}"/>
                </a:ext>
              </a:extLst>
            </p:cNvPr>
            <p:cNvSpPr/>
            <p:nvPr/>
          </p:nvSpPr>
          <p:spPr>
            <a:xfrm>
              <a:off x="9889071" y="1820334"/>
              <a:ext cx="423334" cy="39475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55795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7C63E-49DC-F138-D2BE-09BA991A86B7}"/>
              </a:ext>
            </a:extLst>
          </p:cNvPr>
          <p:cNvSpPr>
            <a:spLocks noGrp="1"/>
          </p:cNvSpPr>
          <p:nvPr>
            <p:ph type="title"/>
          </p:nvPr>
        </p:nvSpPr>
        <p:spPr/>
        <p:txBody>
          <a:bodyPr/>
          <a:lstStyle/>
          <a:p>
            <a:r>
              <a:rPr lang="en-US" dirty="0"/>
              <a:t>Adversarial Example on Beam Prediction</a:t>
            </a:r>
          </a:p>
        </p:txBody>
      </p:sp>
      <p:sp>
        <p:nvSpPr>
          <p:cNvPr id="3" name="Content Placeholder 2">
            <a:extLst>
              <a:ext uri="{FF2B5EF4-FFF2-40B4-BE49-F238E27FC236}">
                <a16:creationId xmlns:a16="http://schemas.microsoft.com/office/drawing/2014/main" id="{F1075E7B-0962-5A82-184C-B98C4AA9B1BF}"/>
              </a:ext>
            </a:extLst>
          </p:cNvPr>
          <p:cNvSpPr>
            <a:spLocks noGrp="1"/>
          </p:cNvSpPr>
          <p:nvPr>
            <p:ph sz="half" idx="1"/>
          </p:nvPr>
        </p:nvSpPr>
        <p:spPr>
          <a:xfrm>
            <a:off x="838199" y="1825625"/>
            <a:ext cx="7122460" cy="4351338"/>
          </a:xfrm>
        </p:spPr>
        <p:txBody>
          <a:bodyPr>
            <a:normAutofit fontScale="85000" lnSpcReduction="10000"/>
          </a:bodyPr>
          <a:lstStyle/>
          <a:p>
            <a:r>
              <a:rPr lang="en-US" dirty="0" err="1"/>
              <a:t>Catak</a:t>
            </a:r>
            <a:r>
              <a:rPr lang="en-US" dirty="0"/>
              <a:t> et al. showcased FGSM &amp; adversarial training  in a </a:t>
            </a:r>
            <a:r>
              <a:rPr lang="en-US" dirty="0" err="1"/>
              <a:t>mmWave</a:t>
            </a:r>
            <a:r>
              <a:rPr lang="en-US" dirty="0"/>
              <a:t> environment</a:t>
            </a:r>
          </a:p>
          <a:p>
            <a:r>
              <a:rPr lang="en-US" dirty="0"/>
              <a:t>Deep Learning for predicting RF beamforming vectors – used for beam prediction &amp; management in </a:t>
            </a:r>
            <a:r>
              <a:rPr lang="en-US" dirty="0" err="1"/>
              <a:t>mmWave</a:t>
            </a:r>
            <a:endParaRPr lang="en-US" dirty="0"/>
          </a:p>
          <a:p>
            <a:r>
              <a:rPr lang="en-US" dirty="0"/>
              <a:t>The authors use FGSM for attacking the DL model</a:t>
            </a:r>
          </a:p>
          <a:p>
            <a:r>
              <a:rPr lang="en-US" dirty="0"/>
              <a:t>Adversarial training is used to defend the model</a:t>
            </a:r>
          </a:p>
          <a:p>
            <a:r>
              <a:rPr lang="en-US" dirty="0"/>
              <a:t>The results show increased MSE for the undefended system under FGSM attack</a:t>
            </a:r>
          </a:p>
          <a:p>
            <a:r>
              <a:rPr lang="en-US" dirty="0"/>
              <a:t>Comparable achievable rate for system with adversarial training compared to the baseline (no attack-no defense)</a:t>
            </a:r>
          </a:p>
        </p:txBody>
      </p:sp>
      <p:sp>
        <p:nvSpPr>
          <p:cNvPr id="6" name="TextBox 5">
            <a:extLst>
              <a:ext uri="{FF2B5EF4-FFF2-40B4-BE49-F238E27FC236}">
                <a16:creationId xmlns:a16="http://schemas.microsoft.com/office/drawing/2014/main" id="{5CF29032-4507-BF9A-8EAC-876FD19FF700}"/>
              </a:ext>
            </a:extLst>
          </p:cNvPr>
          <p:cNvSpPr txBox="1"/>
          <p:nvPr/>
        </p:nvSpPr>
        <p:spPr>
          <a:xfrm>
            <a:off x="143435" y="6380375"/>
            <a:ext cx="11905129" cy="523220"/>
          </a:xfrm>
          <a:prstGeom prst="rect">
            <a:avLst/>
          </a:prstGeom>
          <a:noFill/>
        </p:spPr>
        <p:txBody>
          <a:bodyPr wrap="square">
            <a:spAutoFit/>
          </a:bodyPr>
          <a:lstStyle/>
          <a:p>
            <a:r>
              <a:rPr lang="en-US" sz="1400" i="1" dirty="0">
                <a:solidFill>
                  <a:schemeClr val="tx1">
                    <a:lumMod val="50000"/>
                    <a:lumOff val="50000"/>
                  </a:schemeClr>
                </a:solidFill>
              </a:rPr>
              <a:t>Images from : </a:t>
            </a:r>
            <a:r>
              <a:rPr lang="en-US" sz="1400" i="1" dirty="0" err="1">
                <a:solidFill>
                  <a:schemeClr val="tx1">
                    <a:lumMod val="50000"/>
                    <a:lumOff val="50000"/>
                  </a:schemeClr>
                </a:solidFill>
              </a:rPr>
              <a:t>Catak</a:t>
            </a:r>
            <a:r>
              <a:rPr lang="en-US" sz="1400" i="1" dirty="0">
                <a:solidFill>
                  <a:schemeClr val="tx1">
                    <a:lumMod val="50000"/>
                    <a:lumOff val="50000"/>
                  </a:schemeClr>
                </a:solidFill>
              </a:rPr>
              <a:t>, E., </a:t>
            </a:r>
            <a:r>
              <a:rPr lang="en-US" sz="1400" i="1" dirty="0" err="1">
                <a:solidFill>
                  <a:schemeClr val="tx1">
                    <a:lumMod val="50000"/>
                    <a:lumOff val="50000"/>
                  </a:schemeClr>
                </a:solidFill>
              </a:rPr>
              <a:t>Catak</a:t>
            </a:r>
            <a:r>
              <a:rPr lang="en-US" sz="1400" i="1" dirty="0">
                <a:solidFill>
                  <a:schemeClr val="tx1">
                    <a:lumMod val="50000"/>
                    <a:lumOff val="50000"/>
                  </a:schemeClr>
                </a:solidFill>
              </a:rPr>
              <a:t>, F. O., &amp; </a:t>
            </a:r>
            <a:r>
              <a:rPr lang="en-US" sz="1400" i="1" dirty="0" err="1">
                <a:solidFill>
                  <a:schemeClr val="tx1">
                    <a:lumMod val="50000"/>
                    <a:lumOff val="50000"/>
                  </a:schemeClr>
                </a:solidFill>
              </a:rPr>
              <a:t>Moldsvor</a:t>
            </a:r>
            <a:r>
              <a:rPr lang="en-US" sz="1400" i="1" dirty="0">
                <a:solidFill>
                  <a:schemeClr val="tx1">
                    <a:lumMod val="50000"/>
                    <a:lumOff val="50000"/>
                  </a:schemeClr>
                </a:solidFill>
              </a:rPr>
              <a:t>, A. (2021). Adversarial Machine Learning Security Problems for 6G: </a:t>
            </a:r>
            <a:r>
              <a:rPr lang="en-US" sz="1400" i="1" dirty="0" err="1">
                <a:solidFill>
                  <a:schemeClr val="tx1">
                    <a:lumMod val="50000"/>
                    <a:lumOff val="50000"/>
                  </a:schemeClr>
                </a:solidFill>
              </a:rPr>
              <a:t>mmWave</a:t>
            </a:r>
            <a:r>
              <a:rPr lang="en-US" sz="1400" i="1" dirty="0">
                <a:solidFill>
                  <a:schemeClr val="tx1">
                    <a:lumMod val="50000"/>
                    <a:lumOff val="50000"/>
                  </a:schemeClr>
                </a:solidFill>
              </a:rPr>
              <a:t> Beam Prediction Use-Case. </a:t>
            </a:r>
            <a:r>
              <a:rPr lang="en-US" sz="1400" i="1" dirty="0" err="1">
                <a:solidFill>
                  <a:schemeClr val="tx1">
                    <a:lumMod val="50000"/>
                    <a:lumOff val="50000"/>
                  </a:schemeClr>
                </a:solidFill>
              </a:rPr>
              <a:t>arXiv</a:t>
            </a:r>
            <a:r>
              <a:rPr lang="en-US" sz="1400" i="1" dirty="0">
                <a:solidFill>
                  <a:schemeClr val="tx1">
                    <a:lumMod val="50000"/>
                    <a:lumOff val="50000"/>
                  </a:schemeClr>
                </a:solidFill>
              </a:rPr>
              <a:t> preprint arXiv:2103.07268.</a:t>
            </a:r>
          </a:p>
        </p:txBody>
      </p:sp>
      <p:pic>
        <p:nvPicPr>
          <p:cNvPr id="7" name="Picture 6">
            <a:extLst>
              <a:ext uri="{FF2B5EF4-FFF2-40B4-BE49-F238E27FC236}">
                <a16:creationId xmlns:a16="http://schemas.microsoft.com/office/drawing/2014/main" id="{0817AD7B-5C7E-5AD8-C8ED-AE627D12B562}"/>
              </a:ext>
            </a:extLst>
          </p:cNvPr>
          <p:cNvPicPr>
            <a:picLocks noChangeAspect="1"/>
          </p:cNvPicPr>
          <p:nvPr/>
        </p:nvPicPr>
        <p:blipFill>
          <a:blip r:embed="rId2"/>
          <a:stretch>
            <a:fillRect/>
          </a:stretch>
        </p:blipFill>
        <p:spPr>
          <a:xfrm>
            <a:off x="7876979" y="4081494"/>
            <a:ext cx="3255976" cy="2249584"/>
          </a:xfrm>
          <a:prstGeom prst="rect">
            <a:avLst/>
          </a:prstGeom>
        </p:spPr>
      </p:pic>
      <p:pic>
        <p:nvPicPr>
          <p:cNvPr id="9" name="Picture 8">
            <a:extLst>
              <a:ext uri="{FF2B5EF4-FFF2-40B4-BE49-F238E27FC236}">
                <a16:creationId xmlns:a16="http://schemas.microsoft.com/office/drawing/2014/main" id="{A831BCB3-CAC6-3206-5C7A-000B5AB70A08}"/>
              </a:ext>
            </a:extLst>
          </p:cNvPr>
          <p:cNvPicPr>
            <a:picLocks noChangeAspect="1"/>
          </p:cNvPicPr>
          <p:nvPr/>
        </p:nvPicPr>
        <p:blipFill>
          <a:blip r:embed="rId3"/>
          <a:stretch>
            <a:fillRect/>
          </a:stretch>
        </p:blipFill>
        <p:spPr>
          <a:xfrm>
            <a:off x="7876979" y="1482012"/>
            <a:ext cx="3075096" cy="2460077"/>
          </a:xfrm>
          <a:prstGeom prst="rect">
            <a:avLst/>
          </a:prstGeom>
        </p:spPr>
      </p:pic>
    </p:spTree>
    <p:extLst>
      <p:ext uri="{BB962C8B-B14F-4D97-AF65-F5344CB8AC3E}">
        <p14:creationId xmlns:p14="http://schemas.microsoft.com/office/powerpoint/2010/main" val="37940181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65C4F-AEE9-503C-126F-DEE4CA46B4FC}"/>
              </a:ext>
            </a:extLst>
          </p:cNvPr>
          <p:cNvSpPr>
            <a:spLocks noGrp="1"/>
          </p:cNvSpPr>
          <p:nvPr>
            <p:ph type="title"/>
          </p:nvPr>
        </p:nvSpPr>
        <p:spPr/>
        <p:txBody>
          <a:bodyPr/>
          <a:lstStyle/>
          <a:p>
            <a:r>
              <a:rPr lang="en-US" dirty="0"/>
              <a:t>Summary</a:t>
            </a:r>
          </a:p>
        </p:txBody>
      </p:sp>
      <p:sp>
        <p:nvSpPr>
          <p:cNvPr id="5" name="TextBox 4">
            <a:extLst>
              <a:ext uri="{FF2B5EF4-FFF2-40B4-BE49-F238E27FC236}">
                <a16:creationId xmlns:a16="http://schemas.microsoft.com/office/drawing/2014/main" id="{EB58F168-F7F3-4125-D1E8-6DC1DCFC4D6F}"/>
              </a:ext>
            </a:extLst>
          </p:cNvPr>
          <p:cNvSpPr txBox="1"/>
          <p:nvPr/>
        </p:nvSpPr>
        <p:spPr>
          <a:xfrm>
            <a:off x="753533" y="1752600"/>
            <a:ext cx="11192933" cy="1862048"/>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000" dirty="0"/>
              <a:t>Different assumptions for each attack type</a:t>
            </a:r>
          </a:p>
          <a:p>
            <a:pPr marL="285750" indent="-285750">
              <a:spcAft>
                <a:spcPts val="600"/>
              </a:spcAft>
              <a:buFont typeface="Arial" panose="020B0604020202020204" pitchFamily="34" charset="0"/>
              <a:buChar char="•"/>
            </a:pPr>
            <a:r>
              <a:rPr lang="en-US" sz="2000" dirty="0"/>
              <a:t>Integrating/Using AI/ML into wireless communications tasks opens a new attack surface for cellular networks</a:t>
            </a:r>
          </a:p>
          <a:p>
            <a:pPr marL="285750" indent="-285750">
              <a:spcAft>
                <a:spcPts val="600"/>
              </a:spcAft>
              <a:buFont typeface="Arial" panose="020B0604020202020204" pitchFamily="34" charset="0"/>
              <a:buChar char="•"/>
            </a:pPr>
            <a:r>
              <a:rPr lang="en-US" sz="2000" dirty="0"/>
              <a:t>Different defense mechanisms should be provisioned across the ML pipeline</a:t>
            </a:r>
          </a:p>
          <a:p>
            <a:pPr marL="285750" indent="-285750">
              <a:spcAft>
                <a:spcPts val="600"/>
              </a:spcAft>
              <a:buFont typeface="Arial" panose="020B0604020202020204" pitchFamily="34" charset="0"/>
              <a:buChar char="•"/>
            </a:pPr>
            <a:r>
              <a:rPr lang="en-US" sz="2000" dirty="0"/>
              <a:t>The field is rich of adversarial techniques – Begin from the foundations</a:t>
            </a:r>
          </a:p>
        </p:txBody>
      </p:sp>
    </p:spTree>
    <p:extLst>
      <p:ext uri="{BB962C8B-B14F-4D97-AF65-F5344CB8AC3E}">
        <p14:creationId xmlns:p14="http://schemas.microsoft.com/office/powerpoint/2010/main" val="39950247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81537-A3DC-26A5-B8E8-AA837A3634E6}"/>
              </a:ext>
            </a:extLst>
          </p:cNvPr>
          <p:cNvSpPr>
            <a:spLocks noGrp="1"/>
          </p:cNvSpPr>
          <p:nvPr>
            <p:ph type="title"/>
          </p:nvPr>
        </p:nvSpPr>
        <p:spPr/>
        <p:txBody>
          <a:bodyPr/>
          <a:lstStyle/>
          <a:p>
            <a:r>
              <a:rPr lang="en-US" dirty="0"/>
              <a:t>AI-driven attacks</a:t>
            </a:r>
          </a:p>
        </p:txBody>
      </p:sp>
    </p:spTree>
    <p:extLst>
      <p:ext uri="{BB962C8B-B14F-4D97-AF65-F5344CB8AC3E}">
        <p14:creationId xmlns:p14="http://schemas.microsoft.com/office/powerpoint/2010/main" val="3623258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FF0A6-D79C-AA60-0596-82E4415FAB05}"/>
              </a:ext>
            </a:extLst>
          </p:cNvPr>
          <p:cNvSpPr>
            <a:spLocks noGrp="1"/>
          </p:cNvSpPr>
          <p:nvPr>
            <p:ph type="title"/>
          </p:nvPr>
        </p:nvSpPr>
        <p:spPr/>
        <p:txBody>
          <a:bodyPr/>
          <a:lstStyle/>
          <a:p>
            <a:r>
              <a:rPr lang="en-US" dirty="0"/>
              <a:t>Timeline</a:t>
            </a:r>
          </a:p>
        </p:txBody>
      </p:sp>
      <p:graphicFrame>
        <p:nvGraphicFramePr>
          <p:cNvPr id="2024" name="Content Placeholder 12">
            <a:extLst>
              <a:ext uri="{FF2B5EF4-FFF2-40B4-BE49-F238E27FC236}">
                <a16:creationId xmlns:a16="http://schemas.microsoft.com/office/drawing/2014/main" id="{3FEB8C93-2143-13B7-833E-CB43843D883A}"/>
              </a:ext>
            </a:extLst>
          </p:cNvPr>
          <p:cNvGraphicFramePr/>
          <p:nvPr>
            <p:extLst>
              <p:ext uri="{D42A27DB-BD31-4B8C-83A1-F6EECF244321}">
                <p14:modId xmlns:p14="http://schemas.microsoft.com/office/powerpoint/2010/main" val="810065872"/>
              </p:ext>
            </p:extLst>
          </p:nvPr>
        </p:nvGraphicFramePr>
        <p:xfrm>
          <a:off x="551330" y="1642458"/>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822897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2A755-6C72-BF5F-DF79-EF68DCE70678}"/>
              </a:ext>
            </a:extLst>
          </p:cNvPr>
          <p:cNvSpPr>
            <a:spLocks noGrp="1"/>
          </p:cNvSpPr>
          <p:nvPr>
            <p:ph type="title"/>
          </p:nvPr>
        </p:nvSpPr>
        <p:spPr/>
        <p:txBody>
          <a:bodyPr/>
          <a:lstStyle/>
          <a:p>
            <a:r>
              <a:rPr lang="en-US" dirty="0"/>
              <a:t>AI-Driven Attacks</a:t>
            </a:r>
          </a:p>
        </p:txBody>
      </p:sp>
      <p:sp>
        <p:nvSpPr>
          <p:cNvPr id="3" name="Content Placeholder 2">
            <a:extLst>
              <a:ext uri="{FF2B5EF4-FFF2-40B4-BE49-F238E27FC236}">
                <a16:creationId xmlns:a16="http://schemas.microsoft.com/office/drawing/2014/main" id="{61A5932D-37AF-8894-5E4D-99D5D022442D}"/>
              </a:ext>
            </a:extLst>
          </p:cNvPr>
          <p:cNvSpPr>
            <a:spLocks noGrp="1"/>
          </p:cNvSpPr>
          <p:nvPr>
            <p:ph idx="1"/>
          </p:nvPr>
        </p:nvSpPr>
        <p:spPr/>
        <p:txBody>
          <a:bodyPr vert="horz" lIns="91440" tIns="45720" rIns="91440" bIns="45720" rtlCol="0" anchor="t">
            <a:normAutofit/>
          </a:bodyPr>
          <a:lstStyle/>
          <a:p>
            <a:r>
              <a:rPr lang="en-US" dirty="0"/>
              <a:t>Phishing</a:t>
            </a:r>
          </a:p>
          <a:p>
            <a:r>
              <a:rPr lang="en-US" dirty="0"/>
              <a:t>Social engineering</a:t>
            </a:r>
          </a:p>
          <a:p>
            <a:r>
              <a:rPr lang="en-US" b="1" dirty="0"/>
              <a:t>Vulnerability exploitation</a:t>
            </a:r>
          </a:p>
        </p:txBody>
      </p:sp>
    </p:spTree>
    <p:extLst>
      <p:ext uri="{BB962C8B-B14F-4D97-AF65-F5344CB8AC3E}">
        <p14:creationId xmlns:p14="http://schemas.microsoft.com/office/powerpoint/2010/main" val="21691560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013CF-A4C4-7A1C-C623-EE8603239C5D}"/>
              </a:ext>
            </a:extLst>
          </p:cNvPr>
          <p:cNvSpPr>
            <a:spLocks noGrp="1"/>
          </p:cNvSpPr>
          <p:nvPr>
            <p:ph type="title"/>
          </p:nvPr>
        </p:nvSpPr>
        <p:spPr/>
        <p:txBody>
          <a:bodyPr/>
          <a:lstStyle/>
          <a:p>
            <a:r>
              <a:rPr lang="en-US" dirty="0"/>
              <a:t>Penetration Testing is</a:t>
            </a:r>
          </a:p>
        </p:txBody>
      </p:sp>
      <p:grpSp>
        <p:nvGrpSpPr>
          <p:cNvPr id="6" name="Group 5">
            <a:extLst>
              <a:ext uri="{FF2B5EF4-FFF2-40B4-BE49-F238E27FC236}">
                <a16:creationId xmlns:a16="http://schemas.microsoft.com/office/drawing/2014/main" id="{0576B92D-3665-6A5C-89A6-C2BB6BF9D624}"/>
              </a:ext>
            </a:extLst>
          </p:cNvPr>
          <p:cNvGrpSpPr/>
          <p:nvPr/>
        </p:nvGrpSpPr>
        <p:grpSpPr>
          <a:xfrm>
            <a:off x="4981899" y="302260"/>
            <a:ext cx="6717731" cy="6329539"/>
            <a:chOff x="4981899" y="974552"/>
            <a:chExt cx="6717731" cy="6329539"/>
          </a:xfrm>
        </p:grpSpPr>
        <p:sp>
          <p:nvSpPr>
            <p:cNvPr id="7" name="Freeform: Shape 6">
              <a:extLst>
                <a:ext uri="{FF2B5EF4-FFF2-40B4-BE49-F238E27FC236}">
                  <a16:creationId xmlns:a16="http://schemas.microsoft.com/office/drawing/2014/main" id="{EE16CCB3-6C6F-5088-AD84-8719EFBCCD71}"/>
                </a:ext>
              </a:extLst>
            </p:cNvPr>
            <p:cNvSpPr/>
            <p:nvPr/>
          </p:nvSpPr>
          <p:spPr>
            <a:xfrm>
              <a:off x="4981903" y="978800"/>
              <a:ext cx="1739278" cy="1751459"/>
            </a:xfrm>
            <a:custGeom>
              <a:avLst/>
              <a:gdLst>
                <a:gd name="connsiteX0" fmla="*/ 0 w 1751458"/>
                <a:gd name="connsiteY0" fmla="*/ 0 h 1226021"/>
                <a:gd name="connsiteX1" fmla="*/ 1138448 w 1751458"/>
                <a:gd name="connsiteY1" fmla="*/ 0 h 1226021"/>
                <a:gd name="connsiteX2" fmla="*/ 1751458 w 1751458"/>
                <a:gd name="connsiteY2" fmla="*/ 613011 h 1226021"/>
                <a:gd name="connsiteX3" fmla="*/ 1138448 w 1751458"/>
                <a:gd name="connsiteY3" fmla="*/ 1226021 h 1226021"/>
                <a:gd name="connsiteX4" fmla="*/ 0 w 1751458"/>
                <a:gd name="connsiteY4" fmla="*/ 1226021 h 1226021"/>
                <a:gd name="connsiteX5" fmla="*/ 613011 w 1751458"/>
                <a:gd name="connsiteY5" fmla="*/ 613011 h 1226021"/>
                <a:gd name="connsiteX6" fmla="*/ 0 w 1751458"/>
                <a:gd name="connsiteY6" fmla="*/ 0 h 122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1458" h="1226021">
                  <a:moveTo>
                    <a:pt x="1751457" y="0"/>
                  </a:moveTo>
                  <a:lnTo>
                    <a:pt x="1751457" y="796914"/>
                  </a:lnTo>
                  <a:lnTo>
                    <a:pt x="875728" y="1226021"/>
                  </a:lnTo>
                  <a:lnTo>
                    <a:pt x="1" y="796914"/>
                  </a:lnTo>
                  <a:lnTo>
                    <a:pt x="1" y="0"/>
                  </a:lnTo>
                  <a:lnTo>
                    <a:pt x="875728" y="429108"/>
                  </a:lnTo>
                  <a:lnTo>
                    <a:pt x="1751457"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1" tIns="621902" rIns="8890" bIns="621900" numCol="1" spcCol="1270" anchor="ctr" anchorCtr="0">
              <a:noAutofit/>
            </a:bodyPr>
            <a:lstStyle/>
            <a:p>
              <a:pPr marL="0" lvl="0" indent="0" algn="ctr" defTabSz="622300">
                <a:lnSpc>
                  <a:spcPct val="90000"/>
                </a:lnSpc>
                <a:spcBef>
                  <a:spcPct val="0"/>
                </a:spcBef>
                <a:spcAft>
                  <a:spcPct val="35000"/>
                </a:spcAft>
                <a:buNone/>
              </a:pPr>
              <a:r>
                <a:rPr lang="en-US" kern="1200" dirty="0"/>
                <a:t>Reconnaissance</a:t>
              </a:r>
            </a:p>
          </p:txBody>
        </p:sp>
        <p:sp>
          <p:nvSpPr>
            <p:cNvPr id="8" name="Freeform: Shape 7">
              <a:extLst>
                <a:ext uri="{FF2B5EF4-FFF2-40B4-BE49-F238E27FC236}">
                  <a16:creationId xmlns:a16="http://schemas.microsoft.com/office/drawing/2014/main" id="{A5AEF7E2-151F-1E7A-4722-AF30A1ECB079}"/>
                </a:ext>
              </a:extLst>
            </p:cNvPr>
            <p:cNvSpPr/>
            <p:nvPr/>
          </p:nvSpPr>
          <p:spPr>
            <a:xfrm>
              <a:off x="6721181" y="974552"/>
              <a:ext cx="4946178" cy="1138448"/>
            </a:xfrm>
            <a:custGeom>
              <a:avLst/>
              <a:gdLst>
                <a:gd name="connsiteX0" fmla="*/ 189745 w 1138448"/>
                <a:gd name="connsiteY0" fmla="*/ 0 h 4946178"/>
                <a:gd name="connsiteX1" fmla="*/ 948703 w 1138448"/>
                <a:gd name="connsiteY1" fmla="*/ 0 h 4946178"/>
                <a:gd name="connsiteX2" fmla="*/ 1138448 w 1138448"/>
                <a:gd name="connsiteY2" fmla="*/ 189745 h 4946178"/>
                <a:gd name="connsiteX3" fmla="*/ 1138448 w 1138448"/>
                <a:gd name="connsiteY3" fmla="*/ 4946178 h 4946178"/>
                <a:gd name="connsiteX4" fmla="*/ 1138448 w 1138448"/>
                <a:gd name="connsiteY4" fmla="*/ 4946178 h 4946178"/>
                <a:gd name="connsiteX5" fmla="*/ 0 w 1138448"/>
                <a:gd name="connsiteY5" fmla="*/ 4946178 h 4946178"/>
                <a:gd name="connsiteX6" fmla="*/ 0 w 1138448"/>
                <a:gd name="connsiteY6" fmla="*/ 4946178 h 4946178"/>
                <a:gd name="connsiteX7" fmla="*/ 0 w 1138448"/>
                <a:gd name="connsiteY7" fmla="*/ 189745 h 4946178"/>
                <a:gd name="connsiteX8" fmla="*/ 189745 w 1138448"/>
                <a:gd name="connsiteY8" fmla="*/ 0 h 494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448" h="4946178">
                  <a:moveTo>
                    <a:pt x="1138448" y="824379"/>
                  </a:moveTo>
                  <a:lnTo>
                    <a:pt x="1138448" y="4121799"/>
                  </a:lnTo>
                  <a:cubicBezTo>
                    <a:pt x="1138448" y="4577090"/>
                    <a:pt x="1118895" y="4946178"/>
                    <a:pt x="1094775" y="4946178"/>
                  </a:cubicBezTo>
                  <a:lnTo>
                    <a:pt x="0" y="4946178"/>
                  </a:lnTo>
                  <a:lnTo>
                    <a:pt x="0" y="4946178"/>
                  </a:lnTo>
                  <a:lnTo>
                    <a:pt x="0" y="0"/>
                  </a:lnTo>
                  <a:lnTo>
                    <a:pt x="0" y="0"/>
                  </a:lnTo>
                  <a:lnTo>
                    <a:pt x="1094775" y="0"/>
                  </a:lnTo>
                  <a:cubicBezTo>
                    <a:pt x="1118895" y="0"/>
                    <a:pt x="1138448" y="369088"/>
                    <a:pt x="1138448" y="824379"/>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7584" tIns="75894" rIns="75894" bIns="75894" numCol="1" spcCol="1270" anchor="ctr" anchorCtr="0">
              <a:noAutofit/>
            </a:bodyPr>
            <a:lstStyle/>
            <a:p>
              <a:pPr indent="-457200" defTabSz="1422400">
                <a:lnSpc>
                  <a:spcPct val="90000"/>
                </a:lnSpc>
                <a:spcBef>
                  <a:spcPct val="0"/>
                </a:spcBef>
                <a:spcAft>
                  <a:spcPct val="15000"/>
                </a:spcAft>
                <a:buFont typeface="Arial" panose="020B0604020202020204" pitchFamily="34" charset="0"/>
                <a:buChar char="•"/>
              </a:pPr>
              <a:r>
                <a:rPr lang="en-US" sz="2400" kern="1200" dirty="0">
                  <a:solidFill>
                    <a:schemeClr val="tx1"/>
                  </a:solidFill>
                </a:rPr>
                <a:t>Gather information about the target system</a:t>
              </a:r>
            </a:p>
          </p:txBody>
        </p:sp>
        <p:sp>
          <p:nvSpPr>
            <p:cNvPr id="9" name="Freeform: Shape 8">
              <a:extLst>
                <a:ext uri="{FF2B5EF4-FFF2-40B4-BE49-F238E27FC236}">
                  <a16:creationId xmlns:a16="http://schemas.microsoft.com/office/drawing/2014/main" id="{32F8F4FB-3BB2-C6BA-32BA-CA60E26EFBF4}"/>
                </a:ext>
              </a:extLst>
            </p:cNvPr>
            <p:cNvSpPr/>
            <p:nvPr/>
          </p:nvSpPr>
          <p:spPr>
            <a:xfrm>
              <a:off x="4981901" y="2548507"/>
              <a:ext cx="1739277" cy="1751459"/>
            </a:xfrm>
            <a:custGeom>
              <a:avLst/>
              <a:gdLst>
                <a:gd name="connsiteX0" fmla="*/ 0 w 1751458"/>
                <a:gd name="connsiteY0" fmla="*/ 0 h 1226021"/>
                <a:gd name="connsiteX1" fmla="*/ 1138448 w 1751458"/>
                <a:gd name="connsiteY1" fmla="*/ 0 h 1226021"/>
                <a:gd name="connsiteX2" fmla="*/ 1751458 w 1751458"/>
                <a:gd name="connsiteY2" fmla="*/ 613011 h 1226021"/>
                <a:gd name="connsiteX3" fmla="*/ 1138448 w 1751458"/>
                <a:gd name="connsiteY3" fmla="*/ 1226021 h 1226021"/>
                <a:gd name="connsiteX4" fmla="*/ 0 w 1751458"/>
                <a:gd name="connsiteY4" fmla="*/ 1226021 h 1226021"/>
                <a:gd name="connsiteX5" fmla="*/ 613011 w 1751458"/>
                <a:gd name="connsiteY5" fmla="*/ 613011 h 1226021"/>
                <a:gd name="connsiteX6" fmla="*/ 0 w 1751458"/>
                <a:gd name="connsiteY6" fmla="*/ 0 h 122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1458" h="1226021">
                  <a:moveTo>
                    <a:pt x="1751457" y="0"/>
                  </a:moveTo>
                  <a:lnTo>
                    <a:pt x="1751457" y="796914"/>
                  </a:lnTo>
                  <a:lnTo>
                    <a:pt x="875728" y="1226021"/>
                  </a:lnTo>
                  <a:lnTo>
                    <a:pt x="1" y="796914"/>
                  </a:lnTo>
                  <a:lnTo>
                    <a:pt x="1" y="0"/>
                  </a:lnTo>
                  <a:lnTo>
                    <a:pt x="875728" y="429108"/>
                  </a:lnTo>
                  <a:lnTo>
                    <a:pt x="1751457"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1" tIns="621902" rIns="8890" bIns="621900" numCol="1" spcCol="1270" anchor="ctr" anchorCtr="0">
              <a:noAutofit/>
            </a:bodyPr>
            <a:lstStyle/>
            <a:p>
              <a:pPr marL="0" lvl="0" indent="0" algn="ctr" defTabSz="622300">
                <a:lnSpc>
                  <a:spcPct val="90000"/>
                </a:lnSpc>
                <a:spcBef>
                  <a:spcPct val="0"/>
                </a:spcBef>
                <a:spcAft>
                  <a:spcPct val="35000"/>
                </a:spcAft>
                <a:buNone/>
              </a:pPr>
              <a:r>
                <a:rPr lang="en-US" kern="1200" dirty="0"/>
                <a:t>Scanning &amp; Enumeration</a:t>
              </a:r>
            </a:p>
          </p:txBody>
        </p:sp>
        <p:sp>
          <p:nvSpPr>
            <p:cNvPr id="10" name="Freeform: Shape 9">
              <a:extLst>
                <a:ext uri="{FF2B5EF4-FFF2-40B4-BE49-F238E27FC236}">
                  <a16:creationId xmlns:a16="http://schemas.microsoft.com/office/drawing/2014/main" id="{D4140C30-39F8-F7D1-0D7A-46D609B34E59}"/>
                </a:ext>
              </a:extLst>
            </p:cNvPr>
            <p:cNvSpPr/>
            <p:nvPr/>
          </p:nvSpPr>
          <p:spPr>
            <a:xfrm>
              <a:off x="6742695" y="2556351"/>
              <a:ext cx="4946178" cy="1138448"/>
            </a:xfrm>
            <a:custGeom>
              <a:avLst/>
              <a:gdLst>
                <a:gd name="connsiteX0" fmla="*/ 189745 w 1138448"/>
                <a:gd name="connsiteY0" fmla="*/ 0 h 4946178"/>
                <a:gd name="connsiteX1" fmla="*/ 948703 w 1138448"/>
                <a:gd name="connsiteY1" fmla="*/ 0 h 4946178"/>
                <a:gd name="connsiteX2" fmla="*/ 1138448 w 1138448"/>
                <a:gd name="connsiteY2" fmla="*/ 189745 h 4946178"/>
                <a:gd name="connsiteX3" fmla="*/ 1138448 w 1138448"/>
                <a:gd name="connsiteY3" fmla="*/ 4946178 h 4946178"/>
                <a:gd name="connsiteX4" fmla="*/ 1138448 w 1138448"/>
                <a:gd name="connsiteY4" fmla="*/ 4946178 h 4946178"/>
                <a:gd name="connsiteX5" fmla="*/ 0 w 1138448"/>
                <a:gd name="connsiteY5" fmla="*/ 4946178 h 4946178"/>
                <a:gd name="connsiteX6" fmla="*/ 0 w 1138448"/>
                <a:gd name="connsiteY6" fmla="*/ 4946178 h 4946178"/>
                <a:gd name="connsiteX7" fmla="*/ 0 w 1138448"/>
                <a:gd name="connsiteY7" fmla="*/ 189745 h 4946178"/>
                <a:gd name="connsiteX8" fmla="*/ 189745 w 1138448"/>
                <a:gd name="connsiteY8" fmla="*/ 0 h 494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448" h="4946178">
                  <a:moveTo>
                    <a:pt x="1138448" y="824379"/>
                  </a:moveTo>
                  <a:lnTo>
                    <a:pt x="1138448" y="4121799"/>
                  </a:lnTo>
                  <a:cubicBezTo>
                    <a:pt x="1138448" y="4577090"/>
                    <a:pt x="1118895" y="4946178"/>
                    <a:pt x="1094775" y="4946178"/>
                  </a:cubicBezTo>
                  <a:lnTo>
                    <a:pt x="0" y="4946178"/>
                  </a:lnTo>
                  <a:lnTo>
                    <a:pt x="0" y="4946178"/>
                  </a:lnTo>
                  <a:lnTo>
                    <a:pt x="0" y="0"/>
                  </a:lnTo>
                  <a:lnTo>
                    <a:pt x="0" y="0"/>
                  </a:lnTo>
                  <a:lnTo>
                    <a:pt x="1094775" y="0"/>
                  </a:lnTo>
                  <a:cubicBezTo>
                    <a:pt x="1118895" y="0"/>
                    <a:pt x="1138448" y="369088"/>
                    <a:pt x="1138448" y="824379"/>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7584" tIns="75894" rIns="75894" bIns="75894" numCol="1" spcCol="1270" anchor="ctr" anchorCtr="0">
              <a:noAutofit/>
            </a:bodyPr>
            <a:lstStyle/>
            <a:p>
              <a:pPr marL="285750" lvl="1" indent="-285750" algn="l" defTabSz="1422400">
                <a:lnSpc>
                  <a:spcPct val="90000"/>
                </a:lnSpc>
                <a:spcBef>
                  <a:spcPct val="0"/>
                </a:spcBef>
                <a:spcAft>
                  <a:spcPct val="15000"/>
                </a:spcAft>
                <a:buChar char="•"/>
              </a:pPr>
              <a:r>
                <a:rPr lang="en-US" sz="2400" kern="1200" dirty="0"/>
                <a:t>Identify open ports, services, potential entry points</a:t>
              </a:r>
              <a:endParaRPr lang="en-US" sz="3200" kern="1200" dirty="0"/>
            </a:p>
          </p:txBody>
        </p:sp>
        <p:sp>
          <p:nvSpPr>
            <p:cNvPr id="11" name="Freeform: Shape 10">
              <a:extLst>
                <a:ext uri="{FF2B5EF4-FFF2-40B4-BE49-F238E27FC236}">
                  <a16:creationId xmlns:a16="http://schemas.microsoft.com/office/drawing/2014/main" id="{BCAA4B2D-A7DC-E400-895C-9E856CDDBEA3}"/>
                </a:ext>
              </a:extLst>
            </p:cNvPr>
            <p:cNvSpPr/>
            <p:nvPr/>
          </p:nvSpPr>
          <p:spPr>
            <a:xfrm>
              <a:off x="4981902" y="4107456"/>
              <a:ext cx="1771550" cy="1751459"/>
            </a:xfrm>
            <a:custGeom>
              <a:avLst/>
              <a:gdLst>
                <a:gd name="connsiteX0" fmla="*/ 0 w 1751458"/>
                <a:gd name="connsiteY0" fmla="*/ 0 h 1226021"/>
                <a:gd name="connsiteX1" fmla="*/ 1138448 w 1751458"/>
                <a:gd name="connsiteY1" fmla="*/ 0 h 1226021"/>
                <a:gd name="connsiteX2" fmla="*/ 1751458 w 1751458"/>
                <a:gd name="connsiteY2" fmla="*/ 613011 h 1226021"/>
                <a:gd name="connsiteX3" fmla="*/ 1138448 w 1751458"/>
                <a:gd name="connsiteY3" fmla="*/ 1226021 h 1226021"/>
                <a:gd name="connsiteX4" fmla="*/ 0 w 1751458"/>
                <a:gd name="connsiteY4" fmla="*/ 1226021 h 1226021"/>
                <a:gd name="connsiteX5" fmla="*/ 613011 w 1751458"/>
                <a:gd name="connsiteY5" fmla="*/ 613011 h 1226021"/>
                <a:gd name="connsiteX6" fmla="*/ 0 w 1751458"/>
                <a:gd name="connsiteY6" fmla="*/ 0 h 122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1458" h="1226021">
                  <a:moveTo>
                    <a:pt x="1751457" y="0"/>
                  </a:moveTo>
                  <a:lnTo>
                    <a:pt x="1751457" y="796914"/>
                  </a:lnTo>
                  <a:lnTo>
                    <a:pt x="875728" y="1226021"/>
                  </a:lnTo>
                  <a:lnTo>
                    <a:pt x="1" y="796914"/>
                  </a:lnTo>
                  <a:lnTo>
                    <a:pt x="1" y="0"/>
                  </a:lnTo>
                  <a:lnTo>
                    <a:pt x="875728" y="429108"/>
                  </a:lnTo>
                  <a:lnTo>
                    <a:pt x="1751457"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1" tIns="621902" rIns="8890" bIns="621900" numCol="1" spcCol="1270" anchor="ctr" anchorCtr="0">
              <a:noAutofit/>
            </a:bodyPr>
            <a:lstStyle/>
            <a:p>
              <a:pPr marL="0" lvl="0" indent="0" algn="ctr" defTabSz="622300">
                <a:lnSpc>
                  <a:spcPct val="90000"/>
                </a:lnSpc>
                <a:spcBef>
                  <a:spcPct val="0"/>
                </a:spcBef>
                <a:spcAft>
                  <a:spcPct val="35000"/>
                </a:spcAft>
                <a:buNone/>
              </a:pPr>
              <a:r>
                <a:rPr lang="en-US" kern="1200" dirty="0"/>
                <a:t>Exploitation</a:t>
              </a:r>
            </a:p>
          </p:txBody>
        </p:sp>
        <p:sp>
          <p:nvSpPr>
            <p:cNvPr id="12" name="Freeform: Shape 11">
              <a:extLst>
                <a:ext uri="{FF2B5EF4-FFF2-40B4-BE49-F238E27FC236}">
                  <a16:creationId xmlns:a16="http://schemas.microsoft.com/office/drawing/2014/main" id="{F6FF7A32-23E8-ADC0-ED8D-5FB19821A728}"/>
                </a:ext>
              </a:extLst>
            </p:cNvPr>
            <p:cNvSpPr/>
            <p:nvPr/>
          </p:nvSpPr>
          <p:spPr>
            <a:xfrm>
              <a:off x="6753452" y="4118231"/>
              <a:ext cx="4946178" cy="1138448"/>
            </a:xfrm>
            <a:custGeom>
              <a:avLst/>
              <a:gdLst>
                <a:gd name="connsiteX0" fmla="*/ 189745 w 1138448"/>
                <a:gd name="connsiteY0" fmla="*/ 0 h 4946178"/>
                <a:gd name="connsiteX1" fmla="*/ 948703 w 1138448"/>
                <a:gd name="connsiteY1" fmla="*/ 0 h 4946178"/>
                <a:gd name="connsiteX2" fmla="*/ 1138448 w 1138448"/>
                <a:gd name="connsiteY2" fmla="*/ 189745 h 4946178"/>
                <a:gd name="connsiteX3" fmla="*/ 1138448 w 1138448"/>
                <a:gd name="connsiteY3" fmla="*/ 4946178 h 4946178"/>
                <a:gd name="connsiteX4" fmla="*/ 1138448 w 1138448"/>
                <a:gd name="connsiteY4" fmla="*/ 4946178 h 4946178"/>
                <a:gd name="connsiteX5" fmla="*/ 0 w 1138448"/>
                <a:gd name="connsiteY5" fmla="*/ 4946178 h 4946178"/>
                <a:gd name="connsiteX6" fmla="*/ 0 w 1138448"/>
                <a:gd name="connsiteY6" fmla="*/ 4946178 h 4946178"/>
                <a:gd name="connsiteX7" fmla="*/ 0 w 1138448"/>
                <a:gd name="connsiteY7" fmla="*/ 189745 h 4946178"/>
                <a:gd name="connsiteX8" fmla="*/ 189745 w 1138448"/>
                <a:gd name="connsiteY8" fmla="*/ 0 h 494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448" h="4946178">
                  <a:moveTo>
                    <a:pt x="1138448" y="824379"/>
                  </a:moveTo>
                  <a:lnTo>
                    <a:pt x="1138448" y="4121799"/>
                  </a:lnTo>
                  <a:cubicBezTo>
                    <a:pt x="1138448" y="4577090"/>
                    <a:pt x="1118895" y="4946178"/>
                    <a:pt x="1094775" y="4946178"/>
                  </a:cubicBezTo>
                  <a:lnTo>
                    <a:pt x="0" y="4946178"/>
                  </a:lnTo>
                  <a:lnTo>
                    <a:pt x="0" y="4946178"/>
                  </a:lnTo>
                  <a:lnTo>
                    <a:pt x="0" y="0"/>
                  </a:lnTo>
                  <a:lnTo>
                    <a:pt x="0" y="0"/>
                  </a:lnTo>
                  <a:lnTo>
                    <a:pt x="1094775" y="0"/>
                  </a:lnTo>
                  <a:cubicBezTo>
                    <a:pt x="1118895" y="0"/>
                    <a:pt x="1138448" y="369088"/>
                    <a:pt x="1138448" y="824379"/>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7584" tIns="75894" rIns="75894" bIns="75894" numCol="1" spcCol="1270" anchor="ctr" anchorCtr="0">
              <a:noAutofit/>
            </a:bodyPr>
            <a:lstStyle/>
            <a:p>
              <a:pPr marL="285750" lvl="1" indent="-285750" algn="l" defTabSz="1422400">
                <a:lnSpc>
                  <a:spcPct val="90000"/>
                </a:lnSpc>
                <a:spcBef>
                  <a:spcPct val="0"/>
                </a:spcBef>
                <a:spcAft>
                  <a:spcPct val="15000"/>
                </a:spcAft>
                <a:buChar char="•"/>
              </a:pPr>
              <a:r>
                <a:rPr lang="en-US" sz="2400" kern="1200" dirty="0"/>
                <a:t>Exploit identified vulnerabilities</a:t>
              </a:r>
            </a:p>
          </p:txBody>
        </p:sp>
        <p:sp>
          <p:nvSpPr>
            <p:cNvPr id="13" name="Freeform: Shape 12">
              <a:extLst>
                <a:ext uri="{FF2B5EF4-FFF2-40B4-BE49-F238E27FC236}">
                  <a16:creationId xmlns:a16="http://schemas.microsoft.com/office/drawing/2014/main" id="{8DA27BE3-9800-E6D7-1CB9-71FBEDE951F3}"/>
                </a:ext>
              </a:extLst>
            </p:cNvPr>
            <p:cNvSpPr/>
            <p:nvPr/>
          </p:nvSpPr>
          <p:spPr>
            <a:xfrm>
              <a:off x="4981899" y="5552632"/>
              <a:ext cx="1771550" cy="1751459"/>
            </a:xfrm>
            <a:custGeom>
              <a:avLst/>
              <a:gdLst>
                <a:gd name="connsiteX0" fmla="*/ 0 w 1751458"/>
                <a:gd name="connsiteY0" fmla="*/ 0 h 1226021"/>
                <a:gd name="connsiteX1" fmla="*/ 1138448 w 1751458"/>
                <a:gd name="connsiteY1" fmla="*/ 0 h 1226021"/>
                <a:gd name="connsiteX2" fmla="*/ 1751458 w 1751458"/>
                <a:gd name="connsiteY2" fmla="*/ 613011 h 1226021"/>
                <a:gd name="connsiteX3" fmla="*/ 1138448 w 1751458"/>
                <a:gd name="connsiteY3" fmla="*/ 1226021 h 1226021"/>
                <a:gd name="connsiteX4" fmla="*/ 0 w 1751458"/>
                <a:gd name="connsiteY4" fmla="*/ 1226021 h 1226021"/>
                <a:gd name="connsiteX5" fmla="*/ 613011 w 1751458"/>
                <a:gd name="connsiteY5" fmla="*/ 613011 h 1226021"/>
                <a:gd name="connsiteX6" fmla="*/ 0 w 1751458"/>
                <a:gd name="connsiteY6" fmla="*/ 0 h 122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1458" h="1226021">
                  <a:moveTo>
                    <a:pt x="1751457" y="0"/>
                  </a:moveTo>
                  <a:lnTo>
                    <a:pt x="1751457" y="796914"/>
                  </a:lnTo>
                  <a:lnTo>
                    <a:pt x="875728" y="1226021"/>
                  </a:lnTo>
                  <a:lnTo>
                    <a:pt x="1" y="796914"/>
                  </a:lnTo>
                  <a:lnTo>
                    <a:pt x="1" y="0"/>
                  </a:lnTo>
                  <a:lnTo>
                    <a:pt x="875728" y="429108"/>
                  </a:lnTo>
                  <a:lnTo>
                    <a:pt x="1751457"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1" tIns="621902" rIns="8890" bIns="621900" numCol="1" spcCol="1270" anchor="ctr" anchorCtr="0">
              <a:noAutofit/>
            </a:bodyPr>
            <a:lstStyle/>
            <a:p>
              <a:pPr marL="0" lvl="0" indent="0" algn="ctr" defTabSz="622300">
                <a:lnSpc>
                  <a:spcPct val="90000"/>
                </a:lnSpc>
                <a:spcBef>
                  <a:spcPct val="0"/>
                </a:spcBef>
                <a:spcAft>
                  <a:spcPct val="35000"/>
                </a:spcAft>
                <a:buNone/>
              </a:pPr>
              <a:r>
                <a:rPr lang="en-US" kern="1200" dirty="0"/>
                <a:t>Post-Exploitation</a:t>
              </a:r>
              <a:endParaRPr lang="en-US" sz="1400" kern="1200" dirty="0"/>
            </a:p>
          </p:txBody>
        </p:sp>
        <p:sp>
          <p:nvSpPr>
            <p:cNvPr id="14" name="Freeform: Shape 13">
              <a:extLst>
                <a:ext uri="{FF2B5EF4-FFF2-40B4-BE49-F238E27FC236}">
                  <a16:creationId xmlns:a16="http://schemas.microsoft.com/office/drawing/2014/main" id="{2FE10CD6-F950-BE4E-AF5C-B7532217FBCE}"/>
                </a:ext>
              </a:extLst>
            </p:cNvPr>
            <p:cNvSpPr/>
            <p:nvPr/>
          </p:nvSpPr>
          <p:spPr>
            <a:xfrm>
              <a:off x="6753452" y="5552632"/>
              <a:ext cx="4946178" cy="1138448"/>
            </a:xfrm>
            <a:custGeom>
              <a:avLst/>
              <a:gdLst>
                <a:gd name="connsiteX0" fmla="*/ 189745 w 1138448"/>
                <a:gd name="connsiteY0" fmla="*/ 0 h 4946178"/>
                <a:gd name="connsiteX1" fmla="*/ 948703 w 1138448"/>
                <a:gd name="connsiteY1" fmla="*/ 0 h 4946178"/>
                <a:gd name="connsiteX2" fmla="*/ 1138448 w 1138448"/>
                <a:gd name="connsiteY2" fmla="*/ 189745 h 4946178"/>
                <a:gd name="connsiteX3" fmla="*/ 1138448 w 1138448"/>
                <a:gd name="connsiteY3" fmla="*/ 4946178 h 4946178"/>
                <a:gd name="connsiteX4" fmla="*/ 1138448 w 1138448"/>
                <a:gd name="connsiteY4" fmla="*/ 4946178 h 4946178"/>
                <a:gd name="connsiteX5" fmla="*/ 0 w 1138448"/>
                <a:gd name="connsiteY5" fmla="*/ 4946178 h 4946178"/>
                <a:gd name="connsiteX6" fmla="*/ 0 w 1138448"/>
                <a:gd name="connsiteY6" fmla="*/ 4946178 h 4946178"/>
                <a:gd name="connsiteX7" fmla="*/ 0 w 1138448"/>
                <a:gd name="connsiteY7" fmla="*/ 189745 h 4946178"/>
                <a:gd name="connsiteX8" fmla="*/ 189745 w 1138448"/>
                <a:gd name="connsiteY8" fmla="*/ 0 h 494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448" h="4946178">
                  <a:moveTo>
                    <a:pt x="1138448" y="824379"/>
                  </a:moveTo>
                  <a:lnTo>
                    <a:pt x="1138448" y="4121799"/>
                  </a:lnTo>
                  <a:cubicBezTo>
                    <a:pt x="1138448" y="4577090"/>
                    <a:pt x="1118895" y="4946178"/>
                    <a:pt x="1094775" y="4946178"/>
                  </a:cubicBezTo>
                  <a:lnTo>
                    <a:pt x="0" y="4946178"/>
                  </a:lnTo>
                  <a:lnTo>
                    <a:pt x="0" y="4946178"/>
                  </a:lnTo>
                  <a:lnTo>
                    <a:pt x="0" y="0"/>
                  </a:lnTo>
                  <a:lnTo>
                    <a:pt x="0" y="0"/>
                  </a:lnTo>
                  <a:lnTo>
                    <a:pt x="1094775" y="0"/>
                  </a:lnTo>
                  <a:cubicBezTo>
                    <a:pt x="1118895" y="0"/>
                    <a:pt x="1138448" y="369088"/>
                    <a:pt x="1138448" y="824379"/>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7584" tIns="75894" rIns="75894" bIns="75894" numCol="1" spcCol="1270" anchor="ctr" anchorCtr="0">
              <a:noAutofit/>
            </a:bodyPr>
            <a:lstStyle/>
            <a:p>
              <a:pPr marL="285750" lvl="1" indent="-285750" algn="l" defTabSz="1422400">
                <a:lnSpc>
                  <a:spcPct val="90000"/>
                </a:lnSpc>
                <a:spcBef>
                  <a:spcPct val="0"/>
                </a:spcBef>
                <a:spcAft>
                  <a:spcPct val="15000"/>
                </a:spcAft>
                <a:buChar char="•"/>
              </a:pPr>
              <a:r>
                <a:rPr lang="en-US" sz="2400" kern="1200" dirty="0"/>
                <a:t>Maintain access, privilege escalation</a:t>
              </a:r>
            </a:p>
          </p:txBody>
        </p:sp>
      </p:grpSp>
      <p:sp>
        <p:nvSpPr>
          <p:cNvPr id="4" name="Text Placeholder 3">
            <a:extLst>
              <a:ext uri="{FF2B5EF4-FFF2-40B4-BE49-F238E27FC236}">
                <a16:creationId xmlns:a16="http://schemas.microsoft.com/office/drawing/2014/main" id="{E6C30457-D04C-99FE-3569-3736EA8061AB}"/>
              </a:ext>
            </a:extLst>
          </p:cNvPr>
          <p:cNvSpPr>
            <a:spLocks noGrp="1"/>
          </p:cNvSpPr>
          <p:nvPr>
            <p:ph type="body" sz="half" idx="2"/>
          </p:nvPr>
        </p:nvSpPr>
        <p:spPr/>
        <p:txBody>
          <a:bodyPr/>
          <a:lstStyle/>
          <a:p>
            <a:pPr algn="just"/>
            <a:r>
              <a:rPr lang="en-US" dirty="0"/>
              <a:t>a simulated cyber attack against a computer system, network, or web application to identify security vulnerabilities that an attacker could exploit.</a:t>
            </a:r>
          </a:p>
        </p:txBody>
      </p:sp>
    </p:spTree>
    <p:extLst>
      <p:ext uri="{BB962C8B-B14F-4D97-AF65-F5344CB8AC3E}">
        <p14:creationId xmlns:p14="http://schemas.microsoft.com/office/powerpoint/2010/main" val="36267218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69682-BFD0-DA10-A713-97A35257E7D5}"/>
              </a:ext>
            </a:extLst>
          </p:cNvPr>
          <p:cNvSpPr>
            <a:spLocks noGrp="1"/>
          </p:cNvSpPr>
          <p:nvPr>
            <p:ph type="title"/>
          </p:nvPr>
        </p:nvSpPr>
        <p:spPr/>
        <p:txBody>
          <a:bodyPr/>
          <a:lstStyle/>
          <a:p>
            <a:r>
              <a:rPr lang="en-US" dirty="0"/>
              <a:t>Reinforcement Learning for Pen Testing</a:t>
            </a:r>
          </a:p>
        </p:txBody>
      </p:sp>
      <p:sp>
        <p:nvSpPr>
          <p:cNvPr id="3" name="Content Placeholder 2">
            <a:extLst>
              <a:ext uri="{FF2B5EF4-FFF2-40B4-BE49-F238E27FC236}">
                <a16:creationId xmlns:a16="http://schemas.microsoft.com/office/drawing/2014/main" id="{8FA4AC3E-BC1C-D5C4-F0DE-B34420C5974E}"/>
              </a:ext>
            </a:extLst>
          </p:cNvPr>
          <p:cNvSpPr>
            <a:spLocks noGrp="1"/>
          </p:cNvSpPr>
          <p:nvPr>
            <p:ph idx="1"/>
          </p:nvPr>
        </p:nvSpPr>
        <p:spPr/>
        <p:txBody>
          <a:bodyPr vert="horz" lIns="91440" tIns="45720" rIns="91440" bIns="45720" rtlCol="0" anchor="t">
            <a:normAutofit/>
          </a:bodyPr>
          <a:lstStyle/>
          <a:p>
            <a:r>
              <a:rPr lang="en-US" dirty="0"/>
              <a:t>How AI can identify and exploit vulnerabilities</a:t>
            </a:r>
          </a:p>
          <a:p>
            <a:r>
              <a:rPr lang="en-US" dirty="0"/>
              <a:t>Examples of automated attacks</a:t>
            </a:r>
          </a:p>
        </p:txBody>
      </p:sp>
    </p:spTree>
    <p:extLst>
      <p:ext uri="{BB962C8B-B14F-4D97-AF65-F5344CB8AC3E}">
        <p14:creationId xmlns:p14="http://schemas.microsoft.com/office/powerpoint/2010/main" val="39308489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BF3E2-2030-A825-249B-42E310F875AE}"/>
              </a:ext>
            </a:extLst>
          </p:cNvPr>
          <p:cNvSpPr>
            <a:spLocks noGrp="1"/>
          </p:cNvSpPr>
          <p:nvPr>
            <p:ph type="title"/>
          </p:nvPr>
        </p:nvSpPr>
        <p:spPr/>
        <p:txBody>
          <a:bodyPr/>
          <a:lstStyle/>
          <a:p>
            <a:r>
              <a:rPr lang="en-US" dirty="0"/>
              <a:t>Reinforcement Learning Concepts</a:t>
            </a:r>
          </a:p>
        </p:txBody>
      </p:sp>
      <p:graphicFrame>
        <p:nvGraphicFramePr>
          <p:cNvPr id="4" name="Content Placeholder 3">
            <a:extLst>
              <a:ext uri="{FF2B5EF4-FFF2-40B4-BE49-F238E27FC236}">
                <a16:creationId xmlns:a16="http://schemas.microsoft.com/office/drawing/2014/main" id="{D42D9D84-997D-820A-072D-9F60C110C394}"/>
              </a:ext>
            </a:extLst>
          </p:cNvPr>
          <p:cNvGraphicFramePr>
            <a:graphicFrameLocks noGrp="1"/>
          </p:cNvGraphicFramePr>
          <p:nvPr>
            <p:ph idx="1"/>
            <p:extLst>
              <p:ext uri="{D42A27DB-BD31-4B8C-83A1-F6EECF244321}">
                <p14:modId xmlns:p14="http://schemas.microsoft.com/office/powerpoint/2010/main" val="1902936039"/>
              </p:ext>
            </p:extLst>
          </p:nvPr>
        </p:nvGraphicFramePr>
        <p:xfrm>
          <a:off x="838200" y="1815115"/>
          <a:ext cx="10515600" cy="2865120"/>
        </p:xfrm>
        <a:graphic>
          <a:graphicData uri="http://schemas.openxmlformats.org/drawingml/2006/table">
            <a:tbl>
              <a:tblPr firstRow="1" bandRow="1">
                <a:tableStyleId>{5C22544A-7EE6-4342-B048-85BDC9FD1C3A}</a:tableStyleId>
              </a:tblPr>
              <a:tblGrid>
                <a:gridCol w="1479331">
                  <a:extLst>
                    <a:ext uri="{9D8B030D-6E8A-4147-A177-3AD203B41FA5}">
                      <a16:colId xmlns:a16="http://schemas.microsoft.com/office/drawing/2014/main" val="2020489447"/>
                    </a:ext>
                  </a:extLst>
                </a:gridCol>
                <a:gridCol w="9036269">
                  <a:extLst>
                    <a:ext uri="{9D8B030D-6E8A-4147-A177-3AD203B41FA5}">
                      <a16:colId xmlns:a16="http://schemas.microsoft.com/office/drawing/2014/main" val="2110365941"/>
                    </a:ext>
                  </a:extLst>
                </a:gridCol>
              </a:tblGrid>
              <a:tr h="370840">
                <a:tc>
                  <a:txBody>
                    <a:bodyPr/>
                    <a:lstStyle/>
                    <a:p>
                      <a:r>
                        <a:rPr lang="en-US" dirty="0"/>
                        <a:t>Term</a:t>
                      </a:r>
                    </a:p>
                  </a:txBody>
                  <a:tcPr/>
                </a:tc>
                <a:tc>
                  <a:txBody>
                    <a:bodyPr/>
                    <a:lstStyle/>
                    <a:p>
                      <a:r>
                        <a:rPr lang="en-US" dirty="0"/>
                        <a:t>Description</a:t>
                      </a:r>
                    </a:p>
                  </a:txBody>
                  <a:tcPr/>
                </a:tc>
                <a:extLst>
                  <a:ext uri="{0D108BD9-81ED-4DB2-BD59-A6C34878D82A}">
                    <a16:rowId xmlns:a16="http://schemas.microsoft.com/office/drawing/2014/main" val="3477082601"/>
                  </a:ext>
                </a:extLst>
              </a:tr>
              <a:tr h="370840">
                <a:tc>
                  <a:txBody>
                    <a:bodyPr/>
                    <a:lstStyle/>
                    <a:p>
                      <a:r>
                        <a:rPr lang="en-US" dirty="0"/>
                        <a:t>Agent</a:t>
                      </a:r>
                    </a:p>
                  </a:txBody>
                  <a:tcPr/>
                </a:tc>
                <a:tc>
                  <a:txBody>
                    <a:bodyPr/>
                    <a:lstStyle/>
                    <a:p>
                      <a:r>
                        <a:rPr lang="en-US" dirty="0"/>
                        <a:t>The RL agent interacts with the environment </a:t>
                      </a:r>
                    </a:p>
                  </a:txBody>
                  <a:tcPr/>
                </a:tc>
                <a:extLst>
                  <a:ext uri="{0D108BD9-81ED-4DB2-BD59-A6C34878D82A}">
                    <a16:rowId xmlns:a16="http://schemas.microsoft.com/office/drawing/2014/main" val="3660024266"/>
                  </a:ext>
                </a:extLst>
              </a:tr>
              <a:tr h="370840">
                <a:tc>
                  <a:txBody>
                    <a:bodyPr/>
                    <a:lstStyle/>
                    <a:p>
                      <a:r>
                        <a:rPr lang="en-US" dirty="0"/>
                        <a:t>Environment</a:t>
                      </a:r>
                    </a:p>
                  </a:txBody>
                  <a:tcPr/>
                </a:tc>
                <a:tc>
                  <a:txBody>
                    <a:bodyPr/>
                    <a:lstStyle/>
                    <a:p>
                      <a:r>
                        <a:rPr lang="en-US" dirty="0"/>
                        <a:t>Everything the agent interacts with and learns about.</a:t>
                      </a:r>
                    </a:p>
                  </a:txBody>
                  <a:tcPr/>
                </a:tc>
                <a:extLst>
                  <a:ext uri="{0D108BD9-81ED-4DB2-BD59-A6C34878D82A}">
                    <a16:rowId xmlns:a16="http://schemas.microsoft.com/office/drawing/2014/main" val="276443861"/>
                  </a:ext>
                </a:extLst>
              </a:tr>
              <a:tr h="370840">
                <a:tc>
                  <a:txBody>
                    <a:bodyPr/>
                    <a:lstStyle/>
                    <a:p>
                      <a:r>
                        <a:rPr lang="en-US" dirty="0"/>
                        <a:t>Actions</a:t>
                      </a:r>
                    </a:p>
                  </a:txBody>
                  <a:tcPr/>
                </a:tc>
                <a:tc>
                  <a:txBody>
                    <a:bodyPr/>
                    <a:lstStyle/>
                    <a:p>
                      <a:r>
                        <a:rPr lang="en-US" dirty="0"/>
                        <a:t>The set of all possible moves or decisions the agent can make.</a:t>
                      </a:r>
                    </a:p>
                  </a:txBody>
                  <a:tcPr/>
                </a:tc>
                <a:extLst>
                  <a:ext uri="{0D108BD9-81ED-4DB2-BD59-A6C34878D82A}">
                    <a16:rowId xmlns:a16="http://schemas.microsoft.com/office/drawing/2014/main" val="2340495078"/>
                  </a:ext>
                </a:extLst>
              </a:tr>
              <a:tr h="370840">
                <a:tc>
                  <a:txBody>
                    <a:bodyPr/>
                    <a:lstStyle/>
                    <a:p>
                      <a:r>
                        <a:rPr lang="en-US" dirty="0"/>
                        <a:t>Policy</a:t>
                      </a:r>
                    </a:p>
                  </a:txBody>
                  <a:tcPr/>
                </a:tc>
                <a:tc>
                  <a:txBody>
                    <a:bodyPr/>
                    <a:lstStyle/>
                    <a:p>
                      <a:r>
                        <a:rPr lang="en-US" dirty="0"/>
                        <a:t>A strategy or mapping from states to actions.</a:t>
                      </a:r>
                    </a:p>
                  </a:txBody>
                  <a:tcPr/>
                </a:tc>
                <a:extLst>
                  <a:ext uri="{0D108BD9-81ED-4DB2-BD59-A6C34878D82A}">
                    <a16:rowId xmlns:a16="http://schemas.microsoft.com/office/drawing/2014/main" val="2645238542"/>
                  </a:ext>
                </a:extLst>
              </a:tr>
              <a:tr h="370840">
                <a:tc>
                  <a:txBody>
                    <a:bodyPr/>
                    <a:lstStyle/>
                    <a:p>
                      <a:r>
                        <a:rPr lang="en-US" dirty="0"/>
                        <a:t>State</a:t>
                      </a:r>
                    </a:p>
                  </a:txBody>
                  <a:tcPr/>
                </a:tc>
                <a:tc>
                  <a:txBody>
                    <a:bodyPr/>
                    <a:lstStyle/>
                    <a:p>
                      <a:r>
                        <a:rPr lang="en-US" dirty="0"/>
                        <a:t>A representation of the current situation of the environment.</a:t>
                      </a:r>
                    </a:p>
                  </a:txBody>
                  <a:tcPr/>
                </a:tc>
                <a:extLst>
                  <a:ext uri="{0D108BD9-81ED-4DB2-BD59-A6C34878D82A}">
                    <a16:rowId xmlns:a16="http://schemas.microsoft.com/office/drawing/2014/main" val="1953128787"/>
                  </a:ext>
                </a:extLst>
              </a:tr>
              <a:tr h="370840">
                <a:tc>
                  <a:txBody>
                    <a:bodyPr/>
                    <a:lstStyle/>
                    <a:p>
                      <a:r>
                        <a:rPr lang="en-US" dirty="0"/>
                        <a:t>Reward</a:t>
                      </a:r>
                    </a:p>
                  </a:txBody>
                  <a:tcPr/>
                </a:tc>
                <a:tc>
                  <a:txBody>
                    <a:bodyPr/>
                    <a:lstStyle/>
                    <a:p>
                      <a:r>
                        <a:rPr lang="en-US" dirty="0"/>
                        <a:t>Feedback to the agent: positive if the agent made the correct decision, negative if the agent made a mistake.</a:t>
                      </a:r>
                    </a:p>
                  </a:txBody>
                  <a:tcPr/>
                </a:tc>
                <a:extLst>
                  <a:ext uri="{0D108BD9-81ED-4DB2-BD59-A6C34878D82A}">
                    <a16:rowId xmlns:a16="http://schemas.microsoft.com/office/drawing/2014/main" val="319185179"/>
                  </a:ext>
                </a:extLst>
              </a:tr>
            </a:tbl>
          </a:graphicData>
        </a:graphic>
      </p:graphicFrame>
    </p:spTree>
    <p:extLst>
      <p:ext uri="{BB962C8B-B14F-4D97-AF65-F5344CB8AC3E}">
        <p14:creationId xmlns:p14="http://schemas.microsoft.com/office/powerpoint/2010/main" val="32086912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5FB925-67AC-EFCB-A3E5-0674F48D036B}"/>
              </a:ext>
            </a:extLst>
          </p:cNvPr>
          <p:cNvPicPr>
            <a:picLocks noChangeAspect="1"/>
          </p:cNvPicPr>
          <p:nvPr/>
        </p:nvPicPr>
        <p:blipFill>
          <a:blip r:embed="rId2"/>
          <a:stretch>
            <a:fillRect/>
          </a:stretch>
        </p:blipFill>
        <p:spPr>
          <a:xfrm>
            <a:off x="2393731" y="215462"/>
            <a:ext cx="6858000" cy="5676900"/>
          </a:xfrm>
          <a:prstGeom prst="rect">
            <a:avLst/>
          </a:prstGeom>
        </p:spPr>
      </p:pic>
      <p:sp>
        <p:nvSpPr>
          <p:cNvPr id="6" name="TextBox 5">
            <a:extLst>
              <a:ext uri="{FF2B5EF4-FFF2-40B4-BE49-F238E27FC236}">
                <a16:creationId xmlns:a16="http://schemas.microsoft.com/office/drawing/2014/main" id="{5FE8EB7E-8330-2832-2408-CE5C536DA94B}"/>
              </a:ext>
            </a:extLst>
          </p:cNvPr>
          <p:cNvSpPr txBox="1"/>
          <p:nvPr/>
        </p:nvSpPr>
        <p:spPr>
          <a:xfrm>
            <a:off x="225973" y="6495421"/>
            <a:ext cx="8846309" cy="307777"/>
          </a:xfrm>
          <a:prstGeom prst="rect">
            <a:avLst/>
          </a:prstGeom>
          <a:noFill/>
        </p:spPr>
        <p:txBody>
          <a:bodyPr wrap="square">
            <a:spAutoFit/>
          </a:bodyPr>
          <a:lstStyle/>
          <a:p>
            <a:r>
              <a:rPr lang="en-US" sz="1400" i="1" dirty="0">
                <a:solidFill>
                  <a:schemeClr val="bg1">
                    <a:lumMod val="50000"/>
                  </a:schemeClr>
                </a:solidFill>
              </a:rPr>
              <a:t>Image Source: https://www.spiceworks.com/tech/artificial-intelligence/articles/what-is-reinforcement-learning/</a:t>
            </a:r>
          </a:p>
        </p:txBody>
      </p:sp>
    </p:spTree>
    <p:extLst>
      <p:ext uri="{BB962C8B-B14F-4D97-AF65-F5344CB8AC3E}">
        <p14:creationId xmlns:p14="http://schemas.microsoft.com/office/powerpoint/2010/main" val="38389401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C173B-541A-737D-A0BA-2307180BD23B}"/>
              </a:ext>
            </a:extLst>
          </p:cNvPr>
          <p:cNvSpPr>
            <a:spLocks noGrp="1"/>
          </p:cNvSpPr>
          <p:nvPr>
            <p:ph type="title"/>
          </p:nvPr>
        </p:nvSpPr>
        <p:spPr/>
        <p:txBody>
          <a:bodyPr/>
          <a:lstStyle/>
          <a:p>
            <a:r>
              <a:rPr lang="en-US" dirty="0"/>
              <a:t>Case Study: Automated Penetration Testing Frameworks</a:t>
            </a:r>
          </a:p>
        </p:txBody>
      </p:sp>
      <p:sp>
        <p:nvSpPr>
          <p:cNvPr id="3" name="Content Placeholder 2">
            <a:extLst>
              <a:ext uri="{FF2B5EF4-FFF2-40B4-BE49-F238E27FC236}">
                <a16:creationId xmlns:a16="http://schemas.microsoft.com/office/drawing/2014/main" id="{E7D37F83-3857-8F55-D1BF-2D29075D7F41}"/>
              </a:ext>
            </a:extLst>
          </p:cNvPr>
          <p:cNvSpPr>
            <a:spLocks noGrp="1"/>
          </p:cNvSpPr>
          <p:nvPr>
            <p:ph idx="1"/>
          </p:nvPr>
        </p:nvSpPr>
        <p:spPr>
          <a:xfrm>
            <a:off x="838199" y="1825625"/>
            <a:ext cx="10887635" cy="4351338"/>
          </a:xfrm>
        </p:spPr>
        <p:txBody>
          <a:bodyPr>
            <a:normAutofit fontScale="92500" lnSpcReduction="10000"/>
          </a:bodyPr>
          <a:lstStyle/>
          <a:p>
            <a:r>
              <a:rPr lang="en-US" dirty="0"/>
              <a:t>Proposed by Jonathon Swartz</a:t>
            </a:r>
            <a:r>
              <a:rPr lang="el-GR" baseline="30000" dirty="0"/>
              <a:t>1,2</a:t>
            </a:r>
            <a:r>
              <a:rPr lang="en-US" dirty="0"/>
              <a:t>: Automate </a:t>
            </a:r>
            <a:r>
              <a:rPr lang="en-US" dirty="0" err="1"/>
              <a:t>pentesting</a:t>
            </a:r>
            <a:r>
              <a:rPr lang="en-US" dirty="0"/>
              <a:t> to reduce manual effort and specialized expertise</a:t>
            </a:r>
          </a:p>
          <a:p>
            <a:r>
              <a:rPr lang="en-US" dirty="0"/>
              <a:t>Model-free RL: No environment model, the agent learns an optimal policy for selecting actions through interactions with the environment</a:t>
            </a:r>
          </a:p>
          <a:p>
            <a:r>
              <a:rPr lang="en-US" dirty="0"/>
              <a:t>How to model attacks against a system: Markov Decision Process (MDP)</a:t>
            </a:r>
          </a:p>
          <a:p>
            <a:r>
              <a:rPr lang="en-US" dirty="0"/>
              <a:t>MDP is defined through:</a:t>
            </a:r>
          </a:p>
          <a:p>
            <a:pPr lvl="1"/>
            <a:r>
              <a:rPr lang="en-US" dirty="0"/>
              <a:t>State Space, S {all the possible configurations of the target machines}</a:t>
            </a:r>
          </a:p>
          <a:p>
            <a:pPr lvl="1"/>
            <a:r>
              <a:rPr lang="en-US" dirty="0"/>
              <a:t>Action Space, A {all the possible exploits or scans}</a:t>
            </a:r>
          </a:p>
          <a:p>
            <a:pPr lvl="1"/>
            <a:r>
              <a:rPr lang="en-US" dirty="0"/>
              <a:t>Transition function, T {controls the result of the actions}</a:t>
            </a:r>
          </a:p>
          <a:p>
            <a:pPr lvl="1"/>
            <a:r>
              <a:rPr lang="en-US" dirty="0"/>
              <a:t>Reward Function, R {based on action cost and value gained when compromising a system}</a:t>
            </a:r>
          </a:p>
          <a:p>
            <a:pPr lvl="1"/>
            <a:endParaRPr lang="en-US" dirty="0"/>
          </a:p>
          <a:p>
            <a:endParaRPr lang="en-US" dirty="0"/>
          </a:p>
        </p:txBody>
      </p:sp>
      <p:sp>
        <p:nvSpPr>
          <p:cNvPr id="5" name="TextBox 4">
            <a:extLst>
              <a:ext uri="{FF2B5EF4-FFF2-40B4-BE49-F238E27FC236}">
                <a16:creationId xmlns:a16="http://schemas.microsoft.com/office/drawing/2014/main" id="{25AFE3F5-65F2-D897-7276-31D6A583205A}"/>
              </a:ext>
            </a:extLst>
          </p:cNvPr>
          <p:cNvSpPr txBox="1"/>
          <p:nvPr/>
        </p:nvSpPr>
        <p:spPr>
          <a:xfrm>
            <a:off x="164454" y="6260996"/>
            <a:ext cx="12027546" cy="523220"/>
          </a:xfrm>
          <a:prstGeom prst="rect">
            <a:avLst/>
          </a:prstGeom>
          <a:noFill/>
        </p:spPr>
        <p:txBody>
          <a:bodyPr wrap="square">
            <a:spAutoFit/>
          </a:bodyPr>
          <a:lstStyle/>
          <a:p>
            <a:r>
              <a:rPr lang="el-GR" sz="1400" i="1" dirty="0">
                <a:solidFill>
                  <a:schemeClr val="tx1">
                    <a:lumMod val="50000"/>
                    <a:lumOff val="50000"/>
                  </a:schemeClr>
                </a:solidFill>
              </a:rPr>
              <a:t>1) </a:t>
            </a:r>
            <a:r>
              <a:rPr lang="en-US" sz="1400" i="1" dirty="0">
                <a:solidFill>
                  <a:schemeClr val="tx1">
                    <a:lumMod val="50000"/>
                    <a:lumOff val="50000"/>
                  </a:schemeClr>
                </a:solidFill>
              </a:rPr>
              <a:t>Jonathon Schwartz, Autonomous Penetration Testing using Reinforcement Learning, BSc Thesis, University of Queensland, 2018, </a:t>
            </a:r>
            <a:r>
              <a:rPr lang="en-US" sz="1400" i="1" dirty="0">
                <a:solidFill>
                  <a:schemeClr val="tx1">
                    <a:lumMod val="50000"/>
                    <a:lumOff val="50000"/>
                  </a:schemeClr>
                </a:solidFill>
                <a:hlinkClick r:id="rId3">
                  <a:extLst>
                    <a:ext uri="{A12FA001-AC4F-418D-AE19-62706E023703}">
                      <ahyp:hlinkClr xmlns:ahyp="http://schemas.microsoft.com/office/drawing/2018/hyperlinkcolor" val="tx"/>
                    </a:ext>
                  </a:extLst>
                </a:hlinkClick>
              </a:rPr>
              <a:t>1905.05965 (arxiv.org)</a:t>
            </a:r>
            <a:endParaRPr lang="en-US" sz="1400" i="1" dirty="0">
              <a:solidFill>
                <a:schemeClr val="tx1">
                  <a:lumMod val="50000"/>
                  <a:lumOff val="50000"/>
                </a:schemeClr>
              </a:solidFill>
            </a:endParaRPr>
          </a:p>
          <a:p>
            <a:r>
              <a:rPr lang="el-GR" sz="1400" dirty="0">
                <a:solidFill>
                  <a:srgbClr val="96607D"/>
                </a:solidFill>
                <a:hlinkClick r:id="rId4">
                  <a:extLst>
                    <a:ext uri="{A12FA001-AC4F-418D-AE19-62706E023703}">
                      <ahyp:hlinkClr xmlns:ahyp="http://schemas.microsoft.com/office/drawing/2018/hyperlinkcolor" val="tx"/>
                    </a:ext>
                  </a:extLst>
                </a:hlinkClick>
              </a:rPr>
              <a:t>2) </a:t>
            </a:r>
            <a:r>
              <a:rPr lang="en-US" sz="1400" dirty="0">
                <a:solidFill>
                  <a:srgbClr val="96607D"/>
                </a:solidFill>
                <a:hlinkClick r:id="rId4">
                  <a:extLst>
                    <a:ext uri="{A12FA001-AC4F-418D-AE19-62706E023703}">
                      <ahyp:hlinkClr xmlns:ahyp="http://schemas.microsoft.com/office/drawing/2018/hyperlinkcolor" val="tx"/>
                    </a:ext>
                  </a:extLst>
                </a:hlinkClick>
              </a:rPr>
              <a:t>GitHub - </a:t>
            </a:r>
            <a:r>
              <a:rPr lang="en-US" sz="1400" dirty="0" err="1">
                <a:solidFill>
                  <a:srgbClr val="96607D"/>
                </a:solidFill>
                <a:hlinkClick r:id="rId4">
                  <a:extLst>
                    <a:ext uri="{A12FA001-AC4F-418D-AE19-62706E023703}">
                      <ahyp:hlinkClr xmlns:ahyp="http://schemas.microsoft.com/office/drawing/2018/hyperlinkcolor" val="tx"/>
                    </a:ext>
                  </a:extLst>
                </a:hlinkClick>
              </a:rPr>
              <a:t>Jjschwartz</a:t>
            </a:r>
            <a:r>
              <a:rPr lang="en-US" sz="1400" dirty="0">
                <a:solidFill>
                  <a:srgbClr val="96607D"/>
                </a:solidFill>
                <a:hlinkClick r:id="rId4">
                  <a:extLst>
                    <a:ext uri="{A12FA001-AC4F-418D-AE19-62706E023703}">
                      <ahyp:hlinkClr xmlns:ahyp="http://schemas.microsoft.com/office/drawing/2018/hyperlinkcolor" val="tx"/>
                    </a:ext>
                  </a:extLst>
                </a:hlinkClick>
              </a:rPr>
              <a:t>/</a:t>
            </a:r>
            <a:r>
              <a:rPr lang="en-US" sz="1400" dirty="0" err="1">
                <a:solidFill>
                  <a:srgbClr val="96607D"/>
                </a:solidFill>
                <a:hlinkClick r:id="rId4">
                  <a:extLst>
                    <a:ext uri="{A12FA001-AC4F-418D-AE19-62706E023703}">
                      <ahyp:hlinkClr xmlns:ahyp="http://schemas.microsoft.com/office/drawing/2018/hyperlinkcolor" val="tx"/>
                    </a:ext>
                  </a:extLst>
                </a:hlinkClick>
              </a:rPr>
              <a:t>NetworkAttackSimulator</a:t>
            </a:r>
            <a:r>
              <a:rPr lang="en-US" sz="1400" dirty="0">
                <a:solidFill>
                  <a:srgbClr val="96607D"/>
                </a:solidFill>
                <a:hlinkClick r:id="rId4">
                  <a:extLst>
                    <a:ext uri="{A12FA001-AC4F-418D-AE19-62706E023703}">
                      <ahyp:hlinkClr xmlns:ahyp="http://schemas.microsoft.com/office/drawing/2018/hyperlinkcolor" val="tx"/>
                    </a:ext>
                  </a:extLst>
                </a:hlinkClick>
              </a:rPr>
              <a:t>: An environment for testing AI </a:t>
            </a:r>
            <a:r>
              <a:rPr lang="en-US" sz="1400" dirty="0" err="1">
                <a:solidFill>
                  <a:srgbClr val="96607D"/>
                </a:solidFill>
                <a:hlinkClick r:id="rId4">
                  <a:extLst>
                    <a:ext uri="{A12FA001-AC4F-418D-AE19-62706E023703}">
                      <ahyp:hlinkClr xmlns:ahyp="http://schemas.microsoft.com/office/drawing/2018/hyperlinkcolor" val="tx"/>
                    </a:ext>
                  </a:extLst>
                </a:hlinkClick>
              </a:rPr>
              <a:t>pentesting</a:t>
            </a:r>
            <a:r>
              <a:rPr lang="en-US" sz="1400" dirty="0">
                <a:solidFill>
                  <a:schemeClr val="tx1">
                    <a:lumMod val="50000"/>
                    <a:lumOff val="50000"/>
                  </a:schemeClr>
                </a:solidFill>
                <a:hlinkClick r:id="rId4">
                  <a:extLst>
                    <a:ext uri="{A12FA001-AC4F-418D-AE19-62706E023703}">
                      <ahyp:hlinkClr xmlns:ahyp="http://schemas.microsoft.com/office/drawing/2018/hyperlinkcolor" val="tx"/>
                    </a:ext>
                  </a:extLst>
                </a:hlinkClick>
              </a:rPr>
              <a:t> agents against a simulated network.</a:t>
            </a:r>
            <a:endParaRPr lang="en-US" sz="1400" i="1" dirty="0">
              <a:solidFill>
                <a:schemeClr val="tx1">
                  <a:lumMod val="50000"/>
                  <a:lumOff val="50000"/>
                </a:schemeClr>
              </a:solidFill>
            </a:endParaRPr>
          </a:p>
        </p:txBody>
      </p:sp>
    </p:spTree>
    <p:extLst>
      <p:ext uri="{BB962C8B-B14F-4D97-AF65-F5344CB8AC3E}">
        <p14:creationId xmlns:p14="http://schemas.microsoft.com/office/powerpoint/2010/main" val="26906081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8EEDB-390E-FEF5-10DD-D02FA5197ACA}"/>
              </a:ext>
            </a:extLst>
          </p:cNvPr>
          <p:cNvSpPr>
            <a:spLocks noGrp="1"/>
          </p:cNvSpPr>
          <p:nvPr>
            <p:ph type="title"/>
          </p:nvPr>
        </p:nvSpPr>
        <p:spPr/>
        <p:txBody>
          <a:bodyPr/>
          <a:lstStyle/>
          <a:p>
            <a:r>
              <a:rPr lang="en-US" dirty="0"/>
              <a:t>Case Study: Automated Penetration Testing Frameworks</a:t>
            </a:r>
          </a:p>
        </p:txBody>
      </p:sp>
      <p:sp>
        <p:nvSpPr>
          <p:cNvPr id="3" name="Content Placeholder 2">
            <a:extLst>
              <a:ext uri="{FF2B5EF4-FFF2-40B4-BE49-F238E27FC236}">
                <a16:creationId xmlns:a16="http://schemas.microsoft.com/office/drawing/2014/main" id="{7A1D011A-804D-39FB-72A8-1F3F14388321}"/>
              </a:ext>
            </a:extLst>
          </p:cNvPr>
          <p:cNvSpPr>
            <a:spLocks noGrp="1"/>
          </p:cNvSpPr>
          <p:nvPr>
            <p:ph idx="1"/>
          </p:nvPr>
        </p:nvSpPr>
        <p:spPr>
          <a:xfrm>
            <a:off x="838200" y="1825624"/>
            <a:ext cx="6327588" cy="4466913"/>
          </a:xfrm>
        </p:spPr>
        <p:txBody>
          <a:bodyPr>
            <a:normAutofit fontScale="77500" lnSpcReduction="20000"/>
          </a:bodyPr>
          <a:lstStyle/>
          <a:p>
            <a:pPr algn="just"/>
            <a:r>
              <a:rPr lang="en-US" dirty="0"/>
              <a:t>Use Q-learning and DQN</a:t>
            </a:r>
          </a:p>
          <a:p>
            <a:pPr algn="just"/>
            <a:r>
              <a:rPr lang="en-US" dirty="0"/>
              <a:t>Different scenarios were evaluated</a:t>
            </a:r>
          </a:p>
          <a:p>
            <a:pPr algn="just"/>
            <a:r>
              <a:rPr lang="en-US" dirty="0"/>
              <a:t>All RL algorithms found an attack policy that led to compromise sensitive machines</a:t>
            </a:r>
          </a:p>
          <a:p>
            <a:pPr algn="just"/>
            <a:r>
              <a:rPr lang="en-US" dirty="0"/>
              <a:t>But: the performance of the algorithms dropped beyond certain numbers of network size.</a:t>
            </a:r>
          </a:p>
          <a:p>
            <a:pPr algn="just"/>
            <a:r>
              <a:rPr lang="en-US" dirty="0"/>
              <a:t>This was attributed to the pre-defined training time (2 minutes)</a:t>
            </a:r>
          </a:p>
          <a:p>
            <a:pPr algn="just"/>
            <a:r>
              <a:rPr lang="en-US" dirty="0"/>
              <a:t>Increasing training time would increase performance:</a:t>
            </a:r>
          </a:p>
          <a:p>
            <a:pPr lvl="1" algn="just"/>
            <a:r>
              <a:rPr lang="en-US" dirty="0"/>
              <a:t>But how scalable is this in the real-world?</a:t>
            </a:r>
          </a:p>
          <a:p>
            <a:pPr algn="just"/>
            <a:r>
              <a:rPr lang="en-US" dirty="0"/>
              <a:t>How rapidly to update the system (given new exploits and services) ?</a:t>
            </a:r>
          </a:p>
          <a:p>
            <a:pPr algn="just"/>
            <a:r>
              <a:rPr lang="en-US" dirty="0"/>
              <a:t>Promising approach with existing limitations</a:t>
            </a:r>
          </a:p>
        </p:txBody>
      </p:sp>
      <p:pic>
        <p:nvPicPr>
          <p:cNvPr id="5" name="Picture 4">
            <a:extLst>
              <a:ext uri="{FF2B5EF4-FFF2-40B4-BE49-F238E27FC236}">
                <a16:creationId xmlns:a16="http://schemas.microsoft.com/office/drawing/2014/main" id="{17E5D797-F4EA-3A37-A73E-DB5E02E0093E}"/>
              </a:ext>
            </a:extLst>
          </p:cNvPr>
          <p:cNvPicPr>
            <a:picLocks noChangeAspect="1"/>
          </p:cNvPicPr>
          <p:nvPr/>
        </p:nvPicPr>
        <p:blipFill>
          <a:blip r:embed="rId3"/>
          <a:stretch>
            <a:fillRect/>
          </a:stretch>
        </p:blipFill>
        <p:spPr>
          <a:xfrm>
            <a:off x="8004408" y="1300768"/>
            <a:ext cx="2370745" cy="2065016"/>
          </a:xfrm>
          <a:prstGeom prst="rect">
            <a:avLst/>
          </a:prstGeom>
        </p:spPr>
      </p:pic>
      <p:sp>
        <p:nvSpPr>
          <p:cNvPr id="8" name="TextBox 7">
            <a:extLst>
              <a:ext uri="{FF2B5EF4-FFF2-40B4-BE49-F238E27FC236}">
                <a16:creationId xmlns:a16="http://schemas.microsoft.com/office/drawing/2014/main" id="{2F584EF8-729A-13DA-5595-36DADC83DE8D}"/>
              </a:ext>
            </a:extLst>
          </p:cNvPr>
          <p:cNvSpPr txBox="1"/>
          <p:nvPr/>
        </p:nvSpPr>
        <p:spPr>
          <a:xfrm>
            <a:off x="241737" y="6334780"/>
            <a:ext cx="11950263" cy="523220"/>
          </a:xfrm>
          <a:prstGeom prst="rect">
            <a:avLst/>
          </a:prstGeom>
          <a:noFill/>
        </p:spPr>
        <p:txBody>
          <a:bodyPr wrap="square">
            <a:spAutoFit/>
          </a:bodyPr>
          <a:lstStyle/>
          <a:p>
            <a:r>
              <a:rPr lang="en-US" sz="1400" i="1" dirty="0">
                <a:solidFill>
                  <a:schemeClr val="tx1">
                    <a:lumMod val="50000"/>
                    <a:lumOff val="50000"/>
                  </a:schemeClr>
                </a:solidFill>
              </a:rPr>
              <a:t>Jonathon Schwartz, Autonomous Penetration Testing using Reinforcement Learning, BSc Thesis, University of Queensland, 2018, </a:t>
            </a:r>
            <a:r>
              <a:rPr lang="en-US" sz="1400" i="1" dirty="0">
                <a:solidFill>
                  <a:schemeClr val="tx1">
                    <a:lumMod val="50000"/>
                    <a:lumOff val="50000"/>
                  </a:schemeClr>
                </a:solidFill>
                <a:hlinkClick r:id="rId4">
                  <a:extLst>
                    <a:ext uri="{A12FA001-AC4F-418D-AE19-62706E023703}">
                      <ahyp:hlinkClr xmlns:ahyp="http://schemas.microsoft.com/office/drawing/2018/hyperlinkcolor" val="tx"/>
                    </a:ext>
                  </a:extLst>
                </a:hlinkClick>
              </a:rPr>
              <a:t>1905.05965 (arxiv.org)</a:t>
            </a:r>
            <a:endParaRPr lang="en-US" sz="1400" i="1" dirty="0">
              <a:solidFill>
                <a:schemeClr val="tx1">
                  <a:lumMod val="50000"/>
                  <a:lumOff val="50000"/>
                </a:schemeClr>
              </a:solidFill>
            </a:endParaRPr>
          </a:p>
          <a:p>
            <a:r>
              <a:rPr lang="en-US" sz="1400" dirty="0">
                <a:solidFill>
                  <a:srgbClr val="467886"/>
                </a:solidFill>
                <a:hlinkClick r:id="rId5">
                  <a:extLst>
                    <a:ext uri="{A12FA001-AC4F-418D-AE19-62706E023703}">
                      <ahyp:hlinkClr xmlns:ahyp="http://schemas.microsoft.com/office/drawing/2018/hyperlinkcolor" val="tx"/>
                    </a:ext>
                  </a:extLst>
                </a:hlinkClick>
              </a:rPr>
              <a:t>GitHub - </a:t>
            </a:r>
            <a:r>
              <a:rPr lang="en-US" sz="1400" dirty="0" err="1">
                <a:solidFill>
                  <a:srgbClr val="467886"/>
                </a:solidFill>
                <a:hlinkClick r:id="rId5">
                  <a:extLst>
                    <a:ext uri="{A12FA001-AC4F-418D-AE19-62706E023703}">
                      <ahyp:hlinkClr xmlns:ahyp="http://schemas.microsoft.com/office/drawing/2018/hyperlinkcolor" val="tx"/>
                    </a:ext>
                  </a:extLst>
                </a:hlinkClick>
              </a:rPr>
              <a:t>Jjschwartz</a:t>
            </a:r>
            <a:r>
              <a:rPr lang="en-US" sz="1400" dirty="0">
                <a:solidFill>
                  <a:srgbClr val="467886"/>
                </a:solidFill>
                <a:hlinkClick r:id="rId5">
                  <a:extLst>
                    <a:ext uri="{A12FA001-AC4F-418D-AE19-62706E023703}">
                      <ahyp:hlinkClr xmlns:ahyp="http://schemas.microsoft.com/office/drawing/2018/hyperlinkcolor" val="tx"/>
                    </a:ext>
                  </a:extLst>
                </a:hlinkClick>
              </a:rPr>
              <a:t>/</a:t>
            </a:r>
            <a:r>
              <a:rPr lang="en-US" sz="1400" dirty="0" err="1">
                <a:solidFill>
                  <a:srgbClr val="467886"/>
                </a:solidFill>
                <a:hlinkClick r:id="rId5">
                  <a:extLst>
                    <a:ext uri="{A12FA001-AC4F-418D-AE19-62706E023703}">
                      <ahyp:hlinkClr xmlns:ahyp="http://schemas.microsoft.com/office/drawing/2018/hyperlinkcolor" val="tx"/>
                    </a:ext>
                  </a:extLst>
                </a:hlinkClick>
              </a:rPr>
              <a:t>NetworkAttackSimulator</a:t>
            </a:r>
            <a:r>
              <a:rPr lang="en-US" sz="1400" dirty="0">
                <a:solidFill>
                  <a:srgbClr val="467886"/>
                </a:solidFill>
                <a:hlinkClick r:id="rId5">
                  <a:extLst>
                    <a:ext uri="{A12FA001-AC4F-418D-AE19-62706E023703}">
                      <ahyp:hlinkClr xmlns:ahyp="http://schemas.microsoft.com/office/drawing/2018/hyperlinkcolor" val="tx"/>
                    </a:ext>
                  </a:extLst>
                </a:hlinkClick>
              </a:rPr>
              <a:t>: An environment for testing AI </a:t>
            </a:r>
            <a:r>
              <a:rPr lang="en-US" sz="1400" dirty="0" err="1">
                <a:solidFill>
                  <a:srgbClr val="467886"/>
                </a:solidFill>
                <a:hlinkClick r:id="rId5">
                  <a:extLst>
                    <a:ext uri="{A12FA001-AC4F-418D-AE19-62706E023703}">
                      <ahyp:hlinkClr xmlns:ahyp="http://schemas.microsoft.com/office/drawing/2018/hyperlinkcolor" val="tx"/>
                    </a:ext>
                  </a:extLst>
                </a:hlinkClick>
              </a:rPr>
              <a:t>pentesting</a:t>
            </a:r>
            <a:r>
              <a:rPr lang="en-US" sz="1400" dirty="0">
                <a:solidFill>
                  <a:schemeClr val="tx1">
                    <a:lumMod val="50000"/>
                    <a:lumOff val="50000"/>
                  </a:schemeClr>
                </a:solidFill>
                <a:hlinkClick r:id="rId5">
                  <a:extLst>
                    <a:ext uri="{A12FA001-AC4F-418D-AE19-62706E023703}">
                      <ahyp:hlinkClr xmlns:ahyp="http://schemas.microsoft.com/office/drawing/2018/hyperlinkcolor" val="tx"/>
                    </a:ext>
                  </a:extLst>
                </a:hlinkClick>
              </a:rPr>
              <a:t> agents against a simulated network.</a:t>
            </a:r>
            <a:endParaRPr lang="en-US" sz="1400" i="1" dirty="0">
              <a:solidFill>
                <a:schemeClr val="tx1">
                  <a:lumMod val="50000"/>
                  <a:lumOff val="50000"/>
                </a:schemeClr>
              </a:solidFill>
            </a:endParaRPr>
          </a:p>
        </p:txBody>
      </p:sp>
      <p:pic>
        <p:nvPicPr>
          <p:cNvPr id="10" name="Picture 9">
            <a:extLst>
              <a:ext uri="{FF2B5EF4-FFF2-40B4-BE49-F238E27FC236}">
                <a16:creationId xmlns:a16="http://schemas.microsoft.com/office/drawing/2014/main" id="{D10478CC-F1A6-C185-1F57-1458F60632AD}"/>
              </a:ext>
            </a:extLst>
          </p:cNvPr>
          <p:cNvPicPr>
            <a:picLocks noChangeAspect="1"/>
          </p:cNvPicPr>
          <p:nvPr/>
        </p:nvPicPr>
        <p:blipFill>
          <a:blip r:embed="rId6"/>
          <a:stretch>
            <a:fillRect/>
          </a:stretch>
        </p:blipFill>
        <p:spPr>
          <a:xfrm>
            <a:off x="7589247" y="3693569"/>
            <a:ext cx="3390699" cy="2276925"/>
          </a:xfrm>
          <a:prstGeom prst="rect">
            <a:avLst/>
          </a:prstGeom>
        </p:spPr>
      </p:pic>
    </p:spTree>
    <p:extLst>
      <p:ext uri="{BB962C8B-B14F-4D97-AF65-F5344CB8AC3E}">
        <p14:creationId xmlns:p14="http://schemas.microsoft.com/office/powerpoint/2010/main" val="7874994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DA2545-8B9E-400F-D949-126AC6A1C64B}"/>
              </a:ext>
            </a:extLst>
          </p:cNvPr>
          <p:cNvSpPr>
            <a:spLocks noGrp="1"/>
          </p:cNvSpPr>
          <p:nvPr>
            <p:ph type="title"/>
          </p:nvPr>
        </p:nvSpPr>
        <p:spPr/>
        <p:txBody>
          <a:bodyPr/>
          <a:lstStyle/>
          <a:p>
            <a:r>
              <a:rPr lang="en-US" dirty="0"/>
              <a:t>AI-based Detection</a:t>
            </a:r>
          </a:p>
        </p:txBody>
      </p:sp>
    </p:spTree>
    <p:extLst>
      <p:ext uri="{BB962C8B-B14F-4D97-AF65-F5344CB8AC3E}">
        <p14:creationId xmlns:p14="http://schemas.microsoft.com/office/powerpoint/2010/main" val="18561979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8651D8-3D15-9725-4385-8964701DAE9C}"/>
              </a:ext>
            </a:extLst>
          </p:cNvPr>
          <p:cNvSpPr>
            <a:spLocks noGrp="1"/>
          </p:cNvSpPr>
          <p:nvPr>
            <p:ph type="title"/>
          </p:nvPr>
        </p:nvSpPr>
        <p:spPr/>
        <p:txBody>
          <a:bodyPr/>
          <a:lstStyle/>
          <a:p>
            <a:r>
              <a:rPr lang="en-US" dirty="0"/>
              <a:t>Concepts</a:t>
            </a:r>
          </a:p>
        </p:txBody>
      </p:sp>
      <p:sp>
        <p:nvSpPr>
          <p:cNvPr id="5" name="Content Placeholder 4">
            <a:extLst>
              <a:ext uri="{FF2B5EF4-FFF2-40B4-BE49-F238E27FC236}">
                <a16:creationId xmlns:a16="http://schemas.microsoft.com/office/drawing/2014/main" id="{80D2378B-D522-BD95-8E65-76A573F165E0}"/>
              </a:ext>
            </a:extLst>
          </p:cNvPr>
          <p:cNvSpPr>
            <a:spLocks noGrp="1"/>
          </p:cNvSpPr>
          <p:nvPr>
            <p:ph idx="1"/>
          </p:nvPr>
        </p:nvSpPr>
        <p:spPr/>
        <p:txBody>
          <a:bodyPr/>
          <a:lstStyle/>
          <a:p>
            <a:r>
              <a:rPr lang="en-US" dirty="0"/>
              <a:t>AI-Based Detection: Utilizing machine learning to detect anomalies and threats.</a:t>
            </a:r>
          </a:p>
          <a:p>
            <a:r>
              <a:rPr lang="en-US" dirty="0"/>
              <a:t>Real-Time Monitoring: Continuous observation of network traffic and behavior.</a:t>
            </a:r>
          </a:p>
          <a:p>
            <a:r>
              <a:rPr lang="en-US" dirty="0"/>
              <a:t>Anomaly Detection: Identifying patterns that deviate from the norm, indicating potential threats.</a:t>
            </a:r>
          </a:p>
        </p:txBody>
      </p:sp>
    </p:spTree>
    <p:extLst>
      <p:ext uri="{BB962C8B-B14F-4D97-AF65-F5344CB8AC3E}">
        <p14:creationId xmlns:p14="http://schemas.microsoft.com/office/powerpoint/2010/main" val="22067409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10BA1-C4CC-9F9E-EB35-43F106ABE7CC}"/>
              </a:ext>
            </a:extLst>
          </p:cNvPr>
          <p:cNvSpPr>
            <a:spLocks noGrp="1"/>
          </p:cNvSpPr>
          <p:nvPr>
            <p:ph type="title"/>
          </p:nvPr>
        </p:nvSpPr>
        <p:spPr/>
        <p:txBody>
          <a:bodyPr/>
          <a:lstStyle/>
          <a:p>
            <a:r>
              <a:rPr lang="en-US" dirty="0"/>
              <a:t>Intrusion Detection Systems</a:t>
            </a:r>
          </a:p>
        </p:txBody>
      </p:sp>
      <p:sp>
        <p:nvSpPr>
          <p:cNvPr id="3" name="Content Placeholder 2">
            <a:extLst>
              <a:ext uri="{FF2B5EF4-FFF2-40B4-BE49-F238E27FC236}">
                <a16:creationId xmlns:a16="http://schemas.microsoft.com/office/drawing/2014/main" id="{6355048E-E5BB-4173-B7B1-FF1CD3254B74}"/>
              </a:ext>
            </a:extLst>
          </p:cNvPr>
          <p:cNvSpPr>
            <a:spLocks noGrp="1"/>
          </p:cNvSpPr>
          <p:nvPr>
            <p:ph idx="1"/>
          </p:nvPr>
        </p:nvSpPr>
        <p:spPr/>
        <p:txBody>
          <a:bodyPr/>
          <a:lstStyle/>
          <a:p>
            <a:r>
              <a:rPr lang="en-US" dirty="0"/>
              <a:t>Signature-based:</a:t>
            </a:r>
          </a:p>
          <a:p>
            <a:pPr lvl="1"/>
            <a:r>
              <a:rPr lang="en-US" dirty="0"/>
              <a:t>Identify patterns (e.g., malware)</a:t>
            </a:r>
          </a:p>
          <a:p>
            <a:r>
              <a:rPr lang="en-US" dirty="0"/>
              <a:t>Anomaly detection based</a:t>
            </a:r>
          </a:p>
          <a:p>
            <a:pPr lvl="1"/>
            <a:r>
              <a:rPr lang="en-US" dirty="0"/>
              <a:t>Can use machine learning</a:t>
            </a:r>
          </a:p>
        </p:txBody>
      </p:sp>
    </p:spTree>
    <p:extLst>
      <p:ext uri="{BB962C8B-B14F-4D97-AF65-F5344CB8AC3E}">
        <p14:creationId xmlns:p14="http://schemas.microsoft.com/office/powerpoint/2010/main" val="4032246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82B39-FC98-07CD-D852-9BF218C5188D}"/>
              </a:ext>
            </a:extLst>
          </p:cNvPr>
          <p:cNvSpPr>
            <a:spLocks noGrp="1"/>
          </p:cNvSpPr>
          <p:nvPr>
            <p:ph type="title"/>
          </p:nvPr>
        </p:nvSpPr>
        <p:spPr/>
        <p:txBody>
          <a:bodyPr/>
          <a:lstStyle/>
          <a:p>
            <a:r>
              <a:rPr lang="en-US"/>
              <a:t>The Ecosystem</a:t>
            </a:r>
          </a:p>
        </p:txBody>
      </p:sp>
      <p:graphicFrame>
        <p:nvGraphicFramePr>
          <p:cNvPr id="4" name="Content Placeholder 3">
            <a:extLst>
              <a:ext uri="{FF2B5EF4-FFF2-40B4-BE49-F238E27FC236}">
                <a16:creationId xmlns:a16="http://schemas.microsoft.com/office/drawing/2014/main" id="{CAB34960-770D-53E7-F8AB-B2C051EBFC66}"/>
              </a:ext>
            </a:extLst>
          </p:cNvPr>
          <p:cNvGraphicFramePr>
            <a:graphicFrameLocks noGrp="1"/>
          </p:cNvGraphicFramePr>
          <p:nvPr>
            <p:ph idx="1"/>
            <p:extLst>
              <p:ext uri="{D42A27DB-BD31-4B8C-83A1-F6EECF244321}">
                <p14:modId xmlns:p14="http://schemas.microsoft.com/office/powerpoint/2010/main" val="3336778676"/>
              </p:ext>
            </p:extLst>
          </p:nvPr>
        </p:nvGraphicFramePr>
        <p:xfrm>
          <a:off x="694267" y="1825625"/>
          <a:ext cx="10659533" cy="4211320"/>
        </p:xfrm>
        <a:graphic>
          <a:graphicData uri="http://schemas.openxmlformats.org/drawingml/2006/table">
            <a:tbl>
              <a:tblPr firstRow="1" bandRow="1">
                <a:tableStyleId>{5C22544A-7EE6-4342-B048-85BDC9FD1C3A}</a:tableStyleId>
              </a:tblPr>
              <a:tblGrid>
                <a:gridCol w="4325608">
                  <a:extLst>
                    <a:ext uri="{9D8B030D-6E8A-4147-A177-3AD203B41FA5}">
                      <a16:colId xmlns:a16="http://schemas.microsoft.com/office/drawing/2014/main" val="1111475042"/>
                    </a:ext>
                  </a:extLst>
                </a:gridCol>
                <a:gridCol w="6333925">
                  <a:extLst>
                    <a:ext uri="{9D8B030D-6E8A-4147-A177-3AD203B41FA5}">
                      <a16:colId xmlns:a16="http://schemas.microsoft.com/office/drawing/2014/main" val="1785192006"/>
                    </a:ext>
                  </a:extLst>
                </a:gridCol>
              </a:tblGrid>
              <a:tr h="370840">
                <a:tc>
                  <a:txBody>
                    <a:bodyPr/>
                    <a:lstStyle/>
                    <a:p>
                      <a:r>
                        <a:rPr lang="en-US"/>
                        <a:t>Organization</a:t>
                      </a:r>
                    </a:p>
                  </a:txBody>
                  <a:tcPr/>
                </a:tc>
                <a:tc>
                  <a:txBody>
                    <a:bodyPr/>
                    <a:lstStyle/>
                    <a:p>
                      <a:r>
                        <a:rPr lang="en-US"/>
                        <a:t>Role</a:t>
                      </a:r>
                    </a:p>
                  </a:txBody>
                  <a:tcPr/>
                </a:tc>
                <a:extLst>
                  <a:ext uri="{0D108BD9-81ED-4DB2-BD59-A6C34878D82A}">
                    <a16:rowId xmlns:a16="http://schemas.microsoft.com/office/drawing/2014/main" val="2037086041"/>
                  </a:ext>
                </a:extLst>
              </a:tr>
              <a:tr h="370839">
                <a:tc>
                  <a:txBody>
                    <a:bodyPr/>
                    <a:lstStyle/>
                    <a:p>
                      <a:pPr lvl="0">
                        <a:buNone/>
                      </a:pPr>
                      <a:r>
                        <a:rPr lang="en-US" dirty="0"/>
                        <a:t>ITU</a:t>
                      </a:r>
                    </a:p>
                    <a:p>
                      <a:pPr lvl="0">
                        <a:buNone/>
                      </a:pPr>
                      <a:r>
                        <a:rPr lang="en-US" dirty="0"/>
                        <a:t>(International Telecommunications Union)</a:t>
                      </a:r>
                    </a:p>
                  </a:txBody>
                  <a:tcPr/>
                </a:tc>
                <a:tc>
                  <a:txBody>
                    <a:bodyPr/>
                    <a:lstStyle/>
                    <a:p>
                      <a:pPr marL="285750" lvl="0" indent="-285750" algn="just">
                        <a:buFont typeface="Arial"/>
                        <a:buChar char="•"/>
                      </a:pPr>
                      <a:r>
                        <a:rPr lang="en-US" dirty="0"/>
                        <a:t>UN Agency for Information &amp; Communication Technologies</a:t>
                      </a:r>
                    </a:p>
                    <a:p>
                      <a:pPr marL="285750" lvl="0" indent="-285750" algn="just">
                        <a:buFont typeface="Arial"/>
                        <a:buChar char="•"/>
                      </a:pPr>
                      <a:r>
                        <a:rPr lang="en-US" dirty="0"/>
                        <a:t>Responsible for global radio spectrum allocation, satellite orbits, standards and recommendations for seamless connectivity</a:t>
                      </a:r>
                    </a:p>
                  </a:txBody>
                  <a:tcPr/>
                </a:tc>
                <a:extLst>
                  <a:ext uri="{0D108BD9-81ED-4DB2-BD59-A6C34878D82A}">
                    <a16:rowId xmlns:a16="http://schemas.microsoft.com/office/drawing/2014/main" val="3343490680"/>
                  </a:ext>
                </a:extLst>
              </a:tr>
              <a:tr h="370839">
                <a:tc>
                  <a:txBody>
                    <a:bodyPr/>
                    <a:lstStyle/>
                    <a:p>
                      <a:pPr lvl="0">
                        <a:buNone/>
                      </a:pPr>
                      <a:r>
                        <a:rPr lang="en-US" dirty="0"/>
                        <a:t>3GPP</a:t>
                      </a:r>
                      <a:br>
                        <a:rPr lang="en-US" dirty="0"/>
                      </a:br>
                      <a:r>
                        <a:rPr lang="en-US" dirty="0"/>
                        <a:t>(3rd Generation Partnership Programme)</a:t>
                      </a:r>
                    </a:p>
                  </a:txBody>
                  <a:tcPr/>
                </a:tc>
                <a:tc>
                  <a:txBody>
                    <a:bodyPr/>
                    <a:lstStyle/>
                    <a:p>
                      <a:pPr marL="285750" lvl="0" indent="-285750" algn="just">
                        <a:buFont typeface="Arial"/>
                        <a:buChar char="•"/>
                      </a:pPr>
                      <a:r>
                        <a:rPr lang="en-US"/>
                        <a:t>Develops technical specifications, not standards.</a:t>
                      </a:r>
                    </a:p>
                    <a:p>
                      <a:pPr marL="285750" lvl="0" indent="-285750" algn="just">
                        <a:buFont typeface="Arial"/>
                        <a:buChar char="•"/>
                      </a:pPr>
                      <a:r>
                        <a:rPr lang="en-US"/>
                        <a:t>The specifications are transposed into standards by the 7 regional Standardization Bodies (Organizational Partners of the 3GPP): ETSI (Europe), ARIB (Japan), CCSA (China), ATTIS (USA), TSDSI (India), TTA (Korea), TTC (Japan)</a:t>
                      </a:r>
                    </a:p>
                  </a:txBody>
                  <a:tcPr/>
                </a:tc>
                <a:extLst>
                  <a:ext uri="{0D108BD9-81ED-4DB2-BD59-A6C34878D82A}">
                    <a16:rowId xmlns:a16="http://schemas.microsoft.com/office/drawing/2014/main" val="4117629717"/>
                  </a:ext>
                </a:extLst>
              </a:tr>
              <a:tr h="370838">
                <a:tc>
                  <a:txBody>
                    <a:bodyPr/>
                    <a:lstStyle/>
                    <a:p>
                      <a:pPr lvl="0">
                        <a:buNone/>
                      </a:pPr>
                      <a:r>
                        <a:rPr lang="en-US" dirty="0"/>
                        <a:t>Market Representation Partners</a:t>
                      </a:r>
                    </a:p>
                  </a:txBody>
                  <a:tcPr/>
                </a:tc>
                <a:tc>
                  <a:txBody>
                    <a:bodyPr/>
                    <a:lstStyle/>
                    <a:p>
                      <a:pPr marL="285750" lvl="0" indent="-285750" algn="just">
                        <a:buFont typeface="Arial"/>
                        <a:buChar char="•"/>
                      </a:pPr>
                      <a:r>
                        <a:rPr lang="en-US" dirty="0"/>
                        <a:t>5G-AA</a:t>
                      </a:r>
                    </a:p>
                    <a:p>
                      <a:pPr marL="285750" lvl="0" indent="-285750" algn="just">
                        <a:buFont typeface="Arial"/>
                        <a:buChar char="•"/>
                      </a:pPr>
                      <a:r>
                        <a:rPr lang="en-US" dirty="0"/>
                        <a:t>NGMN</a:t>
                      </a:r>
                    </a:p>
                    <a:p>
                      <a:pPr marL="285750" lvl="0" indent="-285750" algn="just">
                        <a:buFont typeface="Arial"/>
                        <a:buChar char="•"/>
                      </a:pPr>
                      <a:r>
                        <a:rPr lang="en-US" dirty="0"/>
                        <a:t>GSMA</a:t>
                      </a:r>
                    </a:p>
                    <a:p>
                      <a:pPr marL="285750" lvl="0" indent="-285750" algn="just">
                        <a:buFont typeface="Arial"/>
                        <a:buChar char="•"/>
                      </a:pPr>
                      <a:r>
                        <a:rPr lang="en-US" dirty="0"/>
                        <a:t>And many others</a:t>
                      </a:r>
                    </a:p>
                  </a:txBody>
                  <a:tcPr/>
                </a:tc>
                <a:extLst>
                  <a:ext uri="{0D108BD9-81ED-4DB2-BD59-A6C34878D82A}">
                    <a16:rowId xmlns:a16="http://schemas.microsoft.com/office/drawing/2014/main" val="4249795533"/>
                  </a:ext>
                </a:extLst>
              </a:tr>
            </a:tbl>
          </a:graphicData>
        </a:graphic>
      </p:graphicFrame>
      <p:sp>
        <p:nvSpPr>
          <p:cNvPr id="5" name="TextBox 4">
            <a:extLst>
              <a:ext uri="{FF2B5EF4-FFF2-40B4-BE49-F238E27FC236}">
                <a16:creationId xmlns:a16="http://schemas.microsoft.com/office/drawing/2014/main" id="{B2E5BB70-13DF-E909-85CB-B8C728F20A91}"/>
              </a:ext>
            </a:extLst>
          </p:cNvPr>
          <p:cNvSpPr txBox="1"/>
          <p:nvPr/>
        </p:nvSpPr>
        <p:spPr>
          <a:xfrm>
            <a:off x="585694" y="6231265"/>
            <a:ext cx="4817035" cy="523220"/>
          </a:xfrm>
          <a:prstGeom prst="rect">
            <a:avLst/>
          </a:prstGeom>
          <a:noFill/>
        </p:spPr>
        <p:txBody>
          <a:bodyPr wrap="square">
            <a:spAutoFit/>
          </a:bodyPr>
          <a:lstStyle/>
          <a:p>
            <a:r>
              <a:rPr lang="en-US" sz="1400" i="1" dirty="0">
                <a:solidFill>
                  <a:schemeClr val="tx1">
                    <a:lumMod val="50000"/>
                    <a:lumOff val="50000"/>
                  </a:schemeClr>
                </a:solidFill>
                <a:hlinkClick r:id="rId2"/>
              </a:rPr>
              <a:t>https://www.3gpp.org/about-us/partners</a:t>
            </a:r>
            <a:endParaRPr lang="en-US" sz="1400" i="1" dirty="0">
              <a:solidFill>
                <a:schemeClr val="tx1">
                  <a:lumMod val="50000"/>
                  <a:lumOff val="50000"/>
                </a:schemeClr>
              </a:solidFill>
            </a:endParaRPr>
          </a:p>
          <a:p>
            <a:r>
              <a:rPr lang="en-US" sz="1400" i="1" dirty="0">
                <a:hlinkClick r:id="rId3"/>
              </a:rPr>
              <a:t>https://www.itu.int/en/about/Pages/default.aspx</a:t>
            </a:r>
            <a:r>
              <a:rPr lang="en-US" sz="1400" i="1" dirty="0"/>
              <a:t> </a:t>
            </a:r>
            <a:endParaRPr lang="en-US" sz="1400" i="1" dirty="0">
              <a:solidFill>
                <a:schemeClr val="tx1">
                  <a:lumMod val="50000"/>
                  <a:lumOff val="50000"/>
                </a:schemeClr>
              </a:solidFill>
            </a:endParaRPr>
          </a:p>
        </p:txBody>
      </p:sp>
    </p:spTree>
    <p:extLst>
      <p:ext uri="{BB962C8B-B14F-4D97-AF65-F5344CB8AC3E}">
        <p14:creationId xmlns:p14="http://schemas.microsoft.com/office/powerpoint/2010/main" val="37901093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D51B6-ED27-CF96-E5F8-4E4B50B4D41C}"/>
              </a:ext>
            </a:extLst>
          </p:cNvPr>
          <p:cNvSpPr>
            <a:spLocks noGrp="1"/>
          </p:cNvSpPr>
          <p:nvPr>
            <p:ph type="title"/>
          </p:nvPr>
        </p:nvSpPr>
        <p:spPr/>
        <p:txBody>
          <a:bodyPr/>
          <a:lstStyle/>
          <a:p>
            <a:r>
              <a:rPr lang="en-US" dirty="0"/>
              <a:t>Methodologies</a:t>
            </a:r>
          </a:p>
        </p:txBody>
      </p:sp>
      <p:sp>
        <p:nvSpPr>
          <p:cNvPr id="3" name="Content Placeholder 2">
            <a:extLst>
              <a:ext uri="{FF2B5EF4-FFF2-40B4-BE49-F238E27FC236}">
                <a16:creationId xmlns:a16="http://schemas.microsoft.com/office/drawing/2014/main" id="{7C81D506-22D5-2502-07AA-6E22D74E43D5}"/>
              </a:ext>
            </a:extLst>
          </p:cNvPr>
          <p:cNvSpPr>
            <a:spLocks noGrp="1"/>
          </p:cNvSpPr>
          <p:nvPr>
            <p:ph idx="1"/>
          </p:nvPr>
        </p:nvSpPr>
        <p:spPr/>
        <p:txBody>
          <a:bodyPr/>
          <a:lstStyle/>
          <a:p>
            <a:r>
              <a:rPr lang="en-US" dirty="0"/>
              <a:t>Supervised learning:</a:t>
            </a:r>
          </a:p>
          <a:p>
            <a:pPr lvl="1"/>
            <a:r>
              <a:rPr lang="en-US" dirty="0"/>
              <a:t>Labeled dataset with benign and malicious samples</a:t>
            </a:r>
          </a:p>
          <a:p>
            <a:pPr lvl="1"/>
            <a:r>
              <a:rPr lang="en-US" dirty="0"/>
              <a:t>Detect specific attacks like malware and DDoS</a:t>
            </a:r>
          </a:p>
          <a:p>
            <a:pPr lvl="1"/>
            <a:r>
              <a:rPr lang="en-US" dirty="0"/>
              <a:t>Naïve Bayes, Decision Trees, SVM, ANNs (CNN)</a:t>
            </a:r>
          </a:p>
          <a:p>
            <a:r>
              <a:rPr lang="en-US" dirty="0"/>
              <a:t>Unsupervised learning:</a:t>
            </a:r>
          </a:p>
          <a:p>
            <a:pPr lvl="1"/>
            <a:r>
              <a:rPr lang="en-US" dirty="0"/>
              <a:t>Find patterns representing anomalous behavior</a:t>
            </a:r>
          </a:p>
          <a:p>
            <a:pPr lvl="1"/>
            <a:r>
              <a:rPr lang="en-US" dirty="0"/>
              <a:t>Potentially detect new attacks</a:t>
            </a:r>
          </a:p>
          <a:p>
            <a:pPr lvl="1"/>
            <a:r>
              <a:rPr lang="en-US" dirty="0"/>
              <a:t>K-Means, Autoencoders</a:t>
            </a:r>
          </a:p>
        </p:txBody>
      </p:sp>
    </p:spTree>
    <p:extLst>
      <p:ext uri="{BB962C8B-B14F-4D97-AF65-F5344CB8AC3E}">
        <p14:creationId xmlns:p14="http://schemas.microsoft.com/office/powerpoint/2010/main" val="11740642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6B11F-B2EF-9F93-911E-21DA6B625DB0}"/>
              </a:ext>
            </a:extLst>
          </p:cNvPr>
          <p:cNvSpPr>
            <a:spLocks noGrp="1"/>
          </p:cNvSpPr>
          <p:nvPr>
            <p:ph type="title"/>
          </p:nvPr>
        </p:nvSpPr>
        <p:spPr/>
        <p:txBody>
          <a:bodyPr/>
          <a:lstStyle/>
          <a:p>
            <a:r>
              <a:rPr lang="en-US" dirty="0"/>
              <a:t>Dataset Availability</a:t>
            </a:r>
          </a:p>
        </p:txBody>
      </p:sp>
      <p:sp>
        <p:nvSpPr>
          <p:cNvPr id="3" name="Content Placeholder 2">
            <a:extLst>
              <a:ext uri="{FF2B5EF4-FFF2-40B4-BE49-F238E27FC236}">
                <a16:creationId xmlns:a16="http://schemas.microsoft.com/office/drawing/2014/main" id="{AF923E5B-D839-CB71-52E7-52B933B0BD9C}"/>
              </a:ext>
            </a:extLst>
          </p:cNvPr>
          <p:cNvSpPr>
            <a:spLocks noGrp="1"/>
          </p:cNvSpPr>
          <p:nvPr>
            <p:ph idx="1"/>
          </p:nvPr>
        </p:nvSpPr>
        <p:spPr/>
        <p:txBody>
          <a:bodyPr>
            <a:normAutofit/>
          </a:bodyPr>
          <a:lstStyle/>
          <a:p>
            <a:r>
              <a:rPr lang="en-US" dirty="0"/>
              <a:t>There are many datasets for intrusion detection</a:t>
            </a:r>
          </a:p>
          <a:p>
            <a:r>
              <a:rPr lang="en-US" dirty="0"/>
              <a:t>But often they resemble enterprise networks</a:t>
            </a:r>
          </a:p>
          <a:p>
            <a:r>
              <a:rPr lang="en-US" dirty="0"/>
              <a:t>There are existing works with attacks against 5G networks:</a:t>
            </a:r>
          </a:p>
          <a:p>
            <a:pPr lvl="1"/>
            <a:r>
              <a:rPr lang="en-US" sz="1600" dirty="0"/>
              <a:t>National Centre of Scientific Research "</a:t>
            </a:r>
            <a:r>
              <a:rPr lang="en-US" sz="1600" dirty="0" err="1"/>
              <a:t>Demokritos</a:t>
            </a:r>
            <a:r>
              <a:rPr lang="en-US" sz="1600" dirty="0"/>
              <a:t>", &amp; Space Hellas (Greece). (2024). NCSRD-DS-5GDDoS: 5G Radio and Core metrics containing sporadic DDoS attacks (1.0) [Data set]. </a:t>
            </a:r>
            <a:r>
              <a:rPr lang="en-US" sz="1600" dirty="0" err="1"/>
              <a:t>Zenodo</a:t>
            </a:r>
            <a:r>
              <a:rPr lang="en-US" sz="1600" dirty="0"/>
              <a:t>. </a:t>
            </a:r>
            <a:r>
              <a:rPr lang="en-US" sz="1600" dirty="0">
                <a:hlinkClick r:id="rId3"/>
              </a:rPr>
              <a:t>https://doi.org/10.5281/zenodo.10671494</a:t>
            </a:r>
            <a:endParaRPr lang="en-US" sz="1600" dirty="0"/>
          </a:p>
          <a:p>
            <a:pPr lvl="1"/>
            <a:r>
              <a:rPr lang="en-US" sz="1600" dirty="0" err="1"/>
              <a:t>Sehan</a:t>
            </a:r>
            <a:r>
              <a:rPr lang="en-US" sz="1600" dirty="0"/>
              <a:t> Samarakoon, Yushan </a:t>
            </a:r>
            <a:r>
              <a:rPr lang="en-US" sz="1600" dirty="0" err="1"/>
              <a:t>Siriwardhana</a:t>
            </a:r>
            <a:r>
              <a:rPr lang="en-US" sz="1600" dirty="0"/>
              <a:t>, </a:t>
            </a:r>
            <a:r>
              <a:rPr lang="en-US" sz="1600" dirty="0" err="1"/>
              <a:t>Pawani</a:t>
            </a:r>
            <a:r>
              <a:rPr lang="en-US" sz="1600" dirty="0"/>
              <a:t> </a:t>
            </a:r>
            <a:r>
              <a:rPr lang="en-US" sz="1600" dirty="0" err="1"/>
              <a:t>Porambage</a:t>
            </a:r>
            <a:r>
              <a:rPr lang="en-US" sz="1600" dirty="0"/>
              <a:t>, Madhusanka Liyanage, Sang-Yoon Chang, </a:t>
            </a:r>
            <a:r>
              <a:rPr lang="en-US" sz="1600" dirty="0" err="1"/>
              <a:t>Jinoh</a:t>
            </a:r>
            <a:r>
              <a:rPr lang="en-US" sz="1600" dirty="0"/>
              <a:t> Kim, </a:t>
            </a:r>
            <a:r>
              <a:rPr lang="en-US" sz="1600" dirty="0" err="1"/>
              <a:t>Jonghyun</a:t>
            </a:r>
            <a:r>
              <a:rPr lang="en-US" sz="1600" dirty="0"/>
              <a:t> Kim, Mika </a:t>
            </a:r>
            <a:r>
              <a:rPr lang="en-US" sz="1600" dirty="0" err="1"/>
              <a:t>Ylianttila</a:t>
            </a:r>
            <a:r>
              <a:rPr lang="en-US" sz="1600" dirty="0"/>
              <a:t>, December 2, 2022, "5G-NIDD: A Comprehensive Network Intrusion Detection Dataset Generated over 5G Wireless Network", IEEE </a:t>
            </a:r>
            <a:r>
              <a:rPr lang="en-US" sz="1600" dirty="0" err="1"/>
              <a:t>Dataport</a:t>
            </a:r>
            <a:r>
              <a:rPr lang="en-US" sz="1600" dirty="0"/>
              <a:t>, </a:t>
            </a:r>
            <a:r>
              <a:rPr lang="en-US" sz="1600" dirty="0" err="1"/>
              <a:t>doi</a:t>
            </a:r>
            <a:r>
              <a:rPr lang="en-US" sz="1600" dirty="0"/>
              <a:t>: </a:t>
            </a:r>
            <a:r>
              <a:rPr lang="en-US" sz="1600" dirty="0">
                <a:hlinkClick r:id="rId4"/>
              </a:rPr>
              <a:t>https://dx.doi.org/10.21227/xtep-hv36</a:t>
            </a:r>
            <a:r>
              <a:rPr lang="en-US" sz="1600" dirty="0"/>
              <a:t>.</a:t>
            </a:r>
          </a:p>
          <a:p>
            <a:r>
              <a:rPr lang="en-US" sz="2000" dirty="0"/>
              <a:t>We can inspect cellular specific features, like signaling  information, patterns of users/devices</a:t>
            </a:r>
          </a:p>
          <a:p>
            <a:pPr lvl="1"/>
            <a:endParaRPr lang="en-US" dirty="0"/>
          </a:p>
        </p:txBody>
      </p:sp>
      <p:sp>
        <p:nvSpPr>
          <p:cNvPr id="4" name="TextBox 3">
            <a:extLst>
              <a:ext uri="{FF2B5EF4-FFF2-40B4-BE49-F238E27FC236}">
                <a16:creationId xmlns:a16="http://schemas.microsoft.com/office/drawing/2014/main" id="{070515CF-2D4B-1079-2E21-A658042E432A}"/>
              </a:ext>
            </a:extLst>
          </p:cNvPr>
          <p:cNvSpPr txBox="1"/>
          <p:nvPr/>
        </p:nvSpPr>
        <p:spPr>
          <a:xfrm>
            <a:off x="466163" y="6475693"/>
            <a:ext cx="7088095" cy="307777"/>
          </a:xfrm>
          <a:prstGeom prst="rect">
            <a:avLst/>
          </a:prstGeom>
          <a:noFill/>
        </p:spPr>
        <p:txBody>
          <a:bodyPr wrap="square" rtlCol="0">
            <a:spAutoFit/>
          </a:bodyPr>
          <a:lstStyle/>
          <a:p>
            <a:r>
              <a:rPr lang="en-US" sz="1400" i="1" dirty="0">
                <a:solidFill>
                  <a:schemeClr val="tx1">
                    <a:lumMod val="50000"/>
                    <a:lumOff val="50000"/>
                  </a:schemeClr>
                </a:solidFill>
              </a:rPr>
              <a:t>https://github.com/shramos/Awesome-Cybersecurity-Datasets</a:t>
            </a:r>
          </a:p>
        </p:txBody>
      </p:sp>
    </p:spTree>
    <p:extLst>
      <p:ext uri="{BB962C8B-B14F-4D97-AF65-F5344CB8AC3E}">
        <p14:creationId xmlns:p14="http://schemas.microsoft.com/office/powerpoint/2010/main" val="33986521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39619-EE6F-51D5-BE00-082FE17C1067}"/>
              </a:ext>
            </a:extLst>
          </p:cNvPr>
          <p:cNvSpPr>
            <a:spLocks noGrp="1"/>
          </p:cNvSpPr>
          <p:nvPr>
            <p:ph type="title"/>
          </p:nvPr>
        </p:nvSpPr>
        <p:spPr/>
        <p:txBody>
          <a:bodyPr/>
          <a:lstStyle/>
          <a:p>
            <a:r>
              <a:rPr lang="en-US" dirty="0"/>
              <a:t>Anomaly Detection in the 3GPP (NWDAF)</a:t>
            </a:r>
          </a:p>
        </p:txBody>
      </p:sp>
      <p:pic>
        <p:nvPicPr>
          <p:cNvPr id="4" name="Picture 3">
            <a:extLst>
              <a:ext uri="{FF2B5EF4-FFF2-40B4-BE49-F238E27FC236}">
                <a16:creationId xmlns:a16="http://schemas.microsoft.com/office/drawing/2014/main" id="{FA4EF5E4-4B79-4A4F-615E-005124AB52E0}"/>
              </a:ext>
            </a:extLst>
          </p:cNvPr>
          <p:cNvPicPr>
            <a:picLocks noChangeAspect="1"/>
          </p:cNvPicPr>
          <p:nvPr/>
        </p:nvPicPr>
        <p:blipFill>
          <a:blip r:embed="rId2"/>
          <a:stretch>
            <a:fillRect/>
          </a:stretch>
        </p:blipFill>
        <p:spPr>
          <a:xfrm>
            <a:off x="6813177" y="1867411"/>
            <a:ext cx="4897881" cy="4302394"/>
          </a:xfrm>
          <a:prstGeom prst="rect">
            <a:avLst/>
          </a:prstGeom>
        </p:spPr>
      </p:pic>
      <p:pic>
        <p:nvPicPr>
          <p:cNvPr id="6" name="Picture 5">
            <a:extLst>
              <a:ext uri="{FF2B5EF4-FFF2-40B4-BE49-F238E27FC236}">
                <a16:creationId xmlns:a16="http://schemas.microsoft.com/office/drawing/2014/main" id="{9F7B8183-3D18-5053-2D34-EFF95900BF4E}"/>
              </a:ext>
            </a:extLst>
          </p:cNvPr>
          <p:cNvPicPr>
            <a:picLocks noChangeAspect="1"/>
          </p:cNvPicPr>
          <p:nvPr/>
        </p:nvPicPr>
        <p:blipFill>
          <a:blip r:embed="rId3"/>
          <a:stretch>
            <a:fillRect/>
          </a:stretch>
        </p:blipFill>
        <p:spPr>
          <a:xfrm>
            <a:off x="558637" y="1791179"/>
            <a:ext cx="5330672" cy="4454859"/>
          </a:xfrm>
          <a:prstGeom prst="rect">
            <a:avLst/>
          </a:prstGeom>
        </p:spPr>
      </p:pic>
      <p:sp>
        <p:nvSpPr>
          <p:cNvPr id="8" name="TextBox 7">
            <a:extLst>
              <a:ext uri="{FF2B5EF4-FFF2-40B4-BE49-F238E27FC236}">
                <a16:creationId xmlns:a16="http://schemas.microsoft.com/office/drawing/2014/main" id="{67B05454-CEC8-6660-60D3-D44D296A83A4}"/>
              </a:ext>
            </a:extLst>
          </p:cNvPr>
          <p:cNvSpPr txBox="1"/>
          <p:nvPr/>
        </p:nvSpPr>
        <p:spPr>
          <a:xfrm>
            <a:off x="370543" y="6346528"/>
            <a:ext cx="11340515" cy="523220"/>
          </a:xfrm>
          <a:prstGeom prst="rect">
            <a:avLst/>
          </a:prstGeom>
          <a:noFill/>
        </p:spPr>
        <p:txBody>
          <a:bodyPr wrap="square">
            <a:spAutoFit/>
          </a:bodyPr>
          <a:lstStyle/>
          <a:p>
            <a:r>
              <a:rPr lang="en-US" sz="1400" i="1" dirty="0">
                <a:solidFill>
                  <a:schemeClr val="tx1">
                    <a:lumMod val="50000"/>
                    <a:lumOff val="50000"/>
                  </a:schemeClr>
                </a:solidFill>
              </a:rPr>
              <a:t>3GPP, TS 23.288 V16.4.0, Technical Specification Group Services and System Aspects; Architecture enhancements for 5G System (5GS) to support network data analytics services (Release 16)  </a:t>
            </a:r>
          </a:p>
        </p:txBody>
      </p:sp>
    </p:spTree>
    <p:extLst>
      <p:ext uri="{BB962C8B-B14F-4D97-AF65-F5344CB8AC3E}">
        <p14:creationId xmlns:p14="http://schemas.microsoft.com/office/powerpoint/2010/main" val="22928042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CB3A1-E7FD-1A68-92C4-E5949D518750}"/>
              </a:ext>
            </a:extLst>
          </p:cNvPr>
          <p:cNvSpPr>
            <a:spLocks noGrp="1"/>
          </p:cNvSpPr>
          <p:nvPr>
            <p:ph type="title"/>
          </p:nvPr>
        </p:nvSpPr>
        <p:spPr/>
        <p:txBody>
          <a:bodyPr/>
          <a:lstStyle/>
          <a:p>
            <a:r>
              <a:rPr lang="en-US" dirty="0"/>
              <a:t>NWDAF Output Analytics for Abnormal UE behavior</a:t>
            </a:r>
          </a:p>
        </p:txBody>
      </p:sp>
      <p:pic>
        <p:nvPicPr>
          <p:cNvPr id="4" name="Picture 3">
            <a:extLst>
              <a:ext uri="{FF2B5EF4-FFF2-40B4-BE49-F238E27FC236}">
                <a16:creationId xmlns:a16="http://schemas.microsoft.com/office/drawing/2014/main" id="{58061F70-95B4-C09E-66FD-B08991788A9E}"/>
              </a:ext>
            </a:extLst>
          </p:cNvPr>
          <p:cNvPicPr>
            <a:picLocks noChangeAspect="1"/>
          </p:cNvPicPr>
          <p:nvPr/>
        </p:nvPicPr>
        <p:blipFill>
          <a:blip r:embed="rId2"/>
          <a:stretch>
            <a:fillRect/>
          </a:stretch>
        </p:blipFill>
        <p:spPr>
          <a:xfrm>
            <a:off x="2141901" y="2078557"/>
            <a:ext cx="7908198" cy="3150853"/>
          </a:xfrm>
          <a:prstGeom prst="rect">
            <a:avLst/>
          </a:prstGeom>
        </p:spPr>
      </p:pic>
      <p:sp>
        <p:nvSpPr>
          <p:cNvPr id="3" name="TextBox 2">
            <a:extLst>
              <a:ext uri="{FF2B5EF4-FFF2-40B4-BE49-F238E27FC236}">
                <a16:creationId xmlns:a16="http://schemas.microsoft.com/office/drawing/2014/main" id="{3C8B6B64-1D4E-59AB-F9CE-2A2C55DCC031}"/>
              </a:ext>
            </a:extLst>
          </p:cNvPr>
          <p:cNvSpPr txBox="1"/>
          <p:nvPr/>
        </p:nvSpPr>
        <p:spPr>
          <a:xfrm>
            <a:off x="203202" y="6231265"/>
            <a:ext cx="11340515" cy="523220"/>
          </a:xfrm>
          <a:prstGeom prst="rect">
            <a:avLst/>
          </a:prstGeom>
          <a:noFill/>
        </p:spPr>
        <p:txBody>
          <a:bodyPr wrap="square">
            <a:spAutoFit/>
          </a:bodyPr>
          <a:lstStyle/>
          <a:p>
            <a:r>
              <a:rPr lang="en-US" sz="1400" i="1" dirty="0">
                <a:solidFill>
                  <a:schemeClr val="tx1">
                    <a:lumMod val="50000"/>
                    <a:lumOff val="50000"/>
                  </a:schemeClr>
                </a:solidFill>
              </a:rPr>
              <a:t>3GPP, TS 23.288 V16.4.0, Technical Specification Group Services and System Aspects; Architecture enhancements for 5G System (5GS) to support network data analytics services (Release 16)  </a:t>
            </a:r>
          </a:p>
        </p:txBody>
      </p:sp>
    </p:spTree>
    <p:extLst>
      <p:ext uri="{BB962C8B-B14F-4D97-AF65-F5344CB8AC3E}">
        <p14:creationId xmlns:p14="http://schemas.microsoft.com/office/powerpoint/2010/main" val="8025144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8F473-FB77-66C0-84CD-AB6C1E28BA29}"/>
              </a:ext>
            </a:extLst>
          </p:cNvPr>
          <p:cNvSpPr>
            <a:spLocks noGrp="1"/>
          </p:cNvSpPr>
          <p:nvPr>
            <p:ph type="title"/>
          </p:nvPr>
        </p:nvSpPr>
        <p:spPr>
          <a:xfrm>
            <a:off x="838199" y="365125"/>
            <a:ext cx="10989235" cy="1325563"/>
          </a:xfrm>
        </p:spPr>
        <p:txBody>
          <a:bodyPr/>
          <a:lstStyle/>
          <a:p>
            <a:r>
              <a:rPr lang="en-US" dirty="0"/>
              <a:t>NWDAF Federated Deployment (3GPP Rel. 17)</a:t>
            </a:r>
          </a:p>
        </p:txBody>
      </p:sp>
      <p:graphicFrame>
        <p:nvGraphicFramePr>
          <p:cNvPr id="4" name="Content Placeholder 3">
            <a:extLst>
              <a:ext uri="{FF2B5EF4-FFF2-40B4-BE49-F238E27FC236}">
                <a16:creationId xmlns:a16="http://schemas.microsoft.com/office/drawing/2014/main" id="{BD757D7A-5B3E-500F-A729-C125F4B921AA}"/>
              </a:ext>
            </a:extLst>
          </p:cNvPr>
          <p:cNvGraphicFramePr>
            <a:graphicFrameLocks noGrp="1" noChangeAspect="1"/>
          </p:cNvGraphicFramePr>
          <p:nvPr>
            <p:ph idx="1"/>
            <p:extLst>
              <p:ext uri="{D42A27DB-BD31-4B8C-83A1-F6EECF244321}">
                <p14:modId xmlns:p14="http://schemas.microsoft.com/office/powerpoint/2010/main" val="2504439665"/>
              </p:ext>
            </p:extLst>
          </p:nvPr>
        </p:nvGraphicFramePr>
        <p:xfrm>
          <a:off x="486832" y="1437153"/>
          <a:ext cx="6593564" cy="4646893"/>
        </p:xfrm>
        <a:graphic>
          <a:graphicData uri="http://schemas.openxmlformats.org/presentationml/2006/ole">
            <mc:AlternateContent xmlns:mc="http://schemas.openxmlformats.org/markup-compatibility/2006">
              <mc:Choice xmlns:v="urn:schemas-microsoft-com:vml" Requires="v">
                <p:oleObj r:id="rId3" imgW="8000938" imgH="5638523" progId="Visio.Drawing.15">
                  <p:embed/>
                </p:oleObj>
              </mc:Choice>
              <mc:Fallback>
                <p:oleObj r:id="rId3" imgW="8000938" imgH="5638523" progId="Visio.Drawing.15">
                  <p:embed/>
                  <p:pic>
                    <p:nvPicPr>
                      <p:cNvPr id="4" name="Content Placeholder 3">
                        <a:extLst>
                          <a:ext uri="{FF2B5EF4-FFF2-40B4-BE49-F238E27FC236}">
                            <a16:creationId xmlns:a16="http://schemas.microsoft.com/office/drawing/2014/main" id="{BD757D7A-5B3E-500F-A729-C125F4B921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832" y="1437153"/>
                        <a:ext cx="6593564" cy="4646893"/>
                      </a:xfrm>
                      <a:prstGeom prst="rect">
                        <a:avLst/>
                      </a:prstGeom>
                      <a:noFill/>
                    </p:spPr>
                  </p:pic>
                </p:oleObj>
              </mc:Fallback>
            </mc:AlternateContent>
          </a:graphicData>
        </a:graphic>
      </p:graphicFrame>
      <p:sp>
        <p:nvSpPr>
          <p:cNvPr id="5" name="TextBox 4">
            <a:extLst>
              <a:ext uri="{FF2B5EF4-FFF2-40B4-BE49-F238E27FC236}">
                <a16:creationId xmlns:a16="http://schemas.microsoft.com/office/drawing/2014/main" id="{164FD2C6-61D0-66AC-278A-89B63D24BCE4}"/>
              </a:ext>
            </a:extLst>
          </p:cNvPr>
          <p:cNvSpPr txBox="1"/>
          <p:nvPr/>
        </p:nvSpPr>
        <p:spPr>
          <a:xfrm>
            <a:off x="486832" y="6334780"/>
            <a:ext cx="10919875" cy="523220"/>
          </a:xfrm>
          <a:prstGeom prst="rect">
            <a:avLst/>
          </a:prstGeom>
          <a:noFill/>
        </p:spPr>
        <p:txBody>
          <a:bodyPr wrap="square" rtlCol="0">
            <a:spAutoFit/>
          </a:bodyPr>
          <a:lstStyle/>
          <a:p>
            <a:r>
              <a:rPr lang="en-US" sz="1400" i="1" dirty="0">
                <a:solidFill>
                  <a:schemeClr val="tx1">
                    <a:lumMod val="50000"/>
                    <a:lumOff val="50000"/>
                  </a:schemeClr>
                </a:solidFill>
              </a:rPr>
              <a:t>From 3GPP TR 23.700-91 V17.0.0, Technical Specification Group Services and System Aspects; Study on enablers for network automation for the 5G System (5GS); Phase 2 (Release 17)</a:t>
            </a:r>
          </a:p>
        </p:txBody>
      </p:sp>
      <p:pic>
        <p:nvPicPr>
          <p:cNvPr id="22" name="Picture 21">
            <a:extLst>
              <a:ext uri="{FF2B5EF4-FFF2-40B4-BE49-F238E27FC236}">
                <a16:creationId xmlns:a16="http://schemas.microsoft.com/office/drawing/2014/main" id="{C232BD93-E440-2818-E39D-56894CA39D0F}"/>
              </a:ext>
            </a:extLst>
          </p:cNvPr>
          <p:cNvPicPr>
            <a:picLocks noChangeAspect="1"/>
          </p:cNvPicPr>
          <p:nvPr/>
        </p:nvPicPr>
        <p:blipFill>
          <a:blip r:embed="rId5"/>
          <a:stretch>
            <a:fillRect/>
          </a:stretch>
        </p:blipFill>
        <p:spPr>
          <a:xfrm>
            <a:off x="7267234" y="2408636"/>
            <a:ext cx="4437934" cy="2272730"/>
          </a:xfrm>
          <a:prstGeom prst="rect">
            <a:avLst/>
          </a:prstGeom>
        </p:spPr>
      </p:pic>
    </p:spTree>
    <p:extLst>
      <p:ext uri="{BB962C8B-B14F-4D97-AF65-F5344CB8AC3E}">
        <p14:creationId xmlns:p14="http://schemas.microsoft.com/office/powerpoint/2010/main" val="9750745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7FA10F-A41E-5B03-399D-41596B451C17}"/>
              </a:ext>
            </a:extLst>
          </p:cNvPr>
          <p:cNvSpPr>
            <a:spLocks noGrp="1"/>
          </p:cNvSpPr>
          <p:nvPr>
            <p:ph type="title"/>
          </p:nvPr>
        </p:nvSpPr>
        <p:spPr/>
        <p:txBody>
          <a:bodyPr/>
          <a:lstStyle/>
          <a:p>
            <a:r>
              <a:rPr lang="en-US" dirty="0"/>
              <a:t>Future Trends towards 6G</a:t>
            </a:r>
          </a:p>
        </p:txBody>
      </p:sp>
    </p:spTree>
    <p:extLst>
      <p:ext uri="{BB962C8B-B14F-4D97-AF65-F5344CB8AC3E}">
        <p14:creationId xmlns:p14="http://schemas.microsoft.com/office/powerpoint/2010/main" val="10317589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F27FC-087E-27D7-D9E6-39AB7640930F}"/>
              </a:ext>
            </a:extLst>
          </p:cNvPr>
          <p:cNvSpPr>
            <a:spLocks noGrp="1"/>
          </p:cNvSpPr>
          <p:nvPr>
            <p:ph type="title"/>
          </p:nvPr>
        </p:nvSpPr>
        <p:spPr/>
        <p:txBody>
          <a:bodyPr/>
          <a:lstStyle/>
          <a:p>
            <a:r>
              <a:rPr lang="en-US" dirty="0"/>
              <a:t>Future Trends towards 6G</a:t>
            </a:r>
          </a:p>
        </p:txBody>
      </p:sp>
      <p:sp>
        <p:nvSpPr>
          <p:cNvPr id="3" name="Content Placeholder 2">
            <a:extLst>
              <a:ext uri="{FF2B5EF4-FFF2-40B4-BE49-F238E27FC236}">
                <a16:creationId xmlns:a16="http://schemas.microsoft.com/office/drawing/2014/main" id="{53F89EE3-0D1D-B82E-CD31-FA96126C28DE}"/>
              </a:ext>
            </a:extLst>
          </p:cNvPr>
          <p:cNvSpPr>
            <a:spLocks noGrp="1"/>
          </p:cNvSpPr>
          <p:nvPr>
            <p:ph idx="1"/>
          </p:nvPr>
        </p:nvSpPr>
        <p:spPr/>
        <p:txBody>
          <a:bodyPr vert="horz" lIns="91440" tIns="45720" rIns="91440" bIns="45720" rtlCol="0" anchor="t">
            <a:normAutofit lnSpcReduction="10000"/>
          </a:bodyPr>
          <a:lstStyle/>
          <a:p>
            <a:r>
              <a:rPr lang="en-US" dirty="0"/>
              <a:t>Adaptive defense mechanisms:</a:t>
            </a:r>
          </a:p>
          <a:p>
            <a:pPr lvl="1"/>
            <a:r>
              <a:rPr lang="en-US" dirty="0"/>
              <a:t>Adapt to new threats</a:t>
            </a:r>
          </a:p>
          <a:p>
            <a:pPr lvl="1"/>
            <a:r>
              <a:rPr lang="en-US" dirty="0"/>
              <a:t>Increase resilience</a:t>
            </a:r>
          </a:p>
          <a:p>
            <a:pPr lvl="1"/>
            <a:r>
              <a:rPr lang="en-US" dirty="0"/>
              <a:t>Moving Target Defense paradigm</a:t>
            </a:r>
          </a:p>
          <a:p>
            <a:r>
              <a:rPr lang="en-US" dirty="0"/>
              <a:t>Transparency and interpretability of AI-based solutions</a:t>
            </a:r>
          </a:p>
          <a:p>
            <a:r>
              <a:rPr lang="en-US" dirty="0"/>
              <a:t>Adversarial Attacks:</a:t>
            </a:r>
          </a:p>
          <a:p>
            <a:pPr lvl="1"/>
            <a:r>
              <a:rPr lang="en-US" dirty="0"/>
              <a:t>Training with resilience of AI systems in mind</a:t>
            </a:r>
          </a:p>
          <a:p>
            <a:r>
              <a:rPr lang="en-US" dirty="0"/>
              <a:t>Privacy Enhancing Technologies:</a:t>
            </a:r>
          </a:p>
          <a:p>
            <a:pPr lvl="1"/>
            <a:r>
              <a:rPr lang="en-US" dirty="0"/>
              <a:t>User privacy in 6G (pervasive use cases)</a:t>
            </a:r>
          </a:p>
          <a:p>
            <a:pPr lvl="1"/>
            <a:r>
              <a:rPr lang="en-US" dirty="0"/>
              <a:t>Differential Privacy for protecting data</a:t>
            </a:r>
          </a:p>
        </p:txBody>
      </p:sp>
    </p:spTree>
    <p:extLst>
      <p:ext uri="{BB962C8B-B14F-4D97-AF65-F5344CB8AC3E}">
        <p14:creationId xmlns:p14="http://schemas.microsoft.com/office/powerpoint/2010/main" val="41797351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CE059-F01A-DB75-A9C7-E53ABF637EE8}"/>
              </a:ext>
            </a:extLst>
          </p:cNvPr>
          <p:cNvSpPr>
            <a:spLocks noGrp="1"/>
          </p:cNvSpPr>
          <p:nvPr>
            <p:ph type="title"/>
          </p:nvPr>
        </p:nvSpPr>
        <p:spPr/>
        <p:txBody>
          <a:bodyPr/>
          <a:lstStyle/>
          <a:p>
            <a:r>
              <a:rPr lang="en-US"/>
              <a:t>Q&amp;A Session</a:t>
            </a:r>
          </a:p>
        </p:txBody>
      </p:sp>
      <p:sp>
        <p:nvSpPr>
          <p:cNvPr id="3" name="Content Placeholder 2">
            <a:extLst>
              <a:ext uri="{FF2B5EF4-FFF2-40B4-BE49-F238E27FC236}">
                <a16:creationId xmlns:a16="http://schemas.microsoft.com/office/drawing/2014/main" id="{9C7AE559-4B3C-E7DE-DA29-41D5B5928610}"/>
              </a:ext>
            </a:extLst>
          </p:cNvPr>
          <p:cNvSpPr>
            <a:spLocks noGrp="1"/>
          </p:cNvSpPr>
          <p:nvPr>
            <p:ph type="body" idx="1"/>
          </p:nvPr>
        </p:nvSpPr>
        <p:spPr/>
        <p:txBody>
          <a:bodyPr vert="horz" lIns="91440" tIns="45720" rIns="91440" bIns="45720" rtlCol="0" anchor="t">
            <a:normAutofit/>
          </a:bodyPr>
          <a:lstStyle/>
          <a:p>
            <a:r>
              <a:rPr lang="en-US"/>
              <a:t>Open floor for questions and discussion</a:t>
            </a:r>
          </a:p>
        </p:txBody>
      </p:sp>
    </p:spTree>
    <p:extLst>
      <p:ext uri="{BB962C8B-B14F-4D97-AF65-F5344CB8AC3E}">
        <p14:creationId xmlns:p14="http://schemas.microsoft.com/office/powerpoint/2010/main" val="24463994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8894D-6CBF-284F-9D54-BD9E6111A52B}"/>
              </a:ext>
            </a:extLst>
          </p:cNvPr>
          <p:cNvSpPr>
            <a:spLocks noGrp="1"/>
          </p:cNvSpPr>
          <p:nvPr>
            <p:ph type="title"/>
          </p:nvPr>
        </p:nvSpPr>
        <p:spPr>
          <a:xfrm>
            <a:off x="831850" y="1709738"/>
            <a:ext cx="10515600" cy="1812395"/>
          </a:xfrm>
        </p:spPr>
        <p:txBody>
          <a:bodyPr/>
          <a:lstStyle/>
          <a:p>
            <a:pPr algn="ctr"/>
            <a:r>
              <a:rPr lang="en-US" dirty="0"/>
              <a:t>Thank you</a:t>
            </a:r>
          </a:p>
        </p:txBody>
      </p:sp>
      <p:sp>
        <p:nvSpPr>
          <p:cNvPr id="3" name="Text Placeholder 2">
            <a:extLst>
              <a:ext uri="{FF2B5EF4-FFF2-40B4-BE49-F238E27FC236}">
                <a16:creationId xmlns:a16="http://schemas.microsoft.com/office/drawing/2014/main" id="{C299DE34-A8D9-737F-3BE4-A415721F5A08}"/>
              </a:ext>
            </a:extLst>
          </p:cNvPr>
          <p:cNvSpPr>
            <a:spLocks noGrp="1"/>
          </p:cNvSpPr>
          <p:nvPr>
            <p:ph type="body" idx="1"/>
          </p:nvPr>
        </p:nvSpPr>
        <p:spPr>
          <a:xfrm>
            <a:off x="838200" y="4132263"/>
            <a:ext cx="10515600" cy="1500187"/>
          </a:xfrm>
        </p:spPr>
        <p:txBody>
          <a:bodyPr vert="horz" lIns="91440" tIns="45720" rIns="91440" bIns="45720" rtlCol="0" anchor="t">
            <a:normAutofit/>
          </a:bodyPr>
          <a:lstStyle/>
          <a:p>
            <a:pPr algn="ctr"/>
            <a:r>
              <a:rPr lang="en-US" dirty="0">
                <a:hlinkClick r:id="rId2"/>
              </a:rPr>
              <a:t>maria.christopoulou@iit.demokritos.gr</a:t>
            </a:r>
            <a:endParaRPr lang="en-US" dirty="0"/>
          </a:p>
          <a:p>
            <a:pPr algn="ctr"/>
            <a:r>
              <a:rPr lang="en-US" dirty="0">
                <a:hlinkClick r:id="rId3"/>
              </a:rPr>
              <a:t>www.linkedin.com/in/mariachristopoulou</a:t>
            </a:r>
            <a:endParaRPr lang="en-US" dirty="0"/>
          </a:p>
          <a:p>
            <a:pPr algn="ctr"/>
            <a:endParaRPr lang="en-US" dirty="0"/>
          </a:p>
        </p:txBody>
      </p:sp>
    </p:spTree>
    <p:extLst>
      <p:ext uri="{BB962C8B-B14F-4D97-AF65-F5344CB8AC3E}">
        <p14:creationId xmlns:p14="http://schemas.microsoft.com/office/powerpoint/2010/main" val="748790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3C3E5-2230-6C48-BC63-7C2916741E72}"/>
              </a:ext>
            </a:extLst>
          </p:cNvPr>
          <p:cNvSpPr>
            <a:spLocks noGrp="1"/>
          </p:cNvSpPr>
          <p:nvPr>
            <p:ph type="title"/>
          </p:nvPr>
        </p:nvSpPr>
        <p:spPr/>
        <p:txBody>
          <a:bodyPr/>
          <a:lstStyle/>
          <a:p>
            <a:r>
              <a:rPr lang="en-US" dirty="0"/>
              <a:t>6G Networks Overview</a:t>
            </a:r>
          </a:p>
        </p:txBody>
      </p:sp>
    </p:spTree>
    <p:extLst>
      <p:ext uri="{BB962C8B-B14F-4D97-AF65-F5344CB8AC3E}">
        <p14:creationId xmlns:p14="http://schemas.microsoft.com/office/powerpoint/2010/main" val="1200001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E093D-1A0E-86C8-ED58-93D0365C4E01}"/>
              </a:ext>
            </a:extLst>
          </p:cNvPr>
          <p:cNvSpPr>
            <a:spLocks noGrp="1"/>
          </p:cNvSpPr>
          <p:nvPr>
            <p:ph type="title"/>
          </p:nvPr>
        </p:nvSpPr>
        <p:spPr/>
        <p:txBody>
          <a:bodyPr/>
          <a:lstStyle/>
          <a:p>
            <a:r>
              <a:rPr lang="en-US" dirty="0"/>
              <a:t>6G Usage Scenarios</a:t>
            </a:r>
          </a:p>
        </p:txBody>
      </p:sp>
      <p:graphicFrame>
        <p:nvGraphicFramePr>
          <p:cNvPr id="4" name="Content Placeholder 3">
            <a:extLst>
              <a:ext uri="{FF2B5EF4-FFF2-40B4-BE49-F238E27FC236}">
                <a16:creationId xmlns:a16="http://schemas.microsoft.com/office/drawing/2014/main" id="{E2B7BE30-ED48-3E7F-4A09-39924F06D0A7}"/>
              </a:ext>
            </a:extLst>
          </p:cNvPr>
          <p:cNvGraphicFramePr>
            <a:graphicFrameLocks noGrp="1"/>
          </p:cNvGraphicFramePr>
          <p:nvPr>
            <p:ph idx="1"/>
            <p:extLst>
              <p:ext uri="{D42A27DB-BD31-4B8C-83A1-F6EECF244321}">
                <p14:modId xmlns:p14="http://schemas.microsoft.com/office/powerpoint/2010/main" val="3724688815"/>
              </p:ext>
            </p:extLst>
          </p:nvPr>
        </p:nvGraphicFramePr>
        <p:xfrm>
          <a:off x="651933" y="1442143"/>
          <a:ext cx="10515600" cy="5044440"/>
        </p:xfrm>
        <a:graphic>
          <a:graphicData uri="http://schemas.openxmlformats.org/drawingml/2006/table">
            <a:tbl>
              <a:tblPr firstRow="1" bandRow="1">
                <a:tableStyleId>{5C22544A-7EE6-4342-B048-85BDC9FD1C3A}</a:tableStyleId>
              </a:tblPr>
              <a:tblGrid>
                <a:gridCol w="4097867">
                  <a:extLst>
                    <a:ext uri="{9D8B030D-6E8A-4147-A177-3AD203B41FA5}">
                      <a16:colId xmlns:a16="http://schemas.microsoft.com/office/drawing/2014/main" val="449121329"/>
                    </a:ext>
                  </a:extLst>
                </a:gridCol>
                <a:gridCol w="6417733">
                  <a:extLst>
                    <a:ext uri="{9D8B030D-6E8A-4147-A177-3AD203B41FA5}">
                      <a16:colId xmlns:a16="http://schemas.microsoft.com/office/drawing/2014/main" val="3042561224"/>
                    </a:ext>
                  </a:extLst>
                </a:gridCol>
              </a:tblGrid>
              <a:tr h="370840">
                <a:tc>
                  <a:txBody>
                    <a:bodyPr/>
                    <a:lstStyle/>
                    <a:p>
                      <a:r>
                        <a:rPr lang="en-US" dirty="0"/>
                        <a:t>Scenario</a:t>
                      </a:r>
                    </a:p>
                  </a:txBody>
                  <a:tcPr/>
                </a:tc>
                <a:tc>
                  <a:txBody>
                    <a:bodyPr/>
                    <a:lstStyle/>
                    <a:p>
                      <a:endParaRPr lang="en-US" dirty="0"/>
                    </a:p>
                  </a:txBody>
                  <a:tcPr/>
                </a:tc>
                <a:extLst>
                  <a:ext uri="{0D108BD9-81ED-4DB2-BD59-A6C34878D82A}">
                    <a16:rowId xmlns:a16="http://schemas.microsoft.com/office/drawing/2014/main" val="139593787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Immersive Communication</a:t>
                      </a:r>
                    </a:p>
                  </a:txBody>
                  <a:tcPr/>
                </a:tc>
                <a:tc>
                  <a:txBody>
                    <a:bodyPr/>
                    <a:lstStyle/>
                    <a:p>
                      <a:pPr marL="285750" indent="-285750">
                        <a:buFont typeface="Arial" panose="020B0604020202020204" pitchFamily="34" charset="0"/>
                        <a:buChar char="•"/>
                      </a:pPr>
                      <a:r>
                        <a:rPr lang="en-US" sz="1800" dirty="0"/>
                        <a:t>Immersive XR</a:t>
                      </a:r>
                    </a:p>
                    <a:p>
                      <a:pPr marL="285750" indent="-285750">
                        <a:buFont typeface="Arial" panose="020B0604020202020204" pitchFamily="34" charset="0"/>
                        <a:buChar char="•"/>
                      </a:pPr>
                      <a:r>
                        <a:rPr lang="en-US" sz="1800" dirty="0"/>
                        <a:t>Telepresence</a:t>
                      </a:r>
                    </a:p>
                    <a:p>
                      <a:pPr marL="285750" indent="-285750">
                        <a:buFont typeface="Arial" panose="020B0604020202020204" pitchFamily="34" charset="0"/>
                        <a:buChar char="•"/>
                      </a:pPr>
                      <a:r>
                        <a:rPr lang="en-US" sz="1800" dirty="0"/>
                        <a:t>Holographic Communications</a:t>
                      </a:r>
                    </a:p>
                  </a:txBody>
                  <a:tcPr/>
                </a:tc>
                <a:extLst>
                  <a:ext uri="{0D108BD9-81ED-4DB2-BD59-A6C34878D82A}">
                    <a16:rowId xmlns:a16="http://schemas.microsoft.com/office/drawing/2014/main" val="83391084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Hyper Reliable and low-Latency Communication</a:t>
                      </a:r>
                    </a:p>
                  </a:txBody>
                  <a:tcPr/>
                </a:tc>
                <a:tc>
                  <a:txBody>
                    <a:bodyPr/>
                    <a:lstStyle/>
                    <a:p>
                      <a:pPr marL="285750" indent="-285750">
                        <a:buFont typeface="Arial" panose="020B0604020202020204" pitchFamily="34" charset="0"/>
                        <a:buChar char="•"/>
                      </a:pPr>
                      <a:r>
                        <a:rPr lang="en-US" sz="1800" dirty="0"/>
                        <a:t>Industrial automation</a:t>
                      </a:r>
                    </a:p>
                    <a:p>
                      <a:pPr marL="285750" indent="-285750">
                        <a:buFont typeface="Arial" panose="020B0604020202020204" pitchFamily="34" charset="0"/>
                        <a:buChar char="•"/>
                      </a:pPr>
                      <a:r>
                        <a:rPr lang="en-US" sz="1800" dirty="0"/>
                        <a:t>Emergency services</a:t>
                      </a:r>
                    </a:p>
                    <a:p>
                      <a:pPr marL="285750" indent="-285750">
                        <a:buFont typeface="Arial" panose="020B0604020202020204" pitchFamily="34" charset="0"/>
                        <a:buChar char="•"/>
                      </a:pPr>
                      <a:r>
                        <a:rPr lang="en-US" sz="1800" dirty="0"/>
                        <a:t>Telemedicine</a:t>
                      </a:r>
                    </a:p>
                  </a:txBody>
                  <a:tcPr/>
                </a:tc>
                <a:extLst>
                  <a:ext uri="{0D108BD9-81ED-4DB2-BD59-A6C34878D82A}">
                    <a16:rowId xmlns:a16="http://schemas.microsoft.com/office/drawing/2014/main" val="17638549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Massive Communication</a:t>
                      </a:r>
                    </a:p>
                  </a:txBody>
                  <a:tcPr/>
                </a:tc>
                <a:tc>
                  <a:txBody>
                    <a:bodyPr/>
                    <a:lstStyle/>
                    <a:p>
                      <a:pPr marL="285750" indent="-285750">
                        <a:buFont typeface="Arial" panose="020B0604020202020204" pitchFamily="34" charset="0"/>
                        <a:buChar char="•"/>
                      </a:pPr>
                      <a:r>
                        <a:rPr lang="en-US" dirty="0"/>
                        <a:t>Smart Cities/Transport/Health</a:t>
                      </a:r>
                    </a:p>
                  </a:txBody>
                  <a:tcPr/>
                </a:tc>
                <a:extLst>
                  <a:ext uri="{0D108BD9-81ED-4DB2-BD59-A6C34878D82A}">
                    <a16:rowId xmlns:a16="http://schemas.microsoft.com/office/drawing/2014/main" val="390368359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Ubiquitous Connectivity</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Rural and remote areas</a:t>
                      </a:r>
                    </a:p>
                  </a:txBody>
                  <a:tcPr/>
                </a:tc>
                <a:extLst>
                  <a:ext uri="{0D108BD9-81ED-4DB2-BD59-A6C34878D82A}">
                    <a16:rowId xmlns:a16="http://schemas.microsoft.com/office/drawing/2014/main" val="257997121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Artificial Intelligence and Communication</a:t>
                      </a:r>
                    </a:p>
                  </a:txBody>
                  <a:tcPr/>
                </a:tc>
                <a:tc>
                  <a:txBody>
                    <a:bodyPr/>
                    <a:lstStyle/>
                    <a:p>
                      <a:pPr marL="285750" indent="-285750">
                        <a:buFont typeface="Arial" panose="020B0604020202020204" pitchFamily="34" charset="0"/>
                        <a:buChar char="•"/>
                      </a:pPr>
                      <a:r>
                        <a:rPr lang="en-US" dirty="0"/>
                        <a:t>Distributed computing and AI applications</a:t>
                      </a:r>
                    </a:p>
                    <a:p>
                      <a:pPr marL="285750" indent="-285750">
                        <a:buFont typeface="Arial" panose="020B0604020202020204" pitchFamily="34" charset="0"/>
                        <a:buChar char="•"/>
                      </a:pPr>
                      <a:r>
                        <a:rPr lang="en-US" dirty="0"/>
                        <a:t>Automated driving</a:t>
                      </a:r>
                    </a:p>
                    <a:p>
                      <a:pPr marL="285750" indent="-285750">
                        <a:buFont typeface="Arial" panose="020B0604020202020204" pitchFamily="34" charset="0"/>
                        <a:buChar char="•"/>
                      </a:pPr>
                      <a:r>
                        <a:rPr lang="en-US" dirty="0"/>
                        <a:t>Medical Assistance</a:t>
                      </a:r>
                    </a:p>
                    <a:p>
                      <a:pPr marL="285750" indent="-285750">
                        <a:buFont typeface="Arial" panose="020B0604020202020204" pitchFamily="34" charset="0"/>
                        <a:buChar char="•"/>
                      </a:pPr>
                      <a:r>
                        <a:rPr lang="en-US" dirty="0"/>
                        <a:t>Digital Twins</a:t>
                      </a:r>
                    </a:p>
                  </a:txBody>
                  <a:tcPr/>
                </a:tc>
                <a:extLst>
                  <a:ext uri="{0D108BD9-81ED-4DB2-BD59-A6C34878D82A}">
                    <a16:rowId xmlns:a16="http://schemas.microsoft.com/office/drawing/2014/main" val="137711335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Integrated Sensing and Communication</a:t>
                      </a:r>
                    </a:p>
                  </a:txBody>
                  <a:tcPr/>
                </a:tc>
                <a:tc>
                  <a:txBody>
                    <a:bodyPr/>
                    <a:lstStyle/>
                    <a:p>
                      <a:pPr marL="285750" indent="-285750">
                        <a:buFont typeface="Arial" panose="020B0604020202020204" pitchFamily="34" charset="0"/>
                        <a:buChar char="•"/>
                      </a:pPr>
                      <a:r>
                        <a:rPr lang="en-US" dirty="0"/>
                        <a:t>Sensing for navigation</a:t>
                      </a:r>
                    </a:p>
                    <a:p>
                      <a:pPr marL="285750" indent="-285750">
                        <a:buFont typeface="Arial" panose="020B0604020202020204" pitchFamily="34" charset="0"/>
                        <a:buChar char="•"/>
                      </a:pPr>
                      <a:r>
                        <a:rPr lang="en-US" dirty="0"/>
                        <a:t>Activity Detection</a:t>
                      </a:r>
                    </a:p>
                    <a:p>
                      <a:pPr marL="285750" indent="-285750">
                        <a:buFont typeface="Arial" panose="020B0604020202020204" pitchFamily="34" charset="0"/>
                        <a:buChar char="•"/>
                      </a:pPr>
                      <a:r>
                        <a:rPr lang="en-US" dirty="0"/>
                        <a:t>Environmental monitoring</a:t>
                      </a:r>
                    </a:p>
                  </a:txBody>
                  <a:tcPr/>
                </a:tc>
                <a:extLst>
                  <a:ext uri="{0D108BD9-81ED-4DB2-BD59-A6C34878D82A}">
                    <a16:rowId xmlns:a16="http://schemas.microsoft.com/office/drawing/2014/main" val="532730769"/>
                  </a:ext>
                </a:extLst>
              </a:tr>
            </a:tbl>
          </a:graphicData>
        </a:graphic>
      </p:graphicFrame>
      <p:sp>
        <p:nvSpPr>
          <p:cNvPr id="10" name="TextBox 9">
            <a:extLst>
              <a:ext uri="{FF2B5EF4-FFF2-40B4-BE49-F238E27FC236}">
                <a16:creationId xmlns:a16="http://schemas.microsoft.com/office/drawing/2014/main" id="{4EB9E450-B92A-6788-AA94-AB62D89F029D}"/>
              </a:ext>
            </a:extLst>
          </p:cNvPr>
          <p:cNvSpPr txBox="1"/>
          <p:nvPr/>
        </p:nvSpPr>
        <p:spPr>
          <a:xfrm>
            <a:off x="588931" y="6550223"/>
            <a:ext cx="11014138" cy="307777"/>
          </a:xfrm>
          <a:prstGeom prst="rect">
            <a:avLst/>
          </a:prstGeom>
          <a:noFill/>
        </p:spPr>
        <p:txBody>
          <a:bodyPr wrap="square" rtlCol="0">
            <a:spAutoFit/>
          </a:bodyPr>
          <a:lstStyle/>
          <a:p>
            <a:r>
              <a:rPr lang="en-US" sz="1400" i="1" dirty="0">
                <a:solidFill>
                  <a:schemeClr val="tx1">
                    <a:lumMod val="50000"/>
                    <a:lumOff val="50000"/>
                  </a:schemeClr>
                </a:solidFill>
              </a:rPr>
              <a:t>Recommendation ITU-R M.2160-0 (11/2023), Framework and overall objectives of the future development of IMT for 2030 and beyond</a:t>
            </a:r>
          </a:p>
        </p:txBody>
      </p:sp>
    </p:spTree>
    <p:extLst>
      <p:ext uri="{BB962C8B-B14F-4D97-AF65-F5344CB8AC3E}">
        <p14:creationId xmlns:p14="http://schemas.microsoft.com/office/powerpoint/2010/main" val="764048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2901B-17EA-8814-56EB-C0B4E2A4420C}"/>
              </a:ext>
            </a:extLst>
          </p:cNvPr>
          <p:cNvSpPr>
            <a:spLocks noGrp="1"/>
          </p:cNvSpPr>
          <p:nvPr>
            <p:ph type="title"/>
          </p:nvPr>
        </p:nvSpPr>
        <p:spPr/>
        <p:txBody>
          <a:bodyPr/>
          <a:lstStyle/>
          <a:p>
            <a:r>
              <a:rPr lang="en-US" dirty="0"/>
              <a:t>6G E2E Architecture</a:t>
            </a:r>
          </a:p>
        </p:txBody>
      </p:sp>
      <p:pic>
        <p:nvPicPr>
          <p:cNvPr id="5" name="Picture 4">
            <a:extLst>
              <a:ext uri="{FF2B5EF4-FFF2-40B4-BE49-F238E27FC236}">
                <a16:creationId xmlns:a16="http://schemas.microsoft.com/office/drawing/2014/main" id="{F71FC31D-1443-8F4E-3894-A89C0AC9611E}"/>
              </a:ext>
            </a:extLst>
          </p:cNvPr>
          <p:cNvPicPr>
            <a:picLocks noChangeAspect="1"/>
          </p:cNvPicPr>
          <p:nvPr/>
        </p:nvPicPr>
        <p:blipFill>
          <a:blip r:embed="rId3"/>
          <a:stretch>
            <a:fillRect/>
          </a:stretch>
        </p:blipFill>
        <p:spPr>
          <a:xfrm>
            <a:off x="1887265" y="1392041"/>
            <a:ext cx="8417470" cy="4874952"/>
          </a:xfrm>
          <a:prstGeom prst="rect">
            <a:avLst/>
          </a:prstGeom>
        </p:spPr>
      </p:pic>
      <p:sp>
        <p:nvSpPr>
          <p:cNvPr id="6" name="TextBox 5">
            <a:extLst>
              <a:ext uri="{FF2B5EF4-FFF2-40B4-BE49-F238E27FC236}">
                <a16:creationId xmlns:a16="http://schemas.microsoft.com/office/drawing/2014/main" id="{CA87DC39-BEA4-8DD1-7878-9BDCCDDF96E2}"/>
              </a:ext>
            </a:extLst>
          </p:cNvPr>
          <p:cNvSpPr txBox="1"/>
          <p:nvPr/>
        </p:nvSpPr>
        <p:spPr>
          <a:xfrm>
            <a:off x="457200" y="6479144"/>
            <a:ext cx="7533341" cy="307777"/>
          </a:xfrm>
          <a:prstGeom prst="rect">
            <a:avLst/>
          </a:prstGeom>
          <a:noFill/>
        </p:spPr>
        <p:txBody>
          <a:bodyPr wrap="square" rtlCol="0">
            <a:spAutoFit/>
          </a:bodyPr>
          <a:lstStyle/>
          <a:p>
            <a:r>
              <a:rPr lang="en-US" sz="1400" i="1" dirty="0">
                <a:solidFill>
                  <a:schemeClr val="tx1">
                    <a:lumMod val="50000"/>
                    <a:lumOff val="50000"/>
                  </a:schemeClr>
                </a:solidFill>
              </a:rPr>
              <a:t>HEXA-X Project, Deliverable D1.3 Targets and requirements for 6G – initial E2E architecture, 2022</a:t>
            </a:r>
          </a:p>
        </p:txBody>
      </p:sp>
    </p:spTree>
    <p:extLst>
      <p:ext uri="{BB962C8B-B14F-4D97-AF65-F5344CB8AC3E}">
        <p14:creationId xmlns:p14="http://schemas.microsoft.com/office/powerpoint/2010/main" val="533260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0BBE0-4536-B6EA-41D2-0F8D4357BB08}"/>
              </a:ext>
            </a:extLst>
          </p:cNvPr>
          <p:cNvSpPr>
            <a:spLocks noGrp="1"/>
          </p:cNvSpPr>
          <p:nvPr>
            <p:ph type="title"/>
          </p:nvPr>
        </p:nvSpPr>
        <p:spPr/>
        <p:txBody>
          <a:bodyPr/>
          <a:lstStyle/>
          <a:p>
            <a:r>
              <a:rPr lang="en-US" dirty="0"/>
              <a:t>Role of AI in 6G Networks</a:t>
            </a:r>
          </a:p>
        </p:txBody>
      </p:sp>
      <p:sp>
        <p:nvSpPr>
          <p:cNvPr id="3" name="Content Placeholder 2">
            <a:extLst>
              <a:ext uri="{FF2B5EF4-FFF2-40B4-BE49-F238E27FC236}">
                <a16:creationId xmlns:a16="http://schemas.microsoft.com/office/drawing/2014/main" id="{CAA19AF8-125C-A2AB-F716-76D5C17618E8}"/>
              </a:ext>
            </a:extLst>
          </p:cNvPr>
          <p:cNvSpPr>
            <a:spLocks noGrp="1"/>
          </p:cNvSpPr>
          <p:nvPr>
            <p:ph idx="1"/>
          </p:nvPr>
        </p:nvSpPr>
        <p:spPr/>
        <p:txBody>
          <a:bodyPr/>
          <a:lstStyle/>
          <a:p>
            <a:r>
              <a:rPr lang="en-US" dirty="0"/>
              <a:t>AI-native architecture</a:t>
            </a:r>
          </a:p>
          <a:p>
            <a:r>
              <a:rPr lang="en-US" dirty="0"/>
              <a:t>Embedded AI in every network layer</a:t>
            </a:r>
          </a:p>
          <a:p>
            <a:r>
              <a:rPr lang="en-US" dirty="0"/>
              <a:t>AI-native air interface</a:t>
            </a:r>
          </a:p>
          <a:p>
            <a:r>
              <a:rPr lang="en-US" dirty="0"/>
              <a:t>AI for advanced use cases (e.g., holographic communications)</a:t>
            </a:r>
          </a:p>
        </p:txBody>
      </p:sp>
    </p:spTree>
    <p:extLst>
      <p:ext uri="{BB962C8B-B14F-4D97-AF65-F5344CB8AC3E}">
        <p14:creationId xmlns:p14="http://schemas.microsoft.com/office/powerpoint/2010/main" val="3222299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2660</TotalTime>
  <Words>3485</Words>
  <Application>Microsoft Office PowerPoint</Application>
  <PresentationFormat>Widescreen</PresentationFormat>
  <Paragraphs>431</Paragraphs>
  <Slides>58</Slides>
  <Notes>15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65" baseType="lpstr">
      <vt:lpstr>Aptos</vt:lpstr>
      <vt:lpstr>Aptos Display</vt:lpstr>
      <vt:lpstr>Arial</vt:lpstr>
      <vt:lpstr>Calibri</vt:lpstr>
      <vt:lpstr>Cambria Math</vt:lpstr>
      <vt:lpstr>office theme</vt:lpstr>
      <vt:lpstr>Visio.Drawing.15</vt:lpstr>
      <vt:lpstr>6G Networks and the Role of AI: AI-Related Threats, AI-Driven Attacks and AI-based Attack Detection</vt:lpstr>
      <vt:lpstr>Overview of the Session</vt:lpstr>
      <vt:lpstr>Brief Overview of 5G/6G</vt:lpstr>
      <vt:lpstr>Timeline</vt:lpstr>
      <vt:lpstr>The Ecosystem</vt:lpstr>
      <vt:lpstr>6G Networks Overview</vt:lpstr>
      <vt:lpstr>6G Usage Scenarios</vt:lpstr>
      <vt:lpstr>6G E2E Architecture</vt:lpstr>
      <vt:lpstr>Role of AI in 6G Networks</vt:lpstr>
      <vt:lpstr>AI is already provisioned in 5G</vt:lpstr>
      <vt:lpstr>But AI in 5G presents limitations</vt:lpstr>
      <vt:lpstr>AI/ML Brief Overview</vt:lpstr>
      <vt:lpstr>Learning Systems</vt:lpstr>
      <vt:lpstr>Model Training</vt:lpstr>
      <vt:lpstr>Training on the MNIST Dataset</vt:lpstr>
      <vt:lpstr>Training &amp; Testing of NN in the MNIST dataset</vt:lpstr>
      <vt:lpstr>Adversarial Attacks on AI systems</vt:lpstr>
      <vt:lpstr>Adversarial Attacks</vt:lpstr>
      <vt:lpstr>Adversarial Attacks</vt:lpstr>
      <vt:lpstr>The Adversary’s Goal is</vt:lpstr>
      <vt:lpstr>Techniques for performing Evasion Attacks</vt:lpstr>
      <vt:lpstr>Fast Gradient Sign Method</vt:lpstr>
      <vt:lpstr>PowerPoint Presentation</vt:lpstr>
      <vt:lpstr>Case Study: FGSM in MNIST</vt:lpstr>
      <vt:lpstr>Increasing epsilon distorts further the image </vt:lpstr>
      <vt:lpstr>The model misclassifies adversarial images</vt:lpstr>
      <vt:lpstr>Accuracy vs Epsilon</vt:lpstr>
      <vt:lpstr>Case Study: FGSM in MNIST Dataset</vt:lpstr>
      <vt:lpstr>PowerPoint Presentation</vt:lpstr>
      <vt:lpstr>Defense Mechanisms against Evasion Attacks</vt:lpstr>
      <vt:lpstr>Adversarial Training</vt:lpstr>
      <vt:lpstr>Exploratory Attacks</vt:lpstr>
      <vt:lpstr>Transferability Attacks</vt:lpstr>
      <vt:lpstr>Data Poisoning Attacks</vt:lpstr>
      <vt:lpstr>Backdoor Attacks / Trojan Attacks</vt:lpstr>
      <vt:lpstr>PowerPoint Presentation</vt:lpstr>
      <vt:lpstr>Adversarial Example on Beam Prediction</vt:lpstr>
      <vt:lpstr>Summary</vt:lpstr>
      <vt:lpstr>AI-driven attacks</vt:lpstr>
      <vt:lpstr>AI-Driven Attacks</vt:lpstr>
      <vt:lpstr>Penetration Testing is</vt:lpstr>
      <vt:lpstr>Reinforcement Learning for Pen Testing</vt:lpstr>
      <vt:lpstr>Reinforcement Learning Concepts</vt:lpstr>
      <vt:lpstr>PowerPoint Presentation</vt:lpstr>
      <vt:lpstr>Case Study: Automated Penetration Testing Frameworks</vt:lpstr>
      <vt:lpstr>Case Study: Automated Penetration Testing Frameworks</vt:lpstr>
      <vt:lpstr>AI-based Detection</vt:lpstr>
      <vt:lpstr>Concepts</vt:lpstr>
      <vt:lpstr>Intrusion Detection Systems</vt:lpstr>
      <vt:lpstr>Methodologies</vt:lpstr>
      <vt:lpstr>Dataset Availability</vt:lpstr>
      <vt:lpstr>Anomaly Detection in the 3GPP (NWDAF)</vt:lpstr>
      <vt:lpstr>NWDAF Output Analytics for Abnormal UE behavior</vt:lpstr>
      <vt:lpstr>NWDAF Federated Deployment (3GPP Rel. 17)</vt:lpstr>
      <vt:lpstr>Future Trends towards 6G</vt:lpstr>
      <vt:lpstr>Future Trends towards 6G</vt:lpstr>
      <vt:lpstr>Q&amp;A Session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Christopoulou</dc:creator>
  <cp:lastModifiedBy>Maria Christopoulou</cp:lastModifiedBy>
  <cp:revision>7</cp:revision>
  <dcterms:created xsi:type="dcterms:W3CDTF">2024-06-19T09:27:19Z</dcterms:created>
  <dcterms:modified xsi:type="dcterms:W3CDTF">2024-06-26T21:20:13Z</dcterms:modified>
</cp:coreProperties>
</file>