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258" r:id="rId2"/>
    <p:sldId id="535" r:id="rId3"/>
    <p:sldId id="536" r:id="rId4"/>
    <p:sldId id="693" r:id="rId5"/>
    <p:sldId id="692" r:id="rId6"/>
    <p:sldId id="687" r:id="rId7"/>
    <p:sldId id="691" r:id="rId8"/>
    <p:sldId id="690" r:id="rId9"/>
    <p:sldId id="688" r:id="rId10"/>
    <p:sldId id="695" r:id="rId11"/>
    <p:sldId id="694" r:id="rId12"/>
    <p:sldId id="686" r:id="rId13"/>
    <p:sldId id="696" r:id="rId14"/>
    <p:sldId id="385" r:id="rId15"/>
    <p:sldId id="386" r:id="rId16"/>
    <p:sldId id="387" r:id="rId17"/>
    <p:sldId id="389" r:id="rId18"/>
    <p:sldId id="391" r:id="rId19"/>
    <p:sldId id="392" r:id="rId20"/>
    <p:sldId id="393" r:id="rId21"/>
    <p:sldId id="455" r:id="rId22"/>
    <p:sldId id="460" r:id="rId23"/>
    <p:sldId id="466" r:id="rId24"/>
    <p:sldId id="467" r:id="rId25"/>
    <p:sldId id="470" r:id="rId26"/>
    <p:sldId id="474" r:id="rId27"/>
    <p:sldId id="479" r:id="rId28"/>
    <p:sldId id="480" r:id="rId29"/>
    <p:sldId id="510" r:id="rId30"/>
    <p:sldId id="515" r:id="rId31"/>
    <p:sldId id="517" r:id="rId32"/>
    <p:sldId id="527" r:id="rId33"/>
    <p:sldId id="520" r:id="rId34"/>
    <p:sldId id="533" r:id="rId35"/>
    <p:sldId id="328" r:id="rId36"/>
    <p:sldId id="403" r:id="rId37"/>
    <p:sldId id="404" r:id="rId38"/>
    <p:sldId id="405" r:id="rId39"/>
    <p:sldId id="406" r:id="rId40"/>
    <p:sldId id="407" r:id="rId41"/>
    <p:sldId id="409" r:id="rId42"/>
    <p:sldId id="410" r:id="rId43"/>
    <p:sldId id="411" r:id="rId44"/>
    <p:sldId id="412" r:id="rId45"/>
    <p:sldId id="415" r:id="rId46"/>
    <p:sldId id="708" r:id="rId47"/>
    <p:sldId id="417" r:id="rId48"/>
    <p:sldId id="707" r:id="rId49"/>
    <p:sldId id="420" r:id="rId50"/>
    <p:sldId id="421" r:id="rId51"/>
    <p:sldId id="423" r:id="rId52"/>
    <p:sldId id="424" r:id="rId53"/>
    <p:sldId id="425" r:id="rId54"/>
    <p:sldId id="427" r:id="rId55"/>
    <p:sldId id="429" r:id="rId56"/>
    <p:sldId id="431" r:id="rId57"/>
    <p:sldId id="432" r:id="rId58"/>
    <p:sldId id="434" r:id="rId59"/>
    <p:sldId id="438" r:id="rId60"/>
    <p:sldId id="441" r:id="rId61"/>
    <p:sldId id="435" r:id="rId62"/>
    <p:sldId id="442" r:id="rId63"/>
    <p:sldId id="697" r:id="rId64"/>
    <p:sldId id="710" r:id="rId65"/>
    <p:sldId id="713" r:id="rId66"/>
    <p:sldId id="399" r:id="rId67"/>
    <p:sldId id="402" r:id="rId68"/>
    <p:sldId id="715" r:id="rId69"/>
    <p:sldId id="408" r:id="rId70"/>
    <p:sldId id="719" r:id="rId71"/>
    <p:sldId id="722" r:id="rId72"/>
    <p:sldId id="413" r:id="rId73"/>
    <p:sldId id="414" r:id="rId74"/>
    <p:sldId id="723" r:id="rId75"/>
    <p:sldId id="418" r:id="rId76"/>
    <p:sldId id="419" r:id="rId77"/>
    <p:sldId id="739" r:id="rId78"/>
    <p:sldId id="740" r:id="rId79"/>
    <p:sldId id="422" r:id="rId80"/>
    <p:sldId id="728" r:id="rId81"/>
    <p:sldId id="729" r:id="rId82"/>
    <p:sldId id="730" r:id="rId83"/>
    <p:sldId id="428" r:id="rId84"/>
    <p:sldId id="430" r:id="rId85"/>
    <p:sldId id="732" r:id="rId86"/>
    <p:sldId id="733" r:id="rId87"/>
    <p:sldId id="433" r:id="rId88"/>
    <p:sldId id="735" r:id="rId89"/>
    <p:sldId id="436" r:id="rId90"/>
    <p:sldId id="437" r:id="rId91"/>
    <p:sldId id="736" r:id="rId92"/>
    <p:sldId id="439" r:id="rId93"/>
    <p:sldId id="440" r:id="rId94"/>
    <p:sldId id="737" r:id="rId95"/>
    <p:sldId id="738" r:id="rId96"/>
    <p:sldId id="443" r:id="rId97"/>
    <p:sldId id="444" r:id="rId98"/>
    <p:sldId id="445" r:id="rId99"/>
    <p:sldId id="741" r:id="rId100"/>
    <p:sldId id="742" r:id="rId101"/>
    <p:sldId id="685" r:id="rId102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0"/>
    <p:restoredTop sz="94697"/>
  </p:normalViewPr>
  <p:slideViewPr>
    <p:cSldViewPr snapToGrid="0">
      <p:cViewPr>
        <p:scale>
          <a:sx n="108" d="100"/>
          <a:sy n="108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64996-AA0C-0D4E-A5AE-8FB6223898A9}" type="datetimeFigureOut">
              <a:rPr lang="pt-BR" smtClean="0"/>
              <a:t>27/06/2024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DC217-2B03-CC41-9628-D431D555519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05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F1AF-5A56-7DBD-A649-8C3C363E6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E8C38-4C63-E52D-D38C-908D1CA82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FC081-EFC8-E12E-A8D7-1BCD8EC4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474292"/>
            <a:ext cx="760142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040C5910-6898-3F46-B791-FA6C3AAC1BD1}" type="slidenum">
              <a:rPr lang="en-BR" smtClean="0"/>
              <a:pPr/>
              <a:t>‹#›</a:t>
            </a:fld>
            <a:r>
              <a:rPr lang="en-BR" dirty="0"/>
              <a:t>/83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2B5C2A-0A7D-7D88-4DAF-331126A14765}"/>
              </a:ext>
            </a:extLst>
          </p:cNvPr>
          <p:cNvCxnSpPr/>
          <p:nvPr userDrawn="1"/>
        </p:nvCxnSpPr>
        <p:spPr>
          <a:xfrm>
            <a:off x="0" y="82519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A1CD9-BC38-07DA-3848-90DB83EC8248}"/>
              </a:ext>
            </a:extLst>
          </p:cNvPr>
          <p:cNvCxnSpPr/>
          <p:nvPr userDrawn="1"/>
        </p:nvCxnSpPr>
        <p:spPr>
          <a:xfrm>
            <a:off x="0" y="6345199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logo-unb1.png">
            <a:extLst>
              <a:ext uri="{FF2B5EF4-FFF2-40B4-BE49-F238E27FC236}">
                <a16:creationId xmlns:a16="http://schemas.microsoft.com/office/drawing/2014/main" id="{D19D2E11-0798-AA6C-C36D-A28AC17496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39120"/>
            <a:ext cx="1023378" cy="318879"/>
          </a:xfrm>
          <a:prstGeom prst="rect">
            <a:avLst/>
          </a:prstGeom>
        </p:spPr>
      </p:pic>
      <p:pic>
        <p:nvPicPr>
          <p:cNvPr id="11" name="Picture 10" descr="logo-ft3.png">
            <a:extLst>
              <a:ext uri="{FF2B5EF4-FFF2-40B4-BE49-F238E27FC236}">
                <a16:creationId xmlns:a16="http://schemas.microsoft.com/office/drawing/2014/main" id="{7C9745C3-8CFF-DD3F-5B88-11054D0698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11" y="6397019"/>
            <a:ext cx="1758650" cy="4527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19F238-CDC8-125E-C560-8F577C7ABB4B}"/>
              </a:ext>
            </a:extLst>
          </p:cNvPr>
          <p:cNvSpPr txBox="1"/>
          <p:nvPr userDrawn="1"/>
        </p:nvSpPr>
        <p:spPr>
          <a:xfrm>
            <a:off x="950598" y="651879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b="1" dirty="0"/>
              <a:t>/PPEE</a:t>
            </a:r>
          </a:p>
        </p:txBody>
      </p:sp>
    </p:spTree>
    <p:extLst>
      <p:ext uri="{BB962C8B-B14F-4D97-AF65-F5344CB8AC3E}">
        <p14:creationId xmlns:p14="http://schemas.microsoft.com/office/powerpoint/2010/main" val="161030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B623-FB54-8A23-D7DF-344D76B6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E1B88-40C8-5BB6-4EC0-D8B7F07D4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692-D536-6F07-278A-339C04D3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61C17-0663-70B9-26F2-79A3D15B2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95BA8-27FF-6E58-AAAC-1DE08752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9757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C10D4-21C5-BF68-F377-5F3503164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D96EE-F857-DF0A-B0BF-C91A3101D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BE33C-97BA-49CE-95E9-3B177918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0B134-0C79-9EC4-6AF0-86207CCD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8A302-CB87-E3C0-6399-19B8E421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5060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F629-0913-F267-E22C-4118C338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7" y="58468"/>
            <a:ext cx="11942956" cy="928416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0D95B-AC3D-2B13-FB3C-14F970157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" y="1167703"/>
            <a:ext cx="11942956" cy="5076980"/>
          </a:xfrm>
        </p:spPr>
        <p:txBody>
          <a:bodyPr>
            <a:normAutofit/>
          </a:bodyPr>
          <a:lstStyle>
            <a:lvl1pPr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D04035-899D-203F-1EFA-FE24B38E510B}"/>
              </a:ext>
            </a:extLst>
          </p:cNvPr>
          <p:cNvSpPr txBox="1">
            <a:spLocks/>
          </p:cNvSpPr>
          <p:nvPr userDrawn="1"/>
        </p:nvSpPr>
        <p:spPr>
          <a:xfrm>
            <a:off x="9372600" y="6474292"/>
            <a:ext cx="760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R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C5910-6898-3F46-B791-FA6C3AAC1BD1}" type="slidenum">
              <a:rPr lang="en-BR" smtClean="0"/>
              <a:pPr/>
              <a:t>‹#›</a:t>
            </a:fld>
            <a:r>
              <a:rPr lang="en-BR" dirty="0"/>
              <a:t>/101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705F7-FC5A-76C3-1412-6B78C5F4A79A}"/>
              </a:ext>
            </a:extLst>
          </p:cNvPr>
          <p:cNvCxnSpPr/>
          <p:nvPr userDrawn="1"/>
        </p:nvCxnSpPr>
        <p:spPr>
          <a:xfrm>
            <a:off x="0" y="1037064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832246-5A0B-9C3B-AC32-4640050C1905}"/>
              </a:ext>
            </a:extLst>
          </p:cNvPr>
          <p:cNvCxnSpPr/>
          <p:nvPr userDrawn="1"/>
        </p:nvCxnSpPr>
        <p:spPr>
          <a:xfrm>
            <a:off x="0" y="6345199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logo-unb1.png">
            <a:extLst>
              <a:ext uri="{FF2B5EF4-FFF2-40B4-BE49-F238E27FC236}">
                <a16:creationId xmlns:a16="http://schemas.microsoft.com/office/drawing/2014/main" id="{30A97679-7FCE-9C4B-1CE4-9251848C7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39120"/>
            <a:ext cx="1023378" cy="31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9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EE74-527E-6325-3FC2-38873A8B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5FE40-999B-DA1C-2D93-CE9B61CD9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D5FE5-7C01-2C08-5C2C-FFEDC253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30A5C-A746-A6CA-60B6-E5BE520E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6840E-2C3C-EADF-63DF-B2E52C81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7630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D9BA-1597-C02B-2F63-7D1A9EDB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6338E-5365-856F-B7DF-0283F4694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0FCDC-6F8B-37F2-ACD7-4036B569C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F7BC-1B7A-266E-660A-F1845E42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C682B-7012-309A-BFE2-5EEBCAB2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F340D-0595-E936-6070-60C0F262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6441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9F56-8C04-860F-4DFD-8C7C5EB02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79928-F659-83DC-FC97-28B78AF79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CDB84-81C2-65CD-6FD9-4B064AB9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E69A7-B759-3066-B9F6-64751D2F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BB220-2D0A-3A78-1CBB-988127884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6A98D-C1F4-91B8-A7EE-F943066E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6FA5A-6234-3C87-3F23-0CE8DA3F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80AF9-FACB-4173-D25C-C890D302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2644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6E6F7-F928-6B80-9643-5F0FBD35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DF7B7-B3C3-1121-3CB5-4F1677F1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FDA6A-D18D-9FEB-ABAA-8A92358B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FA5D8-5ADC-A17E-940A-B10094DD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7484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45C54-350F-6750-E09E-4914F78F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005F4-1187-DD11-4588-A812DDDF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C9253-383C-3A05-D646-9A56F178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6573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9695E-23B1-E041-FD69-26843DEE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7275-750E-999D-01BC-85719E58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17231-7570-916E-5FA6-6016E421F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BB8A-66A1-4394-3C56-A6405539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A09AF-8E8B-C59B-FD31-F92F66A3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47A11-4AA4-FF94-C92A-293D7EB4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57540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E8E8-8D62-697B-38C9-88C4306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D1970-4FDD-A092-CDFA-E18FD09D4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F3C92-DBFE-51E5-E49F-01983DDB4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CAE36-1ED5-35D3-59EB-193BC764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FFC34-8DB1-087F-054D-F9D5E564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1EAF7-3492-D3E0-2009-1EEC03FF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7831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F5595-A323-B6C5-E187-5AD743925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D0530-5AD7-C5B4-37FC-0682997FD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7F337-5FC9-428A-D044-950FB28C6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BEE00-C179-C244-BC4B-AA878655A2BF}" type="datetimeFigureOut">
              <a:rPr lang="en-BR" smtClean="0"/>
              <a:t>27/06/24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82B4B-C56E-BE83-8370-C2C9881D9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0FAEC-72C1-0B9A-B6E5-25B0BFDA0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5910-6898-3F46-B791-FA6C3AAC1BD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9003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esearchgate.net%2Ffigure%2FTaxonomy-of-Privacy-Enhancing-Technologies_fig1_349938632&amp;psig=AOvVaw1VNA5G1Mfe-TQce9Ss2hVS&amp;ust=1719584825592000&amp;source=images&amp;cd=vfe&amp;opi=89978449&amp;ved=0CBEQjRxqFwoTCIC60uj--4YDFQAAAAAdAAAAABAh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109/ACCESS.2021.3064896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1223759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First Summer School on Security and Privacy in 6G Networks</a:t>
            </a:r>
            <a:endParaRPr lang="en-BR" sz="4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7CB8B-BAB8-2DEC-BB3F-0CE52BDF5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27" y="2943063"/>
            <a:ext cx="6438502" cy="2434442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</a:rPr>
              <a:t>CLOUD AND DATA CYBERSECURITY ISSUES CONSIDERING 6G </a:t>
            </a:r>
            <a:endParaRPr lang="en-BR" dirty="0">
              <a:solidFill>
                <a:srgbClr val="002060"/>
              </a:solidFill>
            </a:endParaRPr>
          </a:p>
        </p:txBody>
      </p:sp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596D54AF-C18F-25D2-C0D5-8F09BCBE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17" y="3429000"/>
            <a:ext cx="3749675" cy="10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9BBAAA-5DCF-F4F7-8267-9688947DC3D9}"/>
              </a:ext>
            </a:extLst>
          </p:cNvPr>
          <p:cNvSpPr txBox="1"/>
          <p:nvPr/>
        </p:nvSpPr>
        <p:spPr>
          <a:xfrm>
            <a:off x="6804561" y="5488967"/>
            <a:ext cx="523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Faculty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Computer Science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Engineering</a:t>
            </a:r>
            <a:r>
              <a:rPr lang="pt-BR" b="1" dirty="0"/>
              <a:t>, UCM</a:t>
            </a:r>
          </a:p>
          <a:p>
            <a:pPr algn="ctr"/>
            <a:r>
              <a:rPr lang="pt-BR" b="1" dirty="0"/>
              <a:t>Madrid (Spain), </a:t>
            </a:r>
            <a:r>
              <a:rPr lang="pt-BR" b="1" dirty="0" err="1"/>
              <a:t>June</a:t>
            </a:r>
            <a:r>
              <a:rPr lang="pt-BR" b="1" dirty="0"/>
              <a:t> 24 - 28,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3ADF7-604A-330B-9320-65709B23C3EF}"/>
              </a:ext>
            </a:extLst>
          </p:cNvPr>
          <p:cNvSpPr txBox="1"/>
          <p:nvPr/>
        </p:nvSpPr>
        <p:spPr>
          <a:xfrm>
            <a:off x="746408" y="5488967"/>
            <a:ext cx="4264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Robson de Oliveira Albuquerque</a:t>
            </a:r>
          </a:p>
          <a:p>
            <a:pPr algn="ctr"/>
            <a:r>
              <a:rPr lang="pt-BR" sz="2000" b="1" dirty="0" err="1"/>
              <a:t>University</a:t>
            </a:r>
            <a:r>
              <a:rPr lang="pt-BR" sz="2000" b="1" dirty="0"/>
              <a:t> </a:t>
            </a:r>
            <a:r>
              <a:rPr lang="pt-BR" sz="2000" b="1" dirty="0" err="1"/>
              <a:t>of</a:t>
            </a:r>
            <a:r>
              <a:rPr lang="pt-BR" sz="2000" b="1" dirty="0"/>
              <a:t> Brasília</a:t>
            </a:r>
          </a:p>
        </p:txBody>
      </p:sp>
    </p:spTree>
    <p:extLst>
      <p:ext uri="{BB962C8B-B14F-4D97-AF65-F5344CB8AC3E}">
        <p14:creationId xmlns:p14="http://schemas.microsoft.com/office/powerpoint/2010/main" val="92585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1721000" y="6467098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355731" y="944733"/>
            <a:ext cx="682884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network digital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twin-enabled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AI/ML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overarching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cognitive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interfaces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AI/ML model management,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model training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ognitive learning ai Hot Sale - OFF 62%">
            <a:extLst>
              <a:ext uri="{FF2B5EF4-FFF2-40B4-BE49-F238E27FC236}">
                <a16:creationId xmlns:a16="http://schemas.microsoft.com/office/drawing/2014/main" id="{EAEF2B10-ABDD-67DC-F14F-A48AD034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25" y="1154047"/>
            <a:ext cx="4780375" cy="478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6597D-EE95-0BB6-AE7D-5B1A7F2ED5F3}"/>
              </a:ext>
            </a:extLst>
          </p:cNvPr>
          <p:cNvSpPr txBox="1"/>
          <p:nvPr/>
        </p:nvSpPr>
        <p:spPr>
          <a:xfrm>
            <a:off x="8088796" y="5869158"/>
            <a:ext cx="3426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http://jb7.sanyan.fr/</a:t>
            </a:r>
            <a:r>
              <a:rPr lang="pt-BR" sz="1400" dirty="0" err="1"/>
              <a:t>a.aspx?cid</a:t>
            </a:r>
            <a:r>
              <a:rPr lang="pt-BR" sz="1400" dirty="0"/>
              <a:t>=141&amp;cname=</a:t>
            </a:r>
            <a:r>
              <a:rPr lang="pt-BR" sz="1400" dirty="0" err="1"/>
              <a:t>cognitive+learning+ai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1136328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READY FOR…</a:t>
            </a:r>
            <a:endParaRPr lang="en-BR" dirty="0">
              <a:solidFill>
                <a:srgbClr val="002060"/>
              </a:solidFill>
            </a:endParaRPr>
          </a:p>
        </p:txBody>
      </p:sp>
      <p:pic>
        <p:nvPicPr>
          <p:cNvPr id="6" name="Picture 5" descr="How often do you stop and think about it? | the NeuRA blog">
            <a:extLst>
              <a:ext uri="{FF2B5EF4-FFF2-40B4-BE49-F238E27FC236}">
                <a16:creationId xmlns:a16="http://schemas.microsoft.com/office/drawing/2014/main" id="{18C6A606-9780-F244-FCBF-396FC82D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687388"/>
            <a:ext cx="4250473" cy="42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905E6F-12E9-5A21-3C70-9DF4A34E5010}"/>
              </a:ext>
            </a:extLst>
          </p:cNvPr>
          <p:cNvSpPr txBox="1">
            <a:spLocks/>
          </p:cNvSpPr>
          <p:nvPr/>
        </p:nvSpPr>
        <p:spPr>
          <a:xfrm>
            <a:off x="1435099" y="2490623"/>
            <a:ext cx="2755901" cy="150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dirty="0"/>
              <a:t>Q&amp;A</a:t>
            </a:r>
          </a:p>
          <a:p>
            <a:pPr lvl="2">
              <a:lnSpc>
                <a:spcPct val="100000"/>
              </a:lnSpc>
            </a:pPr>
            <a:endParaRPr lang="pt-B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178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1223759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First Summer School on Security and Privacy in 6G Networks</a:t>
            </a:r>
            <a:endParaRPr lang="en-BR" sz="4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7CB8B-BAB8-2DEC-BB3F-0CE52BDF5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27" y="2943063"/>
            <a:ext cx="6438502" cy="2434442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</a:rPr>
              <a:t>CLOUD AND DATA CYBERSECURITY ISSUES CONSIDERING 6G </a:t>
            </a:r>
            <a:endParaRPr lang="en-BR" dirty="0">
              <a:solidFill>
                <a:srgbClr val="002060"/>
              </a:solidFill>
            </a:endParaRPr>
          </a:p>
        </p:txBody>
      </p:sp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596D54AF-C18F-25D2-C0D5-8F09BCBE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17" y="3429000"/>
            <a:ext cx="3749675" cy="10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9BBAAA-5DCF-F4F7-8267-9688947DC3D9}"/>
              </a:ext>
            </a:extLst>
          </p:cNvPr>
          <p:cNvSpPr txBox="1"/>
          <p:nvPr/>
        </p:nvSpPr>
        <p:spPr>
          <a:xfrm>
            <a:off x="6804561" y="5488967"/>
            <a:ext cx="523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Faculty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Computer Science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Engineering</a:t>
            </a:r>
            <a:r>
              <a:rPr lang="pt-BR" b="1" dirty="0"/>
              <a:t>, UCM</a:t>
            </a:r>
          </a:p>
          <a:p>
            <a:pPr algn="ctr"/>
            <a:r>
              <a:rPr lang="pt-BR" b="1" dirty="0"/>
              <a:t>Madrid (Spain), </a:t>
            </a:r>
            <a:r>
              <a:rPr lang="pt-BR" b="1" dirty="0" err="1"/>
              <a:t>June</a:t>
            </a:r>
            <a:r>
              <a:rPr lang="pt-BR" b="1" dirty="0"/>
              <a:t> 24 - 28,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3ADF7-604A-330B-9320-65709B23C3EF}"/>
              </a:ext>
            </a:extLst>
          </p:cNvPr>
          <p:cNvSpPr txBox="1"/>
          <p:nvPr/>
        </p:nvSpPr>
        <p:spPr>
          <a:xfrm>
            <a:off x="746408" y="5488967"/>
            <a:ext cx="4264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Robson de Oliveira Albuquerque</a:t>
            </a:r>
          </a:p>
          <a:p>
            <a:pPr algn="ctr"/>
            <a:r>
              <a:rPr lang="pt-BR" sz="2000" b="1" dirty="0" err="1"/>
              <a:t>University</a:t>
            </a:r>
            <a:r>
              <a:rPr lang="pt-BR" sz="2000" b="1" dirty="0"/>
              <a:t> </a:t>
            </a:r>
            <a:r>
              <a:rPr lang="pt-BR" sz="2000" b="1" dirty="0" err="1"/>
              <a:t>of</a:t>
            </a:r>
            <a:r>
              <a:rPr lang="pt-BR" sz="2000" b="1" dirty="0"/>
              <a:t> Brasília</a:t>
            </a:r>
          </a:p>
        </p:txBody>
      </p:sp>
    </p:spTree>
    <p:extLst>
      <p:ext uri="{BB962C8B-B14F-4D97-AF65-F5344CB8AC3E}">
        <p14:creationId xmlns:p14="http://schemas.microsoft.com/office/powerpoint/2010/main" val="194195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1827877" y="6439900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355732" y="944733"/>
            <a:ext cx="845576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programable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provision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cloud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interfaces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third-party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apps.</a:t>
            </a:r>
          </a:p>
        </p:txBody>
      </p:sp>
      <p:pic>
        <p:nvPicPr>
          <p:cNvPr id="12290" name="Picture 2" descr="INTRODUCTION FOR CLOUD ☁️#1. What is Cloud, What are its main… | by Zehra  Kaya | Medium">
            <a:extLst>
              <a:ext uri="{FF2B5EF4-FFF2-40B4-BE49-F238E27FC236}">
                <a16:creationId xmlns:a16="http://schemas.microsoft.com/office/drawing/2014/main" id="{80F3AE68-28DD-FA8F-DECB-837C4AC7A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3291" r="13559" b="6096"/>
          <a:stretch/>
        </p:blipFill>
        <p:spPr bwMode="auto">
          <a:xfrm>
            <a:off x="7293721" y="1328269"/>
            <a:ext cx="4684721" cy="35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D01EEF-E7D2-BEC0-D9BA-6E5348833145}"/>
              </a:ext>
            </a:extLst>
          </p:cNvPr>
          <p:cNvSpPr txBox="1"/>
          <p:nvPr/>
        </p:nvSpPr>
        <p:spPr>
          <a:xfrm>
            <a:off x="9354238" y="5257281"/>
            <a:ext cx="26242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medium.com</a:t>
            </a:r>
            <a:r>
              <a:rPr lang="pt-BR" sz="1400" dirty="0"/>
              <a:t>/@zkaya245/</a:t>
            </a:r>
            <a:r>
              <a:rPr lang="pt-BR" sz="1400" dirty="0" err="1"/>
              <a:t>introduction</a:t>
            </a:r>
            <a:r>
              <a:rPr lang="pt-BR" sz="1400" dirty="0"/>
              <a:t>-for-cloud-%EF%B8%8F-1-638e5f050fe</a:t>
            </a:r>
          </a:p>
        </p:txBody>
      </p:sp>
    </p:spTree>
    <p:extLst>
      <p:ext uri="{BB962C8B-B14F-4D97-AF65-F5344CB8AC3E}">
        <p14:creationId xmlns:p14="http://schemas.microsoft.com/office/powerpoint/2010/main" val="331299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9591545" y="5584877"/>
            <a:ext cx="24443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www.conurets.com</a:t>
            </a:r>
            <a:r>
              <a:rPr lang="pt-BR" sz="1400" dirty="0"/>
              <a:t>/how-cloud-and-edge-computing-shape-6g-technology/</a:t>
            </a:r>
          </a:p>
        </p:txBody>
      </p:sp>
      <p:pic>
        <p:nvPicPr>
          <p:cNvPr id="1026" name="Picture 2" descr="cloud-computing-edge-computing">
            <a:extLst>
              <a:ext uri="{FF2B5EF4-FFF2-40B4-BE49-F238E27FC236}">
                <a16:creationId xmlns:a16="http://schemas.microsoft.com/office/drawing/2014/main" id="{FF48E2EE-D8F5-601E-4A77-BD9E1F8D2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7504"/>
          <a:stretch/>
        </p:blipFill>
        <p:spPr bwMode="auto">
          <a:xfrm>
            <a:off x="3289465" y="1154047"/>
            <a:ext cx="5822002" cy="50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25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AGENDA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BBD4E-7533-B633-9660-0E335F1F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6G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CLOUD</a:t>
            </a:r>
          </a:p>
          <a:p>
            <a:r>
              <a:rPr lang="pt-BR" dirty="0"/>
              <a:t>CLOUD CYBERSECURITY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CLOUD DATA SECURITY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0616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2" y="1294076"/>
            <a:ext cx="10687792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Technologies </a:t>
            </a:r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Virtualization</a:t>
            </a:r>
            <a:r>
              <a:rPr lang="es-ES_tradnl" altLang="es-BO" sz="3600" b="1" i="1" dirty="0"/>
              <a:t>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37A07D28-2D90-0FCB-B19E-CF864D27D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254" y="3975236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DDEB2F97-B9A3-F8AD-64AD-43CB382FE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692" y="5045211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bg1"/>
                </a:solidFill>
                <a:latin typeface="Tahoma" panose="020B0604030504040204" pitchFamily="34" charset="0"/>
              </a:rPr>
              <a:t>Hardware</a:t>
            </a: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45EF9976-4B52-5BCD-6BF6-F8D016D2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692" y="4037148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D89A59B7-7FDF-38FE-5C94-06B9B2B1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692" y="3029086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762AE-BA3B-EC4D-3C8A-3863D84AD062}"/>
              </a:ext>
            </a:extLst>
          </p:cNvPr>
          <p:cNvSpPr txBox="1"/>
          <p:nvPr/>
        </p:nvSpPr>
        <p:spPr>
          <a:xfrm>
            <a:off x="4993335" y="2402894"/>
            <a:ext cx="2687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Old computers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DC6B1-295E-AC80-B773-3916F1BEA1E7}"/>
              </a:ext>
            </a:extLst>
          </p:cNvPr>
          <p:cNvSpPr txBox="1"/>
          <p:nvPr/>
        </p:nvSpPr>
        <p:spPr>
          <a:xfrm>
            <a:off x="8049428" y="2014504"/>
            <a:ext cx="384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Virtualized computer</a:t>
            </a: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D1707160-CEB8-9636-7D3D-4E9B8E9D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679" y="2562192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D62D0F2E-738D-E05C-AE15-93AC53D36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4117" y="5227604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bg1"/>
                </a:solidFill>
                <a:latin typeface="Tahoma" panose="020B0604030504040204" pitchFamily="34" charset="0"/>
              </a:rPr>
              <a:t>Hardware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8DCFB83B-F111-FD0B-EFE7-7225E27BB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4117" y="3632167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FCEE63CC-80F2-F98B-A1B8-CF6EE58F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4117" y="2624104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A633FB7E-E7D0-5692-5B69-1E2913CB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229" y="4722779"/>
            <a:ext cx="1562100" cy="43180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Hypervisor</a:t>
            </a:r>
          </a:p>
        </p:txBody>
      </p:sp>
    </p:spTree>
    <p:extLst>
      <p:ext uri="{BB962C8B-B14F-4D97-AF65-F5344CB8AC3E}">
        <p14:creationId xmlns:p14="http://schemas.microsoft.com/office/powerpoint/2010/main" val="3134216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2" y="1294076"/>
            <a:ext cx="10687792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Technologies </a:t>
            </a:r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Virtualization</a:t>
            </a:r>
            <a:r>
              <a:rPr lang="es-ES_tradnl" altLang="es-BO" sz="3600" b="1" i="1" dirty="0"/>
              <a:t>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19" name="Picture 3" descr="hypervisor3">
            <a:extLst>
              <a:ext uri="{FF2B5EF4-FFF2-40B4-BE49-F238E27FC236}">
                <a16:creationId xmlns:a16="http://schemas.microsoft.com/office/drawing/2014/main" id="{C0DAA772-F79C-3694-6605-EFD38C4B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09" y="2195851"/>
            <a:ext cx="4913434" cy="40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72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2" y="1294076"/>
            <a:ext cx="10687792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Technologies </a:t>
            </a:r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Virtualization</a:t>
            </a:r>
            <a:r>
              <a:rPr lang="es-ES_tradnl" altLang="es-BO" sz="3600" b="1" i="1" dirty="0"/>
              <a:t>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E48B3-2455-33BB-DC81-B476847543D6}"/>
              </a:ext>
            </a:extLst>
          </p:cNvPr>
          <p:cNvSpPr txBox="1"/>
          <p:nvPr/>
        </p:nvSpPr>
        <p:spPr>
          <a:xfrm>
            <a:off x="2677626" y="2481718"/>
            <a:ext cx="145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Move…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B8F72A9-AE51-744D-D930-B1C567F7A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144" y="4087905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7B8D557A-AB68-49EB-700B-315BDD2E2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581" y="5157880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bg1"/>
                </a:solidFill>
                <a:latin typeface="Tahoma" panose="020B0604030504040204" pitchFamily="34" charset="0"/>
              </a:rPr>
              <a:t>Hardware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3A6DF50D-AFCB-F1EE-AA07-2F95B922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581" y="4149817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988ECC5A-25CE-3E67-2EF4-84F20FF94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581" y="3141755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400053BD-5CC0-7877-4C7B-E0D5AAE11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12" y="5320145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bg1"/>
                </a:solidFill>
                <a:latin typeface="Tahoma" panose="020B0604030504040204" pitchFamily="34" charset="0"/>
              </a:rPr>
              <a:t>Hardware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CBBB41CD-0B30-5F24-4571-37A49957B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275" y="2713920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6BEC4146-540C-3D97-EF60-230403928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12" y="3783895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123CAB9A-5D42-CDC9-B580-5BC9BB651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12" y="2775832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3D3E1715-A9ED-C120-620D-8E0E75CEF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25" y="4815320"/>
            <a:ext cx="1562100" cy="4318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bg1"/>
                </a:solidFill>
                <a:latin typeface="Tahoma" panose="020B0604030504040204" pitchFamily="34" charset="0"/>
              </a:rPr>
              <a:t>Hypervisor</a:t>
            </a:r>
          </a:p>
        </p:txBody>
      </p:sp>
      <p:sp>
        <p:nvSpPr>
          <p:cNvPr id="15" name="AutoShape 39">
            <a:extLst>
              <a:ext uri="{FF2B5EF4-FFF2-40B4-BE49-F238E27FC236}">
                <a16:creationId xmlns:a16="http://schemas.microsoft.com/office/drawing/2014/main" id="{A0E6DE51-5400-BA36-CF6E-5478EE42A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662" y="2511858"/>
            <a:ext cx="1727200" cy="2055813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C9601EFB-2F0D-E360-985E-8675BB3A1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00" y="3581832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17" name="AutoShape 41">
            <a:extLst>
              <a:ext uri="{FF2B5EF4-FFF2-40B4-BE49-F238E27FC236}">
                <a16:creationId xmlns:a16="http://schemas.microsoft.com/office/drawing/2014/main" id="{B167E26E-0A4B-5ABE-FD5A-C7A4C6C7D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00" y="2573770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8" name="AutoShape 43">
            <a:extLst>
              <a:ext uri="{FF2B5EF4-FFF2-40B4-BE49-F238E27FC236}">
                <a16:creationId xmlns:a16="http://schemas.microsoft.com/office/drawing/2014/main" id="{CC7878F8-8648-435E-7393-9DD12B23A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875" y="2399145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0" name="AutoShape 44">
            <a:extLst>
              <a:ext uri="{FF2B5EF4-FFF2-40B4-BE49-F238E27FC236}">
                <a16:creationId xmlns:a16="http://schemas.microsoft.com/office/drawing/2014/main" id="{0DD2514B-570B-E0D6-12DE-C44E885BA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12" y="3469120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21" name="AutoShape 45">
            <a:extLst>
              <a:ext uri="{FF2B5EF4-FFF2-40B4-BE49-F238E27FC236}">
                <a16:creationId xmlns:a16="http://schemas.microsoft.com/office/drawing/2014/main" id="{A3627ED7-07BD-AA26-44A0-887FD053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12" y="2461057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22" name="AutoShape 47">
            <a:extLst>
              <a:ext uri="{FF2B5EF4-FFF2-40B4-BE49-F238E27FC236}">
                <a16:creationId xmlns:a16="http://schemas.microsoft.com/office/drawing/2014/main" id="{0C5ED47A-9B00-3B6A-EDBC-6FD445625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237" y="2256270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3" name="AutoShape 48">
            <a:extLst>
              <a:ext uri="{FF2B5EF4-FFF2-40B4-BE49-F238E27FC236}">
                <a16:creationId xmlns:a16="http://schemas.microsoft.com/office/drawing/2014/main" id="{BE33BBF9-C14F-1C63-00B5-9336B6C1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675" y="3326245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24" name="AutoShape 49">
            <a:extLst>
              <a:ext uri="{FF2B5EF4-FFF2-40B4-BE49-F238E27FC236}">
                <a16:creationId xmlns:a16="http://schemas.microsoft.com/office/drawing/2014/main" id="{F762AC36-0F02-FCD3-E64D-3565F8D9E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675" y="2318182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25" name="AutoShape 51">
            <a:extLst>
              <a:ext uri="{FF2B5EF4-FFF2-40B4-BE49-F238E27FC236}">
                <a16:creationId xmlns:a16="http://schemas.microsoft.com/office/drawing/2014/main" id="{94831C90-4981-1420-90A1-103940CF2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12" y="2080058"/>
            <a:ext cx="1727200" cy="2055813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zh-TW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6" name="AutoShape 52">
            <a:extLst>
              <a:ext uri="{FF2B5EF4-FFF2-40B4-BE49-F238E27FC236}">
                <a16:creationId xmlns:a16="http://schemas.microsoft.com/office/drawing/2014/main" id="{4E1D8742-C759-AC52-5305-BD41940E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6450" y="3150032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Operating</a:t>
            </a:r>
          </a:p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27" name="AutoShape 53">
            <a:extLst>
              <a:ext uri="{FF2B5EF4-FFF2-40B4-BE49-F238E27FC236}">
                <a16:creationId xmlns:a16="http://schemas.microsoft.com/office/drawing/2014/main" id="{EEB6024B-4DBF-840C-6B59-5DCFA078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6450" y="2141970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28" name="Line 54">
            <a:extLst>
              <a:ext uri="{FF2B5EF4-FFF2-40B4-BE49-F238E27FC236}">
                <a16:creationId xmlns:a16="http://schemas.microsoft.com/office/drawing/2014/main" id="{26AB941E-7353-BD04-05AD-AE3022E59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586" y="4519705"/>
            <a:ext cx="1152128" cy="0"/>
          </a:xfrm>
          <a:prstGeom prst="line">
            <a:avLst/>
          </a:prstGeom>
          <a:noFill/>
          <a:ln w="76200">
            <a:solidFill>
              <a:schemeClr val="bg2">
                <a:lumMod val="1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0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2" y="1294076"/>
            <a:ext cx="10687792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Technologies </a:t>
            </a:r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0" indent="0" eaLnBrk="1" hangingPunct="1"/>
            <a:endParaRPr lang="es-ES_tradnl" altLang="es-BO" sz="3600" b="1" i="1" dirty="0"/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Anatomy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3600" b="1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A65A0-41E2-71AD-030D-7FDA883F968C}"/>
              </a:ext>
            </a:extLst>
          </p:cNvPr>
          <p:cNvGrpSpPr/>
          <p:nvPr/>
        </p:nvGrpSpPr>
        <p:grpSpPr>
          <a:xfrm>
            <a:off x="5462649" y="1116281"/>
            <a:ext cx="5447584" cy="5118264"/>
            <a:chOff x="2411760" y="2348880"/>
            <a:chExt cx="4032448" cy="4509120"/>
          </a:xfrm>
        </p:grpSpPr>
        <p:sp>
          <p:nvSpPr>
            <p:cNvPr id="4" name="Manual Operation 3">
              <a:extLst>
                <a:ext uri="{FF2B5EF4-FFF2-40B4-BE49-F238E27FC236}">
                  <a16:creationId xmlns:a16="http://schemas.microsoft.com/office/drawing/2014/main" id="{0BB5CE6C-0A23-7410-9E94-CC9023A9A169}"/>
                </a:ext>
              </a:extLst>
            </p:cNvPr>
            <p:cNvSpPr/>
            <p:nvPr/>
          </p:nvSpPr>
          <p:spPr>
            <a:xfrm rot="10800000">
              <a:off x="2411760" y="5159702"/>
              <a:ext cx="4032448" cy="1698298"/>
            </a:xfrm>
            <a:prstGeom prst="flowChartManualOperati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79EDD707-E438-A857-3AD5-09AAAA26739F}"/>
                </a:ext>
              </a:extLst>
            </p:cNvPr>
            <p:cNvSpPr/>
            <p:nvPr/>
          </p:nvSpPr>
          <p:spPr>
            <a:xfrm>
              <a:off x="3671899" y="2348880"/>
              <a:ext cx="1512168" cy="148706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1051C-4C43-0893-D180-466D5F0A5DF5}"/>
                </a:ext>
              </a:extLst>
            </p:cNvPr>
            <p:cNvSpPr/>
            <p:nvPr/>
          </p:nvSpPr>
          <p:spPr>
            <a:xfrm>
              <a:off x="3509061" y="3302406"/>
              <a:ext cx="18378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  <a:t>Applications </a:t>
              </a:r>
            </a:p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  <a:t>Services</a:t>
              </a:r>
            </a:p>
          </p:txBody>
        </p:sp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5B6178E1-95C3-DD98-6CEB-E29DD522F203}"/>
                </a:ext>
              </a:extLst>
            </p:cNvPr>
            <p:cNvSpPr/>
            <p:nvPr/>
          </p:nvSpPr>
          <p:spPr>
            <a:xfrm rot="10800000">
              <a:off x="3203848" y="3933056"/>
              <a:ext cx="2448272" cy="1129534"/>
            </a:xfrm>
            <a:prstGeom prst="flowChartManualOperation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49051E-43E2-C498-3970-578FFEBFDC2B}"/>
                </a:ext>
              </a:extLst>
            </p:cNvPr>
            <p:cNvSpPr/>
            <p:nvPr/>
          </p:nvSpPr>
          <p:spPr>
            <a:xfrm>
              <a:off x="2951818" y="4104123"/>
              <a:ext cx="29523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Platform</a:t>
              </a:r>
            </a:p>
            <a:p>
              <a:pPr algn="ctr"/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Services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620582-3173-683C-29C0-78B2AE127751}"/>
                </a:ext>
              </a:extLst>
            </p:cNvPr>
            <p:cNvSpPr/>
            <p:nvPr/>
          </p:nvSpPr>
          <p:spPr>
            <a:xfrm>
              <a:off x="3118649" y="5710299"/>
              <a:ext cx="24938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</a:rPr>
                <a:t>Infrastructure</a:t>
              </a:r>
            </a:p>
            <a:p>
              <a:pPr algn="ctr"/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</a:rPr>
                <a:t>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9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1" y="1294076"/>
            <a:ext cx="11068521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Technologies </a:t>
            </a:r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0864226-FD7D-5575-B3C9-4AAB6A40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88" y="5949280"/>
            <a:ext cx="144016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Verdana" panose="020B0604030504040204" pitchFamily="34" charset="0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Layers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EEFB125-7027-0827-5EBF-75912F62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242" y="5869458"/>
            <a:ext cx="178880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Verdana" panose="020B0604030504040204" pitchFamily="34" charset="0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Architecture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719F18-DDD9-6308-8AD5-8CD3F2A10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442712"/>
              </p:ext>
            </p:extLst>
          </p:nvPr>
        </p:nvGraphicFramePr>
        <p:xfrm>
          <a:off x="1801712" y="2067899"/>
          <a:ext cx="3072212" cy="376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2212">
                  <a:extLst>
                    <a:ext uri="{9D8B030D-6E8A-4147-A177-3AD203B41FA5}">
                      <a16:colId xmlns:a16="http://schemas.microsoft.com/office/drawing/2014/main" val="1893241575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CLIENTS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693320"/>
                  </a:ext>
                </a:extLst>
              </a:tr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SERVICES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80894"/>
                  </a:ext>
                </a:extLst>
              </a:tr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APPLICATIONS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38602"/>
                  </a:ext>
                </a:extLst>
              </a:tr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PLATFORMS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46386"/>
                  </a:ext>
                </a:extLst>
              </a:tr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STORAGE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450771"/>
                  </a:ext>
                </a:extLst>
              </a:tr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INFRASTRUCTURE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8935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627A93E-F1CB-17DA-83DB-0C25174D52D6}"/>
              </a:ext>
            </a:extLst>
          </p:cNvPr>
          <p:cNvGrpSpPr/>
          <p:nvPr/>
        </p:nvGrpSpPr>
        <p:grpSpPr>
          <a:xfrm>
            <a:off x="6318031" y="1359529"/>
            <a:ext cx="5502532" cy="4477678"/>
            <a:chOff x="3520132" y="1649203"/>
            <a:chExt cx="5502532" cy="4477678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8AF8F601-1DFF-A515-D1A0-9CD05348585C}"/>
                </a:ext>
              </a:extLst>
            </p:cNvPr>
            <p:cNvSpPr/>
            <p:nvPr/>
          </p:nvSpPr>
          <p:spPr>
            <a:xfrm>
              <a:off x="3520132" y="1649203"/>
              <a:ext cx="5502532" cy="4477678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64E1F78-99C4-CEA3-F084-212A3024DFAC}"/>
                </a:ext>
              </a:extLst>
            </p:cNvPr>
            <p:cNvSpPr/>
            <p:nvPr/>
          </p:nvSpPr>
          <p:spPr>
            <a:xfrm>
              <a:off x="4522308" y="2330644"/>
              <a:ext cx="1561860" cy="12423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CLOUD SERVICE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</a:rPr>
                <a:t>(EG QUEUE)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8F8145-9584-A15E-373D-56D80F51B93D}"/>
                </a:ext>
              </a:extLst>
            </p:cNvPr>
            <p:cNvSpPr/>
            <p:nvPr/>
          </p:nvSpPr>
          <p:spPr>
            <a:xfrm>
              <a:off x="6853418" y="2420888"/>
              <a:ext cx="1395866" cy="10488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CLOUD PLATFORM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</a:rPr>
                <a:t>(EG WEB FRONTEND</a:t>
              </a:r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  <a:t>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9496DE-0720-9195-3552-73DDB14FF9D5}"/>
                </a:ext>
              </a:extLst>
            </p:cNvPr>
            <p:cNvSpPr/>
            <p:nvPr/>
          </p:nvSpPr>
          <p:spPr>
            <a:xfrm>
              <a:off x="4211960" y="3933056"/>
              <a:ext cx="2169338" cy="12909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CLOUD INFRASTRUCTURE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</a:rPr>
                <a:t>(EG BILLING VMs</a:t>
              </a:r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  <a:t>)</a:t>
              </a:r>
            </a:p>
          </p:txBody>
        </p:sp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85BA2C97-3BD5-DB36-D32E-0C6ECD029596}"/>
                </a:ext>
              </a:extLst>
            </p:cNvPr>
            <p:cNvSpPr/>
            <p:nvPr/>
          </p:nvSpPr>
          <p:spPr>
            <a:xfrm>
              <a:off x="6804248" y="3909456"/>
              <a:ext cx="1296144" cy="1247736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CLOUD STORAGE 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</a:rPr>
                <a:t>(</a:t>
              </a:r>
              <a:r>
                <a:rPr lang="en-US" sz="1200" b="1" dirty="0" err="1">
                  <a:solidFill>
                    <a:schemeClr val="bg2">
                      <a:lumMod val="10000"/>
                    </a:schemeClr>
                  </a:solidFill>
                </a:rPr>
                <a:t>eg</a:t>
              </a:r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</a:rPr>
                <a:t> Databases)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F9DBF7-313B-5579-8AFA-8686F0734B3C}"/>
                </a:ext>
              </a:extLst>
            </p:cNvPr>
            <p:cNvCxnSpPr>
              <a:cxnSpLocks/>
              <a:stCxn id="19" idx="0"/>
              <a:endCxn id="10" idx="4"/>
            </p:cNvCxnSpPr>
            <p:nvPr/>
          </p:nvCxnSpPr>
          <p:spPr>
            <a:xfrm flipV="1">
              <a:off x="5296629" y="3573016"/>
              <a:ext cx="6609" cy="360040"/>
            </a:xfrm>
            <a:prstGeom prst="line">
              <a:avLst/>
            </a:prstGeom>
            <a:ln w="412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F84DFF-6D8A-F133-2592-EAA5953ECACB}"/>
                </a:ext>
              </a:extLst>
            </p:cNvPr>
            <p:cNvCxnSpPr>
              <a:cxnSpLocks/>
              <a:stCxn id="11" idx="1"/>
              <a:endCxn id="10" idx="6"/>
            </p:cNvCxnSpPr>
            <p:nvPr/>
          </p:nvCxnSpPr>
          <p:spPr>
            <a:xfrm flipH="1">
              <a:off x="6084168" y="2945312"/>
              <a:ext cx="769250" cy="6518"/>
            </a:xfrm>
            <a:prstGeom prst="line">
              <a:avLst/>
            </a:prstGeom>
            <a:ln w="412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BB3FC7-D7E7-41E5-3E58-FF6D1F5A7F7F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V="1">
              <a:off x="7452320" y="3469738"/>
              <a:ext cx="0" cy="439718"/>
            </a:xfrm>
            <a:prstGeom prst="line">
              <a:avLst/>
            </a:prstGeom>
            <a:ln w="412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98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1" y="1294076"/>
            <a:ext cx="11068521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Technologies </a:t>
            </a:r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C93396-5E87-BFD5-A960-452A1F0BCE8B}"/>
              </a:ext>
            </a:extLst>
          </p:cNvPr>
          <p:cNvGrpSpPr/>
          <p:nvPr/>
        </p:nvGrpSpPr>
        <p:grpSpPr>
          <a:xfrm>
            <a:off x="1733797" y="2035585"/>
            <a:ext cx="7795286" cy="4495843"/>
            <a:chOff x="623888" y="1897137"/>
            <a:chExt cx="8034337" cy="4805288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E9B78156-6A5F-8DD9-0B8C-BFD4FBC20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88" y="5402263"/>
              <a:ext cx="8015287" cy="1300162"/>
            </a:xfrm>
            <a:prstGeom prst="rect">
              <a:avLst/>
            </a:prstGeom>
            <a:solidFill>
              <a:srgbClr val="FF0000">
                <a:alpha val="47058"/>
              </a:srgbClr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E06B49E4-9FF3-519E-B529-D80FAE2F9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713" y="1897137"/>
              <a:ext cx="1457325" cy="671512"/>
            </a:xfrm>
            <a:prstGeom prst="rect">
              <a:avLst/>
            </a:prstGeom>
            <a:solidFill>
              <a:srgbClr val="00FF00">
                <a:alpha val="21960"/>
              </a:srgbClr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7FB576E0-56CE-D671-9D66-D7A96DC59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906662"/>
              <a:ext cx="1457325" cy="671512"/>
            </a:xfrm>
            <a:prstGeom prst="rect">
              <a:avLst/>
            </a:prstGeom>
            <a:solidFill>
              <a:srgbClr val="00FF00">
                <a:alpha val="21960"/>
              </a:srgbClr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A40EEA7-3137-E603-81AD-F4C254A5C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8" y="1916187"/>
              <a:ext cx="1600945" cy="661118"/>
            </a:xfrm>
            <a:prstGeom prst="rect">
              <a:avLst/>
            </a:prstGeom>
            <a:solidFill>
              <a:srgbClr val="00FF00">
                <a:alpha val="21960"/>
              </a:srgbClr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130589B6-6757-F730-9DC8-44B7A8A9E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37" y="1961708"/>
              <a:ext cx="1595437" cy="635516"/>
            </a:xfrm>
            <a:prstGeom prst="rect">
              <a:avLst/>
            </a:prstGeom>
            <a:solidFill>
              <a:srgbClr val="00FF00">
                <a:alpha val="21960"/>
              </a:srgbClr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18" name="AutoShape 8">
              <a:extLst>
                <a:ext uri="{FF2B5EF4-FFF2-40B4-BE49-F238E27FC236}">
                  <a16:creationId xmlns:a16="http://schemas.microsoft.com/office/drawing/2014/main" id="{A8AF2D9C-D8A7-D897-2ACA-8F1AC92DF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5816" y="2672333"/>
              <a:ext cx="2743200" cy="828675"/>
            </a:xfrm>
            <a:custGeom>
              <a:avLst/>
              <a:gdLst>
                <a:gd name="T0" fmla="*/ 8509 w 21600"/>
                <a:gd name="T1" fmla="*/ 414337 h 21600"/>
                <a:gd name="T2" fmla="*/ 1371600 w 21600"/>
                <a:gd name="T3" fmla="*/ 827793 h 21600"/>
                <a:gd name="T4" fmla="*/ 2740914 w 21600"/>
                <a:gd name="T5" fmla="*/ 414337 h 21600"/>
                <a:gd name="T6" fmla="*/ 1371600 w 21600"/>
                <a:gd name="T7" fmla="*/ 47380 h 21600"/>
                <a:gd name="T8" fmla="*/ 1063 w 21600"/>
                <a:gd name="T9" fmla="*/ 12668 h 21600"/>
                <a:gd name="T10" fmla="*/ 1063 w 21600"/>
                <a:gd name="T11" fmla="*/ 12668 h 21600"/>
                <a:gd name="T12" fmla="*/ 1063 w 21600"/>
                <a:gd name="T13" fmla="*/ 12668 h 21600"/>
                <a:gd name="T14" fmla="*/ 1063 w 21600"/>
                <a:gd name="T15" fmla="*/ 12668 h 21600"/>
                <a:gd name="T16" fmla="*/ 2977 w 21600"/>
                <a:gd name="T17" fmla="*/ 3262 h 21600"/>
                <a:gd name="T18" fmla="*/ 17087 w 21600"/>
                <a:gd name="T19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BFD3E4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buFont typeface="Arial" charset="0"/>
                <a:buNone/>
                <a:defRPr/>
              </a:pPr>
              <a:endParaRPr lang="en-IN">
                <a:latin typeface="Arial" charset="0"/>
                <a:cs typeface="Arial" charset="0"/>
              </a:endParaRPr>
            </a:p>
          </p:txBody>
        </p:sp>
        <p:sp>
          <p:nvSpPr>
            <p:cNvPr id="24" name="Text Box 9">
              <a:extLst>
                <a:ext uri="{FF2B5EF4-FFF2-40B4-BE49-F238E27FC236}">
                  <a16:creationId xmlns:a16="http://schemas.microsoft.com/office/drawing/2014/main" id="{E5D22DD7-7A07-004B-3DF0-79E37F51D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3163" y="2054299"/>
              <a:ext cx="1244549" cy="340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6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Individuals</a:t>
              </a:r>
            </a:p>
          </p:txBody>
        </p:sp>
        <p:sp>
          <p:nvSpPr>
            <p:cNvPr id="25" name="Text Box 10">
              <a:extLst>
                <a:ext uri="{FF2B5EF4-FFF2-40B4-BE49-F238E27FC236}">
                  <a16:creationId xmlns:a16="http://schemas.microsoft.com/office/drawing/2014/main" id="{D7A2A85E-3ACB-CC1D-F6AB-4D923BB58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3713" y="2070174"/>
              <a:ext cx="1496220" cy="340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6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Corporations</a:t>
              </a:r>
            </a:p>
          </p:txBody>
        </p:sp>
        <p:sp>
          <p:nvSpPr>
            <p:cNvPr id="26" name="Text Box 11">
              <a:extLst>
                <a:ext uri="{FF2B5EF4-FFF2-40B4-BE49-F238E27FC236}">
                  <a16:creationId xmlns:a16="http://schemas.microsoft.com/office/drawing/2014/main" id="{260B69AF-1480-2035-CDE6-743C91340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3938" y="2065881"/>
              <a:ext cx="1643696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4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Non-Commercial</a:t>
              </a:r>
            </a:p>
          </p:txBody>
        </p:sp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19CCA7A7-8170-7C3B-EAA5-9812A1296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25" y="5778500"/>
              <a:ext cx="1400175" cy="757238"/>
            </a:xfrm>
            <a:prstGeom prst="rect">
              <a:avLst/>
            </a:prstGeom>
            <a:solidFill>
              <a:srgbClr val="92D050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80663077-C32E-C262-B394-DA325DB15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013" y="5788025"/>
              <a:ext cx="1400175" cy="757238"/>
            </a:xfrm>
            <a:prstGeom prst="rect">
              <a:avLst/>
            </a:prstGeom>
            <a:solidFill>
              <a:srgbClr val="92D050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DC0EE075-BB01-05F8-4F2B-8248425EB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638" y="5768975"/>
              <a:ext cx="1400175" cy="757238"/>
            </a:xfrm>
            <a:prstGeom prst="rect">
              <a:avLst/>
            </a:prstGeom>
            <a:solidFill>
              <a:srgbClr val="92D050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0" name="Rectangle 15">
              <a:extLst>
                <a:ext uri="{FF2B5EF4-FFF2-40B4-BE49-F238E27FC236}">
                  <a16:creationId xmlns:a16="http://schemas.microsoft.com/office/drawing/2014/main" id="{1E6B26DC-FF7D-E5FD-5823-3A6C1997C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63" y="5764213"/>
              <a:ext cx="1400175" cy="757237"/>
            </a:xfrm>
            <a:prstGeom prst="rect">
              <a:avLst/>
            </a:prstGeom>
            <a:solidFill>
              <a:srgbClr val="92D050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6DE1028E-1B7C-B5A2-C163-8ECA80B48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8" y="3778250"/>
              <a:ext cx="8015287" cy="1300163"/>
            </a:xfrm>
            <a:prstGeom prst="rect">
              <a:avLst/>
            </a:prstGeom>
            <a:solidFill>
              <a:srgbClr val="FCD692">
                <a:alpha val="83920"/>
              </a:srgbClr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2" name="Text Box 17">
              <a:extLst>
                <a:ext uri="{FF2B5EF4-FFF2-40B4-BE49-F238E27FC236}">
                  <a16:creationId xmlns:a16="http://schemas.microsoft.com/office/drawing/2014/main" id="{6058993D-8C14-BFE8-3E65-7EFA5708E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2263" y="3778250"/>
              <a:ext cx="29934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Cloud Middle Ware</a:t>
              </a:r>
            </a:p>
          </p:txBody>
        </p:sp>
        <p:sp>
          <p:nvSpPr>
            <p:cNvPr id="33" name="AutoShape 18">
              <a:extLst>
                <a:ext uri="{FF2B5EF4-FFF2-40B4-BE49-F238E27FC236}">
                  <a16:creationId xmlns:a16="http://schemas.microsoft.com/office/drawing/2014/main" id="{212BD7FC-BB50-618C-1A98-4750AEA44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525" y="4278313"/>
              <a:ext cx="1371600" cy="642937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4" name="AutoShape 19">
              <a:extLst>
                <a:ext uri="{FF2B5EF4-FFF2-40B4-BE49-F238E27FC236}">
                  <a16:creationId xmlns:a16="http://schemas.microsoft.com/office/drawing/2014/main" id="{642F6FFA-1530-4009-CC70-1DE6B827C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8388" y="4302125"/>
              <a:ext cx="1371600" cy="64293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5" name="AutoShape 20">
              <a:extLst>
                <a:ext uri="{FF2B5EF4-FFF2-40B4-BE49-F238E27FC236}">
                  <a16:creationId xmlns:a16="http://schemas.microsoft.com/office/drawing/2014/main" id="{78569DE6-DD62-A8CB-DADB-070947012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297363"/>
              <a:ext cx="1371600" cy="642937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6" name="AutoShape 21">
              <a:extLst>
                <a:ext uri="{FF2B5EF4-FFF2-40B4-BE49-F238E27FC236}">
                  <a16:creationId xmlns:a16="http://schemas.microsoft.com/office/drawing/2014/main" id="{85BB6D1F-45DC-2844-836B-C77932FC6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3550" y="4292600"/>
              <a:ext cx="1371600" cy="64293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B4237E65-F3FB-AFD4-0811-9D57EF7E0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138" y="4335463"/>
              <a:ext cx="1021731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Storage </a:t>
              </a:r>
            </a:p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Provisioning</a:t>
              </a:r>
            </a:p>
          </p:txBody>
        </p:sp>
        <p:sp>
          <p:nvSpPr>
            <p:cNvPr id="38" name="Text Box 23">
              <a:extLst>
                <a:ext uri="{FF2B5EF4-FFF2-40B4-BE49-F238E27FC236}">
                  <a16:creationId xmlns:a16="http://schemas.microsoft.com/office/drawing/2014/main" id="{87DBBB4E-1D71-9221-9DF3-8A99EAFAC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000" y="4387850"/>
              <a:ext cx="1021731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OS</a:t>
              </a:r>
            </a:p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Provisioning</a:t>
              </a:r>
            </a:p>
          </p:txBody>
        </p:sp>
        <p:sp>
          <p:nvSpPr>
            <p:cNvPr id="39" name="Text Box 24">
              <a:extLst>
                <a:ext uri="{FF2B5EF4-FFF2-40B4-BE49-F238E27FC236}">
                  <a16:creationId xmlns:a16="http://schemas.microsoft.com/office/drawing/2014/main" id="{8CD9D588-FCAE-BA28-AF4A-83B03AD66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8913" y="4373563"/>
              <a:ext cx="1021731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Network</a:t>
              </a:r>
            </a:p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Provisioning</a:t>
              </a:r>
            </a:p>
          </p:txBody>
        </p:sp>
        <p:sp>
          <p:nvSpPr>
            <p:cNvPr id="40" name="Text Box 25">
              <a:extLst>
                <a:ext uri="{FF2B5EF4-FFF2-40B4-BE49-F238E27FC236}">
                  <a16:creationId xmlns:a16="http://schemas.microsoft.com/office/drawing/2014/main" id="{9274D817-8E04-15F8-8A1D-936289D45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0225" y="4359275"/>
              <a:ext cx="1154781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Service(apps)</a:t>
              </a:r>
              <a:r>
                <a:rPr lang="ar-SA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‏</a:t>
              </a:r>
              <a:endParaRPr lang="en-GB" altLang="en-US" sz="1100" b="1">
                <a:solidFill>
                  <a:srgbClr val="000000"/>
                </a:solidFill>
                <a:latin typeface="Geneva" panose="020B0503030404040204" pitchFamily="34" charset="0"/>
                <a:ea typeface="MS PGothic" panose="020B0600070205080204" pitchFamily="34" charset="-128"/>
              </a:endParaRPr>
            </a:p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Provisioning</a:t>
              </a:r>
            </a:p>
          </p:txBody>
        </p:sp>
        <p:sp>
          <p:nvSpPr>
            <p:cNvPr id="41" name="AutoShape 26">
              <a:extLst>
                <a:ext uri="{FF2B5EF4-FFF2-40B4-BE49-F238E27FC236}">
                  <a16:creationId xmlns:a16="http://schemas.microsoft.com/office/drawing/2014/main" id="{85A5579B-CA3C-5E92-D38F-6516BEE9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3275" y="4287838"/>
              <a:ext cx="1371600" cy="642937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9080">
              <a:solidFill>
                <a:srgbClr val="6B859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IN" altLang="en-US" dirty="0"/>
            </a:p>
          </p:txBody>
        </p:sp>
        <p:sp>
          <p:nvSpPr>
            <p:cNvPr id="42" name="Text Box 27">
              <a:extLst>
                <a:ext uri="{FF2B5EF4-FFF2-40B4-BE49-F238E27FC236}">
                  <a16:creationId xmlns:a16="http://schemas.microsoft.com/office/drawing/2014/main" id="{C430BC4C-24CB-93CC-7229-6A64DC95A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0425" y="4310856"/>
              <a:ext cx="1303860" cy="602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SLA(monitor), </a:t>
              </a:r>
            </a:p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Security, Billing,</a:t>
              </a:r>
            </a:p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11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 Payment</a:t>
              </a:r>
            </a:p>
          </p:txBody>
        </p:sp>
        <p:sp>
          <p:nvSpPr>
            <p:cNvPr id="43" name="Text Box 28">
              <a:extLst>
                <a:ext uri="{FF2B5EF4-FFF2-40B4-BE49-F238E27FC236}">
                  <a16:creationId xmlns:a16="http://schemas.microsoft.com/office/drawing/2014/main" id="{22D50C94-01DB-003D-5EED-7E800EBA4A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225" y="5921375"/>
              <a:ext cx="1460954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Services</a:t>
              </a:r>
            </a:p>
          </p:txBody>
        </p:sp>
        <p:sp>
          <p:nvSpPr>
            <p:cNvPr id="44" name="Text Box 29">
              <a:extLst>
                <a:ext uri="{FF2B5EF4-FFF2-40B4-BE49-F238E27FC236}">
                  <a16:creationId xmlns:a16="http://schemas.microsoft.com/office/drawing/2014/main" id="{3C412E84-15FF-DE40-FA7A-A8FAC30C8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975" y="5949950"/>
              <a:ext cx="1387216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Storage</a:t>
              </a:r>
            </a:p>
          </p:txBody>
        </p:sp>
        <p:sp>
          <p:nvSpPr>
            <p:cNvPr id="45" name="Text Box 30">
              <a:extLst>
                <a:ext uri="{FF2B5EF4-FFF2-40B4-BE49-F238E27FC236}">
                  <a16:creationId xmlns:a16="http://schemas.microsoft.com/office/drawing/2014/main" id="{9A0801FE-DBE6-4E94-5872-2337C4DFD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063" y="5946774"/>
              <a:ext cx="1467366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24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Network</a:t>
              </a:r>
            </a:p>
          </p:txBody>
        </p:sp>
        <p:sp>
          <p:nvSpPr>
            <p:cNvPr id="46" name="Text Box 31">
              <a:extLst>
                <a:ext uri="{FF2B5EF4-FFF2-40B4-BE49-F238E27FC236}">
                  <a16:creationId xmlns:a16="http://schemas.microsoft.com/office/drawing/2014/main" id="{D33461A3-3D39-04DC-7DA0-E85BE838E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5338" y="5921375"/>
              <a:ext cx="606554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OS</a:t>
              </a:r>
            </a:p>
          </p:txBody>
        </p:sp>
        <p:cxnSp>
          <p:nvCxnSpPr>
            <p:cNvPr id="47" name="AutoShape 32">
              <a:extLst>
                <a:ext uri="{FF2B5EF4-FFF2-40B4-BE49-F238E27FC236}">
                  <a16:creationId xmlns:a16="http://schemas.microsoft.com/office/drawing/2014/main" id="{F4C08F94-EA51-9A6D-AF7F-883E1268AF71}"/>
                </a:ext>
              </a:extLst>
            </p:cNvPr>
            <p:cNvCxnSpPr>
              <a:cxnSpLocks noChangeShapeType="1"/>
              <a:stCxn id="14" idx="2"/>
            </p:cNvCxnSpPr>
            <p:nvPr/>
          </p:nvCxnSpPr>
          <p:spPr bwMode="auto">
            <a:xfrm>
              <a:off x="1857376" y="2568649"/>
              <a:ext cx="1591865" cy="603503"/>
            </a:xfrm>
            <a:prstGeom prst="straightConnector1">
              <a:avLst/>
            </a:prstGeom>
            <a:noFill/>
            <a:ln w="34925">
              <a:solidFill>
                <a:schemeClr val="bg2">
                  <a:lumMod val="10000"/>
                </a:schemeClr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33">
              <a:extLst>
                <a:ext uri="{FF2B5EF4-FFF2-40B4-BE49-F238E27FC236}">
                  <a16:creationId xmlns:a16="http://schemas.microsoft.com/office/drawing/2014/main" id="{4D50CACE-F703-26FA-FBC5-6DD78B6632F9}"/>
                </a:ext>
              </a:extLst>
            </p:cNvPr>
            <p:cNvCxnSpPr>
              <a:cxnSpLocks noChangeShapeType="1"/>
              <a:stCxn id="15" idx="2"/>
            </p:cNvCxnSpPr>
            <p:nvPr/>
          </p:nvCxnSpPr>
          <p:spPr bwMode="auto">
            <a:xfrm>
              <a:off x="3781426" y="2578174"/>
              <a:ext cx="318294" cy="484982"/>
            </a:xfrm>
            <a:prstGeom prst="straightConnector1">
              <a:avLst/>
            </a:prstGeom>
            <a:noFill/>
            <a:ln w="34925">
              <a:solidFill>
                <a:schemeClr val="bg2">
                  <a:lumMod val="10000"/>
                </a:schemeClr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34">
              <a:extLst>
                <a:ext uri="{FF2B5EF4-FFF2-40B4-BE49-F238E27FC236}">
                  <a16:creationId xmlns:a16="http://schemas.microsoft.com/office/drawing/2014/main" id="{15A16EF0-DCF9-C602-4DE8-0026D60AE44E}"/>
                </a:ext>
              </a:extLst>
            </p:cNvPr>
            <p:cNvCxnSpPr>
              <a:cxnSpLocks noChangeShapeType="1"/>
              <a:stCxn id="16" idx="2"/>
            </p:cNvCxnSpPr>
            <p:nvPr/>
          </p:nvCxnSpPr>
          <p:spPr bwMode="auto">
            <a:xfrm flipH="1">
              <a:off x="4657727" y="2577305"/>
              <a:ext cx="976684" cy="438585"/>
            </a:xfrm>
            <a:prstGeom prst="straightConnector1">
              <a:avLst/>
            </a:prstGeom>
            <a:noFill/>
            <a:ln w="34925">
              <a:solidFill>
                <a:schemeClr val="bg2">
                  <a:lumMod val="10000"/>
                </a:schemeClr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35">
              <a:extLst>
                <a:ext uri="{FF2B5EF4-FFF2-40B4-BE49-F238E27FC236}">
                  <a16:creationId xmlns:a16="http://schemas.microsoft.com/office/drawing/2014/main" id="{2780CDB9-379B-7963-4D07-33E65F54EEB7}"/>
                </a:ext>
              </a:extLst>
            </p:cNvPr>
            <p:cNvCxnSpPr>
              <a:cxnSpLocks noChangeShapeType="1"/>
              <a:stCxn id="17" idx="2"/>
            </p:cNvCxnSpPr>
            <p:nvPr/>
          </p:nvCxnSpPr>
          <p:spPr bwMode="auto">
            <a:xfrm flipH="1">
              <a:off x="5004643" y="2597224"/>
              <a:ext cx="2722514" cy="532606"/>
            </a:xfrm>
            <a:prstGeom prst="straightConnector1">
              <a:avLst/>
            </a:prstGeom>
            <a:noFill/>
            <a:ln w="34925">
              <a:solidFill>
                <a:schemeClr val="bg2">
                  <a:lumMod val="10000"/>
                </a:schemeClr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 Box 36">
              <a:extLst>
                <a:ext uri="{FF2B5EF4-FFF2-40B4-BE49-F238E27FC236}">
                  <a16:creationId xmlns:a16="http://schemas.microsoft.com/office/drawing/2014/main" id="{49924361-6776-0BAA-7C05-E6C2A8F3D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5349875"/>
              <a:ext cx="1744686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Geneva" panose="020B0503030404040204" pitchFamily="34" charset="0"/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Resources</a:t>
              </a:r>
            </a:p>
          </p:txBody>
        </p:sp>
        <p:sp>
          <p:nvSpPr>
            <p:cNvPr id="52" name="AutoShape 37">
              <a:extLst>
                <a:ext uri="{FF2B5EF4-FFF2-40B4-BE49-F238E27FC236}">
                  <a16:creationId xmlns:a16="http://schemas.microsoft.com/office/drawing/2014/main" id="{8A4C1ABF-8B94-B727-9435-853EBD4DC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100" y="3446462"/>
              <a:ext cx="200025" cy="331787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BBE0E3"/>
            </a:solidFill>
            <a:ln w="1908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53" name="AutoShape 38">
              <a:extLst>
                <a:ext uri="{FF2B5EF4-FFF2-40B4-BE49-F238E27FC236}">
                  <a16:creationId xmlns:a16="http://schemas.microsoft.com/office/drawing/2014/main" id="{2208E4E2-D304-E8F3-8E4A-BB9229B18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675" y="5064125"/>
              <a:ext cx="171450" cy="371475"/>
            </a:xfrm>
            <a:prstGeom prst="upDownArrow">
              <a:avLst>
                <a:gd name="adj1" fmla="val 50000"/>
                <a:gd name="adj2" fmla="val 50004"/>
              </a:avLst>
            </a:prstGeom>
            <a:solidFill>
              <a:srgbClr val="BBE0E3"/>
            </a:solidFill>
            <a:ln w="1908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54" name="Text Box 39">
              <a:extLst>
                <a:ext uri="{FF2B5EF4-FFF2-40B4-BE49-F238E27FC236}">
                  <a16:creationId xmlns:a16="http://schemas.microsoft.com/office/drawing/2014/main" id="{84606D22-C27B-F06A-CDBF-EC549054EF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2624" y="2116212"/>
              <a:ext cx="1308384" cy="33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875"/>
                </a:spcBef>
              </a:pPr>
              <a:r>
                <a:rPr lang="en-GB" altLang="en-US" sz="1400" b="1" dirty="0">
                  <a:solidFill>
                    <a:srgbClr val="000000"/>
                  </a:solidFill>
                  <a:latin typeface="Geneva" panose="020B0503030404040204" pitchFamily="34" charset="0"/>
                  <a:ea typeface="MS PGothic" panose="020B0600070205080204" pitchFamily="34" charset="-128"/>
                </a:rPr>
                <a:t>Government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54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AGENDA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BBD4E-7533-B633-9660-0E335F1F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6G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CLOUD</a:t>
            </a:r>
          </a:p>
          <a:p>
            <a:r>
              <a:rPr lang="pt-BR" dirty="0"/>
              <a:t>CLOUD CYBERSECURITY</a:t>
            </a:r>
          </a:p>
          <a:p>
            <a:r>
              <a:rPr lang="pt-BR" dirty="0"/>
              <a:t>CLOUD DATA SECURITY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0684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ARCHITECTURE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CC5BEF1-1D64-5886-A33C-B5B02EDE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1" y="1294076"/>
            <a:ext cx="11068521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Main</a:t>
            </a:r>
            <a:r>
              <a:rPr lang="es-ES_tradnl" altLang="es-BO" sz="3600" b="1" i="1" dirty="0"/>
              <a:t> </a:t>
            </a:r>
            <a:br>
              <a:rPr lang="es-ES_tradnl" altLang="es-BO" sz="3600" b="1" i="1" dirty="0"/>
            </a:br>
            <a:r>
              <a:rPr lang="es-ES_tradnl" altLang="es-BO" sz="3600" b="1" i="1" dirty="0"/>
              <a:t>Technologies </a:t>
            </a:r>
          </a:p>
          <a:p>
            <a:pPr marL="0" indent="0" eaLnBrk="1" hangingPunct="1"/>
            <a:r>
              <a:rPr lang="es-ES_tradnl" altLang="es-BO" sz="3600" b="1" i="1" dirty="0" err="1"/>
              <a:t>for</a:t>
            </a:r>
            <a:r>
              <a:rPr lang="es-ES_tradnl" altLang="es-BO" sz="3600" b="1" i="1" dirty="0"/>
              <a:t> Cloud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3" name="Picture 4" descr="Virtual_infra_flat_build">
            <a:extLst>
              <a:ext uri="{FF2B5EF4-FFF2-40B4-BE49-F238E27FC236}">
                <a16:creationId xmlns:a16="http://schemas.microsoft.com/office/drawing/2014/main" id="{5E4B4EB5-B73E-81F6-9350-C8B2DBCB8A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75" y="987098"/>
            <a:ext cx="7605712" cy="53340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55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pic>
        <p:nvPicPr>
          <p:cNvPr id="3" name="Picture 2" descr="Screen Shot 2013-05-16 at 2.36.36 AM.png">
            <a:extLst>
              <a:ext uri="{FF2B5EF4-FFF2-40B4-BE49-F238E27FC236}">
                <a16:creationId xmlns:a16="http://schemas.microsoft.com/office/drawing/2014/main" id="{F4EBDE69-F478-A68D-AE61-D4BE39FE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3726" r="9003"/>
          <a:stretch/>
        </p:blipFill>
        <p:spPr>
          <a:xfrm>
            <a:off x="1150436" y="1089999"/>
            <a:ext cx="9891128" cy="52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28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CC82516-BEAF-DE89-3D0E-D781705F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66" y="1294076"/>
            <a:ext cx="11079678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IaaS</a:t>
            </a:r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52D4CE3-E040-2293-E97D-46AA14ABE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450" r="1816" b="10298"/>
          <a:stretch/>
        </p:blipFill>
        <p:spPr bwMode="auto">
          <a:xfrm>
            <a:off x="3401211" y="1067761"/>
            <a:ext cx="6939643" cy="52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39884-A1E7-17D5-3ACA-0D4F4D2FD54C}"/>
              </a:ext>
            </a:extLst>
          </p:cNvPr>
          <p:cNvSpPr txBox="1"/>
          <p:nvPr/>
        </p:nvSpPr>
        <p:spPr>
          <a:xfrm rot="16200000">
            <a:off x="971311" y="3464801"/>
            <a:ext cx="2768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387789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4998AD-196A-FB43-3CD2-CA93FD2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2" y="1294076"/>
            <a:ext cx="11376560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PaaS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/>
              <a:t>Provides a program </a:t>
            </a:r>
            <a:br>
              <a:rPr lang="en-US" sz="3600" b="1" i="1" dirty="0"/>
            </a:br>
            <a:r>
              <a:rPr lang="en-US" sz="3600" b="1" i="1" dirty="0"/>
              <a:t>executable platform for </a:t>
            </a:r>
            <a:br>
              <a:rPr lang="en-US" sz="3600" b="1" i="1" dirty="0"/>
            </a:br>
            <a:r>
              <a:rPr lang="en-US" sz="3600" b="1" i="1" dirty="0"/>
              <a:t>applications, </a:t>
            </a:r>
            <a:br>
              <a:rPr lang="en-US" sz="3600" b="1" i="1" dirty="0"/>
            </a:br>
            <a:r>
              <a:rPr lang="en-US" sz="3600" b="1" i="1" dirty="0"/>
              <a:t>development tools, etc.;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/>
              <a:t>Provides runtime </a:t>
            </a:r>
          </a:p>
          <a:p>
            <a:pPr marL="758825" indent="-392113"/>
            <a:r>
              <a:rPr lang="en-US" sz="3600" b="1" i="1" dirty="0"/>
              <a:t>environment for apps;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57CDC639-0670-632F-619B-4C332F3BCE3A}"/>
              </a:ext>
            </a:extLst>
          </p:cNvPr>
          <p:cNvSpPr/>
          <p:nvPr/>
        </p:nvSpPr>
        <p:spPr>
          <a:xfrm>
            <a:off x="6495803" y="1169130"/>
            <a:ext cx="5573172" cy="4982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100215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4998AD-196A-FB43-3CD2-CA93FD2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2" y="1294076"/>
            <a:ext cx="11376560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PaaS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/>
              <a:t>Types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23C267D-2084-87D3-B8F5-E665B52B5DC9}"/>
              </a:ext>
            </a:extLst>
          </p:cNvPr>
          <p:cNvSpPr/>
          <p:nvPr/>
        </p:nvSpPr>
        <p:spPr>
          <a:xfrm>
            <a:off x="2556135" y="1592428"/>
            <a:ext cx="7776864" cy="465491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B6DA8-DE2C-D697-DAE3-F49D2B7FB66B}"/>
              </a:ext>
            </a:extLst>
          </p:cNvPr>
          <p:cNvGrpSpPr/>
          <p:nvPr/>
        </p:nvGrpSpPr>
        <p:grpSpPr>
          <a:xfrm>
            <a:off x="3527389" y="4009379"/>
            <a:ext cx="2518668" cy="1515610"/>
            <a:chOff x="-174851" y="4916852"/>
            <a:chExt cx="2518668" cy="1515610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01E75BB-D4EB-5AF7-1A69-44552853BD14}"/>
                </a:ext>
              </a:extLst>
            </p:cNvPr>
            <p:cNvSpPr/>
            <p:nvPr/>
          </p:nvSpPr>
          <p:spPr>
            <a:xfrm>
              <a:off x="-174851" y="4916852"/>
              <a:ext cx="2518668" cy="151561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9CF9F35B-67DA-EBC1-1D31-12136296D6B1}"/>
                </a:ext>
              </a:extLst>
            </p:cNvPr>
            <p:cNvSpPr txBox="1"/>
            <p:nvPr/>
          </p:nvSpPr>
          <p:spPr>
            <a:xfrm>
              <a:off x="117991" y="5447411"/>
              <a:ext cx="1848851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6215" marR="4611" indent="-115265">
                <a:lnSpc>
                  <a:spcPct val="100499"/>
                </a:lnSpc>
              </a:pP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Op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en </a:t>
              </a:r>
              <a:r>
                <a:rPr sz="2000" b="1" spc="-9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P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la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tfo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rm as a </a:t>
              </a:r>
              <a:r>
                <a:rPr sz="2000" b="1" spc="-9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S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9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r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vice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4F396C-B507-C45F-14C7-A56A0B52CD0E}"/>
              </a:ext>
            </a:extLst>
          </p:cNvPr>
          <p:cNvGrpSpPr/>
          <p:nvPr/>
        </p:nvGrpSpPr>
        <p:grpSpPr>
          <a:xfrm>
            <a:off x="3490796" y="2298239"/>
            <a:ext cx="2518668" cy="1515610"/>
            <a:chOff x="-900607" y="2772277"/>
            <a:chExt cx="2518668" cy="1515610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059879FF-0C08-EAD8-52A1-BE2A0B512900}"/>
                </a:ext>
              </a:extLst>
            </p:cNvPr>
            <p:cNvSpPr/>
            <p:nvPr/>
          </p:nvSpPr>
          <p:spPr>
            <a:xfrm>
              <a:off x="-900607" y="2772277"/>
              <a:ext cx="2518668" cy="151561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A6570C95-6DC6-3842-23B5-8613238343F9}"/>
                </a:ext>
              </a:extLst>
            </p:cNvPr>
            <p:cNvSpPr txBox="1"/>
            <p:nvPr/>
          </p:nvSpPr>
          <p:spPr>
            <a:xfrm>
              <a:off x="-459576" y="2963441"/>
              <a:ext cx="1709792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27" marR="4611" indent="-576" algn="ctr">
                <a:lnSpc>
                  <a:spcPct val="100499"/>
                </a:lnSpc>
              </a:pP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A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pp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l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i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ca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i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 Deli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v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ery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-On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ly </a:t>
              </a:r>
              <a:r>
                <a:rPr sz="2000" b="1" spc="-9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vi</a:t>
              </a:r>
              <a:r>
                <a:rPr sz="2000" b="1" spc="-9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r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onm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278427-6EB3-4FF2-FB71-6150AEB59DFC}"/>
              </a:ext>
            </a:extLst>
          </p:cNvPr>
          <p:cNvGrpSpPr/>
          <p:nvPr/>
        </p:nvGrpSpPr>
        <p:grpSpPr>
          <a:xfrm>
            <a:off x="6451601" y="2161063"/>
            <a:ext cx="2518668" cy="1515610"/>
            <a:chOff x="6585882" y="1395169"/>
            <a:chExt cx="2518668" cy="1515610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495B38A7-8463-DCCC-F196-62C5CAE96B27}"/>
                </a:ext>
              </a:extLst>
            </p:cNvPr>
            <p:cNvSpPr/>
            <p:nvPr/>
          </p:nvSpPr>
          <p:spPr>
            <a:xfrm>
              <a:off x="6585882" y="1395169"/>
              <a:ext cx="2518668" cy="151561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680A031A-AB5F-9C06-4A27-8C0F6733BA8F}"/>
                </a:ext>
              </a:extLst>
            </p:cNvPr>
            <p:cNvSpPr txBox="1"/>
            <p:nvPr/>
          </p:nvSpPr>
          <p:spPr>
            <a:xfrm>
              <a:off x="6979782" y="1638109"/>
              <a:ext cx="1819333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27" marR="4611" indent="45530" algn="ctr">
                <a:lnSpc>
                  <a:spcPct val="100499"/>
                </a:lnSpc>
              </a:pPr>
              <a:r>
                <a:rPr sz="2000" b="1" spc="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S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a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d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Al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 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D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evel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opm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 </a:t>
              </a:r>
              <a:r>
                <a:rPr sz="2000" b="1" spc="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v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ir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onm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26D8F-C02F-F296-5933-52828FCEA77C}"/>
              </a:ext>
            </a:extLst>
          </p:cNvPr>
          <p:cNvGrpSpPr/>
          <p:nvPr/>
        </p:nvGrpSpPr>
        <p:grpSpPr>
          <a:xfrm>
            <a:off x="6444567" y="3874540"/>
            <a:ext cx="2518668" cy="1515610"/>
            <a:chOff x="6703253" y="3128966"/>
            <a:chExt cx="2518668" cy="1515610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5CE691BE-6410-8546-FAC7-C5AE1317EA3D}"/>
                </a:ext>
              </a:extLst>
            </p:cNvPr>
            <p:cNvSpPr/>
            <p:nvPr/>
          </p:nvSpPr>
          <p:spPr>
            <a:xfrm>
              <a:off x="6703253" y="3128966"/>
              <a:ext cx="2518668" cy="151561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1293748D-732E-A0C1-86C0-D13A339B7AFB}"/>
                </a:ext>
              </a:extLst>
            </p:cNvPr>
            <p:cNvSpPr txBox="1"/>
            <p:nvPr/>
          </p:nvSpPr>
          <p:spPr>
            <a:xfrm>
              <a:off x="6979782" y="3340347"/>
              <a:ext cx="1956901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27" marR="4611" indent="-1729" algn="ctr">
                <a:lnSpc>
                  <a:spcPct val="100499"/>
                </a:lnSpc>
              </a:pP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A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dd-o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 D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vel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opm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 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F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acili</a:t>
              </a:r>
              <a:r>
                <a:rPr sz="2000" b="1" spc="-5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t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i</a:t>
              </a:r>
              <a:r>
                <a:rPr sz="2000" b="1" spc="-14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sz="2000" b="1" dirty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176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4998AD-196A-FB43-3CD2-CA93FD2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2" y="1294076"/>
            <a:ext cx="11376560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PaaS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4F5973-BEF4-387A-30A4-F1FD2E17BCF0}"/>
              </a:ext>
            </a:extLst>
          </p:cNvPr>
          <p:cNvSpPr/>
          <p:nvPr/>
        </p:nvSpPr>
        <p:spPr>
          <a:xfrm>
            <a:off x="4614195" y="2431808"/>
            <a:ext cx="2435277" cy="22934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PaaS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755BDF-5F64-C984-E6FD-07FEBD30E5DA}"/>
              </a:ext>
            </a:extLst>
          </p:cNvPr>
          <p:cNvSpPr/>
          <p:nvPr/>
        </p:nvSpPr>
        <p:spPr>
          <a:xfrm>
            <a:off x="4803104" y="4414711"/>
            <a:ext cx="2117791" cy="1852670"/>
          </a:xfrm>
          <a:prstGeom prst="ellipse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Middleware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8D8BD4-AE9D-8444-B32D-95D16638BA23}"/>
              </a:ext>
            </a:extLst>
          </p:cNvPr>
          <p:cNvSpPr/>
          <p:nvPr/>
        </p:nvSpPr>
        <p:spPr>
          <a:xfrm>
            <a:off x="4858894" y="987098"/>
            <a:ext cx="2021295" cy="1802064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Operating System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DFC5E0-0DCD-B5E7-E216-985FF6448FD9}"/>
              </a:ext>
            </a:extLst>
          </p:cNvPr>
          <p:cNvSpPr/>
          <p:nvPr/>
        </p:nvSpPr>
        <p:spPr>
          <a:xfrm>
            <a:off x="2876968" y="2750036"/>
            <a:ext cx="1980221" cy="1880319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Database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B71952-C570-94B2-E824-2E8155D05AB9}"/>
              </a:ext>
            </a:extLst>
          </p:cNvPr>
          <p:cNvSpPr/>
          <p:nvPr/>
        </p:nvSpPr>
        <p:spPr>
          <a:xfrm>
            <a:off x="6805698" y="2534394"/>
            <a:ext cx="2088232" cy="1880319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Development</a:t>
            </a:r>
          </a:p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1695023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4998AD-196A-FB43-3CD2-CA93FD2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2" y="1294076"/>
            <a:ext cx="11424061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SaaS</a:t>
            </a: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BD82612B-1D8F-A408-2B12-01F935F326BE}"/>
              </a:ext>
            </a:extLst>
          </p:cNvPr>
          <p:cNvSpPr/>
          <p:nvPr/>
        </p:nvSpPr>
        <p:spPr>
          <a:xfrm>
            <a:off x="2766686" y="1169129"/>
            <a:ext cx="6454620" cy="5065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1974788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4998AD-196A-FB43-3CD2-CA93FD2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2" y="1294076"/>
            <a:ext cx="11424061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Service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Extensions</a:t>
            </a:r>
            <a:endParaRPr lang="es-ES_tradnl" altLang="es-BO" sz="3600" b="1" i="1" dirty="0"/>
          </a:p>
          <a:p>
            <a:pPr marL="1165225" indent="-1154113">
              <a:buClr>
                <a:srgbClr val="3399FF"/>
              </a:buClr>
              <a:tabLst>
                <a:tab pos="1476375" algn="l"/>
              </a:tabLst>
            </a:pPr>
            <a:endParaRPr lang="en-US" sz="3200" b="1" spc="-14" dirty="0">
              <a:solidFill>
                <a:srgbClr val="FF6600"/>
              </a:solidFill>
              <a:latin typeface="Arial"/>
              <a:cs typeface="Arial"/>
            </a:endParaRPr>
          </a:p>
          <a:p>
            <a:pPr marL="1165225" indent="-1154113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14" dirty="0" err="1">
                <a:solidFill>
                  <a:srgbClr val="C00000"/>
                </a:solidFill>
                <a:latin typeface="Arial"/>
                <a:cs typeface="Arial"/>
              </a:rPr>
              <a:t>X</a:t>
            </a:r>
            <a:r>
              <a:rPr lang="en-US" sz="3200" b="1" spc="-14" dirty="0" err="1">
                <a:latin typeface="Arial"/>
                <a:cs typeface="Arial"/>
              </a:rPr>
              <a:t>aaS</a:t>
            </a:r>
            <a:r>
              <a:rPr lang="en-US" sz="3200" b="1" spc="-14" dirty="0">
                <a:latin typeface="Arial"/>
                <a:cs typeface="Arial"/>
              </a:rPr>
              <a:t> =</a:t>
            </a:r>
            <a:r>
              <a:rPr lang="en-US" sz="3200" b="1" spc="-77" dirty="0">
                <a:latin typeface="Arial"/>
                <a:cs typeface="Arial"/>
              </a:rPr>
              <a:t>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lang="en-US" sz="3200" b="1" spc="-36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thing</a:t>
            </a:r>
            <a:r>
              <a:rPr lang="en-US" sz="3200" b="1" spc="54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as</a:t>
            </a:r>
            <a:r>
              <a:rPr lang="en-US" sz="3200" b="1" spc="9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Service</a:t>
            </a:r>
            <a:endParaRPr lang="en-US" sz="3200" dirty="0">
              <a:latin typeface="Times New Roman"/>
              <a:cs typeface="Times New Roman"/>
            </a:endParaRPr>
          </a:p>
          <a:p>
            <a:pPr marL="1565275" lvl="2" indent="-1154113">
              <a:buClr>
                <a:srgbClr val="3399FF"/>
              </a:buClr>
              <a:tabLst>
                <a:tab pos="1476375" algn="l"/>
              </a:tabLst>
            </a:pPr>
            <a:endParaRPr lang="en-US" sz="3200" b="1" spc="-23" dirty="0">
              <a:solidFill>
                <a:srgbClr val="FF6600"/>
              </a:solidFill>
              <a:latin typeface="Arial"/>
              <a:cs typeface="Arial"/>
            </a:endParaRPr>
          </a:p>
          <a:p>
            <a:pPr marL="1565275" lvl="2" indent="-1154113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 err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lang="en-US" sz="3200" b="1" spc="-14" dirty="0" err="1">
                <a:latin typeface="Arial"/>
                <a:cs typeface="Arial"/>
              </a:rPr>
              <a:t>aaS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spc="830" dirty="0"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en-US" sz="3200" spc="5" dirty="0">
                <a:latin typeface="Arial"/>
                <a:cs typeface="Arial"/>
              </a:rPr>
              <a:t> </a:t>
            </a:r>
            <a:r>
              <a:rPr lang="en-US" sz="3200" b="1" spc="-18" dirty="0">
                <a:latin typeface="Arial"/>
                <a:cs typeface="Arial"/>
              </a:rPr>
              <a:t>N</a:t>
            </a:r>
            <a:r>
              <a:rPr lang="en-US" sz="3200" b="1" spc="-5" dirty="0">
                <a:latin typeface="Arial"/>
                <a:cs typeface="Arial"/>
              </a:rPr>
              <a:t> </a:t>
            </a:r>
            <a:r>
              <a:rPr lang="en-US" sz="3200" b="1" spc="-9" dirty="0">
                <a:latin typeface="Arial"/>
                <a:cs typeface="Arial"/>
              </a:rPr>
              <a:t>for</a:t>
            </a:r>
            <a:r>
              <a:rPr lang="en-US" sz="3200" b="1" spc="5" dirty="0">
                <a:latin typeface="Arial"/>
                <a:cs typeface="Arial"/>
              </a:rPr>
              <a:t>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lang="en-US" sz="3200" b="1" spc="-9" dirty="0">
                <a:solidFill>
                  <a:srgbClr val="C00000"/>
                </a:solidFill>
                <a:latin typeface="Arial"/>
                <a:cs typeface="Arial"/>
              </a:rPr>
              <a:t>et</a:t>
            </a:r>
            <a:r>
              <a:rPr lang="en-US" sz="3200" b="1" dirty="0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ork</a:t>
            </a:r>
            <a:r>
              <a:rPr lang="en-US" sz="3200" b="1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as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Service</a:t>
            </a:r>
            <a:endParaRPr lang="en-US" sz="3200" dirty="0">
              <a:latin typeface="Arial"/>
              <a:cs typeface="Arial"/>
            </a:endParaRPr>
          </a:p>
          <a:p>
            <a:pPr marL="1565275" lvl="2" indent="-1154113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lang="en-US" sz="3200" b="1" spc="-14" dirty="0">
                <a:latin typeface="Arial"/>
                <a:cs typeface="Arial"/>
              </a:rPr>
              <a:t>aaS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spc="830" dirty="0"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en-US" sz="3200" spc="5" dirty="0">
                <a:latin typeface="Arial"/>
                <a:cs typeface="Arial"/>
              </a:rPr>
              <a:t> </a:t>
            </a:r>
            <a:r>
              <a:rPr lang="en-US" sz="3200" b="1" spc="-18" dirty="0">
                <a:latin typeface="Arial"/>
                <a:cs typeface="Arial"/>
              </a:rPr>
              <a:t>D</a:t>
            </a:r>
            <a:r>
              <a:rPr lang="en-US" sz="3200" b="1" spc="-5" dirty="0">
                <a:latin typeface="Arial"/>
                <a:cs typeface="Arial"/>
              </a:rPr>
              <a:t> </a:t>
            </a:r>
            <a:r>
              <a:rPr lang="en-US" sz="3200" b="1" spc="-9" dirty="0">
                <a:latin typeface="Arial"/>
                <a:cs typeface="Arial"/>
              </a:rPr>
              <a:t>for</a:t>
            </a:r>
            <a:r>
              <a:rPr lang="en-US" sz="3200" b="1" spc="5" dirty="0">
                <a:latin typeface="Arial"/>
                <a:cs typeface="Arial"/>
              </a:rPr>
              <a:t>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atabase</a:t>
            </a:r>
            <a:r>
              <a:rPr lang="en-US" sz="3200" b="1" spc="14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as</a:t>
            </a:r>
            <a:r>
              <a:rPr lang="en-US" sz="3200" b="1" spc="9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Service</a:t>
            </a:r>
            <a:endParaRPr lang="en-US" sz="3200" dirty="0">
              <a:latin typeface="Arial"/>
              <a:cs typeface="Arial"/>
            </a:endParaRPr>
          </a:p>
          <a:p>
            <a:pPr marL="1565275" lvl="2" indent="-1154113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lang="en-US" sz="3200" b="1" spc="-14" dirty="0">
                <a:latin typeface="Arial"/>
                <a:cs typeface="Arial"/>
              </a:rPr>
              <a:t>aaS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spc="830" dirty="0"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en-US" sz="3200" spc="5" dirty="0">
                <a:latin typeface="Arial"/>
                <a:cs typeface="Arial"/>
              </a:rPr>
              <a:t> </a:t>
            </a:r>
            <a:r>
              <a:rPr lang="en-US" sz="3200" b="1" spc="-18" dirty="0">
                <a:latin typeface="Arial"/>
                <a:cs typeface="Arial"/>
              </a:rPr>
              <a:t>B</a:t>
            </a:r>
            <a:r>
              <a:rPr lang="en-US" sz="3200" b="1" spc="-5" dirty="0">
                <a:latin typeface="Arial"/>
                <a:cs typeface="Arial"/>
              </a:rPr>
              <a:t> </a:t>
            </a:r>
            <a:r>
              <a:rPr lang="en-US" sz="3200" b="1" spc="-9" dirty="0">
                <a:latin typeface="Arial"/>
                <a:cs typeface="Arial"/>
              </a:rPr>
              <a:t>for</a:t>
            </a:r>
            <a:r>
              <a:rPr lang="en-US" sz="3200" b="1" spc="5" dirty="0">
                <a:latin typeface="Arial"/>
                <a:cs typeface="Arial"/>
              </a:rPr>
              <a:t>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usiness</a:t>
            </a:r>
            <a:r>
              <a:rPr lang="en-US" sz="3200" b="1" spc="9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as</a:t>
            </a:r>
            <a:r>
              <a:rPr lang="en-US" sz="3200" b="1" spc="9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2408434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SERVICE MODELS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4998AD-196A-FB43-3CD2-CA93FD2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2" y="1294076"/>
            <a:ext cx="11424061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Service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Extensions</a:t>
            </a:r>
            <a:endParaRPr lang="es-ES_tradnl" altLang="es-BO" sz="3600" b="1" i="1" dirty="0"/>
          </a:p>
          <a:p>
            <a:pPr marL="1165225" indent="-1154113">
              <a:buClr>
                <a:srgbClr val="3399FF"/>
              </a:buClr>
              <a:tabLst>
                <a:tab pos="1476375" algn="l"/>
              </a:tabLst>
            </a:pPr>
            <a:endParaRPr lang="en-US" sz="3200" b="1" spc="-14" dirty="0">
              <a:solidFill>
                <a:srgbClr val="FF6600"/>
              </a:solidFill>
              <a:latin typeface="Arial"/>
              <a:cs typeface="Arial"/>
            </a:endParaRPr>
          </a:p>
          <a:p>
            <a:pPr marL="1165225" indent="-1154113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14" dirty="0" err="1">
                <a:solidFill>
                  <a:srgbClr val="C00000"/>
                </a:solidFill>
                <a:latin typeface="Arial"/>
                <a:cs typeface="Arial"/>
              </a:rPr>
              <a:t>X</a:t>
            </a:r>
            <a:r>
              <a:rPr lang="en-US" sz="3200" b="1" spc="-14" dirty="0" err="1">
                <a:latin typeface="Arial"/>
                <a:cs typeface="Arial"/>
              </a:rPr>
              <a:t>aaS</a:t>
            </a:r>
            <a:r>
              <a:rPr lang="en-US" sz="3200" b="1" spc="-14" dirty="0">
                <a:latin typeface="Arial"/>
                <a:cs typeface="Arial"/>
              </a:rPr>
              <a:t> =</a:t>
            </a:r>
            <a:r>
              <a:rPr lang="en-US" sz="3200" b="1" spc="-77" dirty="0">
                <a:latin typeface="Arial"/>
                <a:cs typeface="Arial"/>
              </a:rPr>
              <a:t>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lang="en-US" sz="3200" b="1" spc="-36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lang="en-US" sz="3200" b="1" spc="-14" dirty="0">
                <a:solidFill>
                  <a:srgbClr val="C00000"/>
                </a:solidFill>
                <a:latin typeface="Arial"/>
                <a:cs typeface="Arial"/>
              </a:rPr>
              <a:t>thing</a:t>
            </a:r>
            <a:r>
              <a:rPr lang="en-US" sz="3200" b="1" spc="54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as</a:t>
            </a:r>
            <a:r>
              <a:rPr lang="en-US" sz="3200" b="1" spc="9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</a:rPr>
              <a:t>Service</a:t>
            </a:r>
            <a:endParaRPr lang="en-US" sz="3200" dirty="0">
              <a:latin typeface="Times New Roman"/>
              <a:cs typeface="Times New Roman"/>
            </a:endParaRPr>
          </a:p>
          <a:p>
            <a:pPr marL="1565275" lvl="2" indent="-1154113">
              <a:buClr>
                <a:srgbClr val="3399FF"/>
              </a:buClr>
              <a:tabLst>
                <a:tab pos="1476375" algn="l"/>
              </a:tabLst>
            </a:pPr>
            <a:endParaRPr lang="en-US" sz="3200" b="1" spc="-23" dirty="0">
              <a:solidFill>
                <a:srgbClr val="FF6600"/>
              </a:solidFill>
              <a:latin typeface="Arial"/>
              <a:cs typeface="Arial"/>
            </a:endParaRPr>
          </a:p>
          <a:p>
            <a:pPr marL="628650" lvl="2" indent="-628650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>
                <a:solidFill>
                  <a:srgbClr val="FF6600"/>
                </a:solidFill>
                <a:latin typeface="Arial"/>
                <a:cs typeface="Arial"/>
              </a:rPr>
              <a:t>	</a:t>
            </a:r>
            <a:r>
              <a:rPr lang="en-US" sz="3200" b="1" spc="-23" dirty="0" err="1">
                <a:solidFill>
                  <a:srgbClr val="C00000"/>
                </a:solidFill>
                <a:latin typeface="Arial"/>
                <a:cs typeface="Arial"/>
              </a:rPr>
              <a:t>DR</a:t>
            </a:r>
            <a:r>
              <a:rPr lang="en-US" sz="3200" b="1" spc="-23" dirty="0" err="1">
                <a:latin typeface="Arial"/>
                <a:cs typeface="Arial"/>
              </a:rPr>
              <a:t>aaS</a:t>
            </a:r>
            <a:r>
              <a:rPr lang="en-US" sz="3200" b="1" spc="-23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  <a:sym typeface="Wingdings" panose="05000000000000000000" pitchFamily="2" charset="2"/>
              </a:rPr>
              <a:t> DR for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Disaster Recovery </a:t>
            </a:r>
            <a:r>
              <a:rPr lang="en-US" sz="3200" b="1" spc="-23" dirty="0">
                <a:latin typeface="Arial"/>
                <a:cs typeface="Arial"/>
              </a:rPr>
              <a:t>as a Service;</a:t>
            </a:r>
          </a:p>
          <a:p>
            <a:pPr marL="628650" lvl="2" indent="-628650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>
                <a:solidFill>
                  <a:srgbClr val="FF6600"/>
                </a:solidFill>
                <a:latin typeface="Arial"/>
                <a:cs typeface="Arial"/>
              </a:rPr>
              <a:t>	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lang="en-US" sz="3200" b="1" spc="-23" dirty="0">
                <a:latin typeface="Arial"/>
                <a:cs typeface="Arial"/>
              </a:rPr>
              <a:t>aaS</a:t>
            </a:r>
            <a:r>
              <a:rPr lang="en-US" sz="3200" b="1" spc="-23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14" dirty="0">
                <a:latin typeface="Arial"/>
                <a:cs typeface="Arial"/>
                <a:sym typeface="Wingdings" panose="05000000000000000000" pitchFamily="2" charset="2"/>
              </a:rPr>
              <a:t> C for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Communications</a:t>
            </a:r>
            <a:r>
              <a:rPr lang="en-US" sz="3200" b="1" spc="-23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200" b="1" spc="-23" dirty="0">
                <a:latin typeface="Arial"/>
                <a:cs typeface="Arial"/>
              </a:rPr>
              <a:t>as a Service</a:t>
            </a:r>
          </a:p>
          <a:p>
            <a:pPr marL="628650" indent="-628650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>
                <a:solidFill>
                  <a:srgbClr val="FF6600"/>
                </a:solidFill>
                <a:latin typeface="Arial"/>
                <a:cs typeface="Arial"/>
              </a:rPr>
              <a:t>	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lang="en-US" sz="3200" b="1" spc="-23" dirty="0">
                <a:latin typeface="Arial"/>
                <a:cs typeface="Arial"/>
              </a:rPr>
              <a:t>aaS</a:t>
            </a:r>
            <a:r>
              <a:rPr lang="en-US" sz="3200" spc="830" dirty="0">
                <a:latin typeface="Arial"/>
                <a:cs typeface="Arial"/>
                <a:sym typeface="Wingdings" panose="05000000000000000000" pitchFamily="2" charset="2"/>
              </a:rPr>
              <a:t> </a:t>
            </a:r>
            <a:r>
              <a:rPr lang="en-US" sz="3200" b="1" spc="-9" dirty="0">
                <a:latin typeface="Arial"/>
                <a:cs typeface="Arial"/>
                <a:sym typeface="Wingdings" panose="05000000000000000000" pitchFamily="2" charset="2"/>
              </a:rPr>
              <a:t>D for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Desktop</a:t>
            </a:r>
            <a:r>
              <a:rPr lang="en-US" sz="3200" b="1" spc="-23" dirty="0">
                <a:latin typeface="Arial"/>
                <a:cs typeface="Arial"/>
              </a:rPr>
              <a:t> as a service</a:t>
            </a:r>
          </a:p>
          <a:p>
            <a:pPr marL="628650" indent="-628650">
              <a:buClr>
                <a:srgbClr val="3399FF"/>
              </a:buClr>
              <a:tabLst>
                <a:tab pos="1476375" algn="l"/>
              </a:tabLst>
            </a:pPr>
            <a:r>
              <a:rPr lang="en-US" sz="3200" b="1" spc="-23" dirty="0">
                <a:latin typeface="Arial"/>
                <a:cs typeface="Arial"/>
              </a:rPr>
              <a:t>	</a:t>
            </a:r>
            <a:r>
              <a:rPr lang="en-US" sz="3200" b="1" spc="-23" dirty="0" err="1">
                <a:solidFill>
                  <a:srgbClr val="C00000"/>
                </a:solidFill>
                <a:latin typeface="Arial"/>
                <a:cs typeface="Arial"/>
              </a:rPr>
              <a:t>PC</a:t>
            </a:r>
            <a:r>
              <a:rPr lang="en-US" sz="3200" b="1" spc="-23" dirty="0" err="1">
                <a:latin typeface="Arial"/>
                <a:cs typeface="Arial"/>
              </a:rPr>
              <a:t>aaS</a:t>
            </a:r>
            <a:r>
              <a:rPr lang="en-US" sz="3200" b="1" spc="-23" dirty="0">
                <a:latin typeface="Arial"/>
                <a:cs typeface="Arial"/>
              </a:rPr>
              <a:t> </a:t>
            </a:r>
            <a:r>
              <a:rPr lang="en-US" sz="3200" spc="830" dirty="0">
                <a:latin typeface="Arial"/>
                <a:cs typeface="Arial"/>
                <a:sym typeface="Wingdings" panose="05000000000000000000" pitchFamily="2" charset="2"/>
              </a:rPr>
              <a:t> </a:t>
            </a:r>
            <a:r>
              <a:rPr lang="en-US" sz="3200" b="1" spc="-23" dirty="0">
                <a:latin typeface="Arial"/>
                <a:cs typeface="Arial"/>
              </a:rPr>
              <a:t>PC for </a:t>
            </a:r>
            <a:r>
              <a:rPr lang="en-US" sz="3200" b="1" spc="-23" dirty="0">
                <a:solidFill>
                  <a:srgbClr val="C00000"/>
                </a:solidFill>
                <a:latin typeface="Arial"/>
                <a:cs typeface="Arial"/>
              </a:rPr>
              <a:t>Personal Computer </a:t>
            </a:r>
            <a:r>
              <a:rPr lang="en-US" sz="3200" b="1" spc="-23" dirty="0">
                <a:latin typeface="Arial"/>
                <a:cs typeface="Arial"/>
              </a:rPr>
              <a:t>as a service</a:t>
            </a:r>
            <a:endParaRPr lang="es-ES_tradnl" altLang="es-BO" sz="3200" b="1" spc="-2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685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id="{C91554A4-E2CD-9560-1765-EAFEA19A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9" y="1294076"/>
            <a:ext cx="11938026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Private</a:t>
            </a:r>
            <a:r>
              <a:rPr lang="es-ES_tradnl" altLang="es-BO" sz="3600" b="1" i="1" dirty="0"/>
              <a:t> Cloud</a:t>
            </a:r>
          </a:p>
        </p:txBody>
      </p:sp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TYPES</a:t>
            </a:r>
          </a:p>
        </p:txBody>
      </p:sp>
      <p:pic>
        <p:nvPicPr>
          <p:cNvPr id="2" name="Picture 6" descr="https://www.sam-solutions.com/blog/wp-content/uploads/2017/08/a-private-cloud@2x.png">
            <a:extLst>
              <a:ext uri="{FF2B5EF4-FFF2-40B4-BE49-F238E27FC236}">
                <a16:creationId xmlns:a16="http://schemas.microsoft.com/office/drawing/2014/main" id="{171A02C5-5DF8-235C-42A0-4B379E36E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1151" r="3179" b="8001"/>
          <a:stretch/>
        </p:blipFill>
        <p:spPr bwMode="auto">
          <a:xfrm>
            <a:off x="3343284" y="908844"/>
            <a:ext cx="5529816" cy="58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9998101" y="6090794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pic>
        <p:nvPicPr>
          <p:cNvPr id="1028" name="Picture 4" descr="flag-title">
            <a:extLst>
              <a:ext uri="{FF2B5EF4-FFF2-40B4-BE49-F238E27FC236}">
                <a16:creationId xmlns:a16="http://schemas.microsoft.com/office/drawing/2014/main" id="{F7AF57DA-63A8-366E-DAB9-8F7F64C6A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4274"/>
          <a:stretch/>
        </p:blipFill>
        <p:spPr bwMode="auto">
          <a:xfrm>
            <a:off x="5444096" y="1400072"/>
            <a:ext cx="6591787" cy="445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967901D-2F83-2F56-A918-BC22F6068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" y="1167702"/>
            <a:ext cx="5627021" cy="5076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err="1"/>
              <a:t>Not</a:t>
            </a:r>
            <a:r>
              <a:rPr lang="pt-BR" sz="3200" dirty="0"/>
              <a:t> </a:t>
            </a:r>
            <a:r>
              <a:rPr lang="pt-BR" sz="3200" dirty="0" err="1"/>
              <a:t>yet</a:t>
            </a:r>
            <a:r>
              <a:rPr lang="pt-BR" sz="3200" dirty="0"/>
              <a:t> </a:t>
            </a:r>
            <a:r>
              <a:rPr lang="pt-BR" sz="3200" dirty="0" err="1"/>
              <a:t>defined</a:t>
            </a:r>
            <a:endParaRPr lang="pt-BR" sz="3200" dirty="0"/>
          </a:p>
          <a:p>
            <a:pPr marL="0" indent="0">
              <a:buNone/>
            </a:pPr>
            <a:r>
              <a:rPr lang="pt-BR" sz="3200" dirty="0" err="1"/>
              <a:t>Different</a:t>
            </a:r>
            <a:r>
              <a:rPr lang="pt-BR" sz="3200" dirty="0"/>
              <a:t> approaches</a:t>
            </a:r>
          </a:p>
          <a:p>
            <a:pPr marL="0" indent="0">
              <a:buNone/>
            </a:pPr>
            <a:r>
              <a:rPr lang="pt-BR" sz="3200" dirty="0"/>
              <a:t>Too </a:t>
            </a:r>
            <a:r>
              <a:rPr lang="pt-BR" sz="3200" dirty="0" err="1"/>
              <a:t>many</a:t>
            </a:r>
            <a:r>
              <a:rPr lang="pt-BR" sz="3200" dirty="0"/>
              <a:t> </a:t>
            </a:r>
            <a:r>
              <a:rPr lang="pt-BR" sz="3200" dirty="0" err="1"/>
              <a:t>issues</a:t>
            </a:r>
            <a:r>
              <a:rPr lang="pt-BR" sz="3200" dirty="0"/>
              <a:t> </a:t>
            </a:r>
            <a:r>
              <a:rPr lang="pt-BR" sz="3200" dirty="0" err="1"/>
              <a:t>to</a:t>
            </a:r>
            <a:r>
              <a:rPr lang="pt-BR" sz="3200" dirty="0"/>
              <a:t> </a:t>
            </a:r>
            <a:r>
              <a:rPr lang="pt-BR" sz="3200" dirty="0" err="1"/>
              <a:t>address</a:t>
            </a:r>
            <a:r>
              <a:rPr lang="pt-BR" sz="3200" dirty="0"/>
              <a:t> in a single </a:t>
            </a:r>
            <a:r>
              <a:rPr lang="pt-BR" sz="3200" dirty="0" err="1"/>
              <a:t>architecture</a:t>
            </a:r>
            <a:endParaRPr lang="pt-BR" sz="3200" dirty="0"/>
          </a:p>
          <a:p>
            <a:pPr marL="0" indent="0">
              <a:buNone/>
            </a:pPr>
            <a:r>
              <a:rPr lang="pt-BR" sz="3200" dirty="0" err="1"/>
              <a:t>Expect</a:t>
            </a:r>
            <a:r>
              <a:rPr lang="pt-BR" sz="3200" dirty="0"/>
              <a:t> </a:t>
            </a:r>
            <a:r>
              <a:rPr lang="pt-BR" sz="3200" dirty="0" err="1"/>
              <a:t>huge</a:t>
            </a:r>
            <a:r>
              <a:rPr lang="pt-BR" sz="3200" dirty="0"/>
              <a:t> </a:t>
            </a:r>
            <a:r>
              <a:rPr lang="pt-BR" sz="3200" dirty="0" err="1"/>
              <a:t>amount</a:t>
            </a:r>
            <a:r>
              <a:rPr lang="pt-BR" sz="3200" dirty="0"/>
              <a:t> </a:t>
            </a:r>
            <a:r>
              <a:rPr lang="pt-BR" sz="3200" dirty="0" err="1"/>
              <a:t>of</a:t>
            </a:r>
            <a:r>
              <a:rPr lang="pt-BR" sz="3200" dirty="0"/>
              <a:t> data </a:t>
            </a:r>
            <a:r>
              <a:rPr lang="pt-BR" sz="3200" dirty="0" err="1"/>
              <a:t>by</a:t>
            </a:r>
            <a:r>
              <a:rPr lang="pt-BR" sz="3200" dirty="0"/>
              <a:t> </a:t>
            </a:r>
            <a:r>
              <a:rPr lang="pt-BR" sz="3200" dirty="0" err="1"/>
              <a:t>the</a:t>
            </a:r>
            <a:r>
              <a:rPr lang="pt-BR" sz="3200" dirty="0"/>
              <a:t> </a:t>
            </a:r>
            <a:r>
              <a:rPr lang="pt-BR" sz="3200" dirty="0" err="1"/>
              <a:t>second</a:t>
            </a:r>
            <a:r>
              <a:rPr lang="pt-BR" sz="3200" dirty="0"/>
              <a:t>...</a:t>
            </a:r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4798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id="{C91554A4-E2CD-9560-1765-EAFEA19A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9" y="1294076"/>
            <a:ext cx="11581766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Public</a:t>
            </a:r>
            <a:r>
              <a:rPr lang="es-ES_tradnl" altLang="es-BO" sz="3600" b="1" i="1" dirty="0"/>
              <a:t> Cloud</a:t>
            </a:r>
          </a:p>
        </p:txBody>
      </p:sp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TYPES</a:t>
            </a:r>
          </a:p>
        </p:txBody>
      </p:sp>
      <p:pic>
        <p:nvPicPr>
          <p:cNvPr id="2" name="Picture 4" descr="https://www.sam-solutions.com/blog/wp-content/uploads/2017/08/a-cloud-provider@2x.png">
            <a:extLst>
              <a:ext uri="{FF2B5EF4-FFF2-40B4-BE49-F238E27FC236}">
                <a16:creationId xmlns:a16="http://schemas.microsoft.com/office/drawing/2014/main" id="{BE9BF3E1-5B39-2629-83EB-3DFA2980E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0101" r="2401" b="5900"/>
          <a:stretch/>
        </p:blipFill>
        <p:spPr bwMode="auto">
          <a:xfrm>
            <a:off x="3774009" y="862152"/>
            <a:ext cx="4883549" cy="58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60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id="{C91554A4-E2CD-9560-1765-EAFEA19A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9" y="1294076"/>
            <a:ext cx="10976125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Public</a:t>
            </a:r>
            <a:r>
              <a:rPr lang="es-ES_tradnl" altLang="es-BO" sz="3600" b="1" i="1" dirty="0"/>
              <a:t> Cloud</a:t>
            </a:r>
          </a:p>
          <a:p>
            <a:pPr marL="0" indent="0" eaLnBrk="1" hangingPunct="1"/>
            <a:endParaRPr lang="es-ES_tradnl" altLang="es-BO" sz="3600" b="1" i="1" dirty="0"/>
          </a:p>
          <a:p>
            <a:pPr marL="1428750" lvl="3" indent="-571500" eaLnBrk="1" hangingPunct="1">
              <a:buFont typeface="Arial" panose="020B0604020202020204" pitchFamily="34" charset="0"/>
              <a:buChar char="•"/>
            </a:pPr>
            <a:r>
              <a:rPr lang="pt-BR" altLang="es-BO" sz="3600" b="1" i="1" dirty="0" err="1"/>
              <a:t>Question</a:t>
            </a:r>
            <a:r>
              <a:rPr lang="pt-BR" altLang="es-BO" sz="3600" b="1" i="1" dirty="0"/>
              <a:t>: </a:t>
            </a:r>
          </a:p>
          <a:p>
            <a:pPr marL="1428750" lvl="3" indent="-571500" eaLnBrk="1" hangingPunct="1">
              <a:buFont typeface="Arial" panose="020B0604020202020204" pitchFamily="34" charset="0"/>
              <a:buChar char="•"/>
            </a:pPr>
            <a:endParaRPr lang="pt-BR" altLang="es-BO" sz="3600" b="1" i="1" dirty="0"/>
          </a:p>
          <a:p>
            <a:pPr marL="857250" lvl="3" indent="0" algn="ctr" eaLnBrk="1" hangingPunct="1"/>
            <a:r>
              <a:rPr lang="en-US" altLang="es-BO" sz="3600" b="1" i="1" dirty="0">
                <a:solidFill>
                  <a:srgbClr val="C00000"/>
                </a:solidFill>
              </a:rPr>
              <a:t>Due to its public nature, do you think a public cloud is said to be less secure?</a:t>
            </a:r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TYPES</a:t>
            </a:r>
          </a:p>
        </p:txBody>
      </p:sp>
    </p:spTree>
    <p:extLst>
      <p:ext uri="{BB962C8B-B14F-4D97-AF65-F5344CB8AC3E}">
        <p14:creationId xmlns:p14="http://schemas.microsoft.com/office/powerpoint/2010/main" val="2804728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id="{C91554A4-E2CD-9560-1765-EAFEA19A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9" y="1294076"/>
            <a:ext cx="11463013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Community</a:t>
            </a:r>
            <a:r>
              <a:rPr lang="es-ES_tradnl" altLang="es-BO" sz="3600" b="1" i="1" dirty="0"/>
              <a:t> </a:t>
            </a:r>
            <a:br>
              <a:rPr lang="es-ES_tradnl" altLang="es-BO" sz="3600" b="1" i="1" dirty="0"/>
            </a:br>
            <a:r>
              <a:rPr lang="es-ES_tradnl" altLang="es-BO" sz="3600" b="1" i="1" dirty="0"/>
              <a:t>Cloud</a:t>
            </a:r>
          </a:p>
        </p:txBody>
      </p:sp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TYPES</a:t>
            </a:r>
          </a:p>
        </p:txBody>
      </p:sp>
      <p:pic>
        <p:nvPicPr>
          <p:cNvPr id="2" name="Picture 4" descr="https://www.sam-solutions.com/blog/wp-content/uploads/2017/08/community-cloud@2x.png">
            <a:extLst>
              <a:ext uri="{FF2B5EF4-FFF2-40B4-BE49-F238E27FC236}">
                <a16:creationId xmlns:a16="http://schemas.microsoft.com/office/drawing/2014/main" id="{04D2D16B-63DE-6371-5387-8DA0AC2B5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6534" r="4600" b="5154"/>
          <a:stretch/>
        </p:blipFill>
        <p:spPr bwMode="auto">
          <a:xfrm>
            <a:off x="3584278" y="1165998"/>
            <a:ext cx="5975190" cy="557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036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id="{C91554A4-E2CD-9560-1765-EAFEA19A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9" y="1294076"/>
            <a:ext cx="11332385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Hibrid</a:t>
            </a:r>
            <a:r>
              <a:rPr lang="es-ES_tradnl" altLang="es-BO" sz="3600" b="1" i="1" dirty="0"/>
              <a:t> Cloud</a:t>
            </a:r>
          </a:p>
        </p:txBody>
      </p:sp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TYPES</a:t>
            </a:r>
          </a:p>
        </p:txBody>
      </p:sp>
      <p:pic>
        <p:nvPicPr>
          <p:cNvPr id="2" name="Picture 4" descr="https://www.sam-solutions.com/blog/wp-content/uploads/2017/08/hybrid-cloud@2x.png">
            <a:extLst>
              <a:ext uri="{FF2B5EF4-FFF2-40B4-BE49-F238E27FC236}">
                <a16:creationId xmlns:a16="http://schemas.microsoft.com/office/drawing/2014/main" id="{05AAA558-F9A9-535E-92F8-D90B62BAD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11150" r="5976" b="10101"/>
          <a:stretch/>
        </p:blipFill>
        <p:spPr bwMode="auto">
          <a:xfrm>
            <a:off x="3236303" y="970665"/>
            <a:ext cx="6288908" cy="58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21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id="{C91554A4-E2CD-9560-1765-EAFEA19A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9" y="1294076"/>
            <a:ext cx="11332385" cy="4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Resume</a:t>
            </a:r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6" name="Picture 2" descr="C:\Users\internet\Desktop\presentacion\for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26" y="121910"/>
            <a:ext cx="654368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62956" y="43656"/>
            <a:ext cx="80660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A1AE5-DB05-1083-E32F-8552F280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738" y="862152"/>
            <a:ext cx="8853279" cy="54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1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 txBox="1">
            <a:spLocks noChangeArrowheads="1"/>
          </p:cNvSpPr>
          <p:nvPr/>
        </p:nvSpPr>
        <p:spPr bwMode="auto">
          <a:xfrm>
            <a:off x="676894" y="1294076"/>
            <a:ext cx="10984675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Basically Cloud rely on: 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Connectivity;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network access;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data distribution;</a:t>
            </a:r>
          </a:p>
          <a:p>
            <a:pPr marL="0" indent="0"/>
            <a:endParaRPr lang="en-US" sz="3600" b="1" i="1" dirty="0"/>
          </a:p>
          <a:p>
            <a:pPr marL="0" indent="0"/>
            <a:r>
              <a:rPr lang="en-US" sz="3600" b="1" i="1" dirty="0"/>
              <a:t>Security issues are raised: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altLang="es-BO" sz="3600" b="1" i="1" dirty="0">
                <a:solidFill>
                  <a:srgbClr val="C00000"/>
                </a:solidFill>
              </a:rPr>
              <a:t>The anything </a:t>
            </a:r>
            <a:r>
              <a:rPr lang="en-US" altLang="es-BO" sz="3600" b="1" i="1" dirty="0" err="1">
                <a:solidFill>
                  <a:srgbClr val="C00000"/>
                </a:solidFill>
              </a:rPr>
              <a:t>conected</a:t>
            </a:r>
            <a:r>
              <a:rPr lang="en-US" altLang="es-BO" sz="3600" b="1" i="1" dirty="0">
                <a:solidFill>
                  <a:srgbClr val="C00000"/>
                </a:solidFill>
              </a:rPr>
              <a:t> concept</a:t>
            </a:r>
            <a:endParaRPr lang="es-ES_tradnl" altLang="es-BO" sz="3200" b="1" i="1" dirty="0">
              <a:solidFill>
                <a:srgbClr val="C00000"/>
              </a:solidFill>
            </a:endParaRPr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</p:spTree>
    <p:extLst>
      <p:ext uri="{BB962C8B-B14F-4D97-AF65-F5344CB8AC3E}">
        <p14:creationId xmlns:p14="http://schemas.microsoft.com/office/powerpoint/2010/main" val="2852305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21293AC-8D5C-B547-13D0-A6AD8637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40" y="1294076"/>
            <a:ext cx="8134598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Adoption of cloud computing: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Solutions coping with cloud security threats need to be addressed;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Lacking trust between service providers and cloud users;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Lack of privacy protection;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Security assurance;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Copyright protection;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endParaRPr lang="es-ES_tradnl" altLang="es-BO" sz="3200" b="1" i="1" dirty="0"/>
          </a:p>
        </p:txBody>
      </p:sp>
      <p:pic>
        <p:nvPicPr>
          <p:cNvPr id="13314" name="Picture 2" descr="Cloud Security: Definition, Components, Benefits, and More">
            <a:extLst>
              <a:ext uri="{FF2B5EF4-FFF2-40B4-BE49-F238E27FC236}">
                <a16:creationId xmlns:a16="http://schemas.microsoft.com/office/drawing/2014/main" id="{DEA4A776-C978-F1D6-AC03-844909950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6" t="12778" r="6298" b="11186"/>
          <a:stretch/>
        </p:blipFill>
        <p:spPr bwMode="auto">
          <a:xfrm>
            <a:off x="7669521" y="1882574"/>
            <a:ext cx="4300805" cy="36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3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Cloud poses: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new security threats;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more difficulty to contain than the traditional client and server approach;</a:t>
            </a:r>
          </a:p>
          <a:p>
            <a:pPr marL="0" indent="0"/>
            <a:r>
              <a:rPr lang="en-US" sz="3600" b="1" i="1" dirty="0"/>
              <a:t>Cloud demands protection of: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servers from malicious software attacks (worms, viruses, and malwares);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hypervisors or VM monitors from software based attacks and vulnerabilities;</a:t>
            </a:r>
          </a:p>
        </p:txBody>
      </p:sp>
    </p:spTree>
    <p:extLst>
      <p:ext uri="{BB962C8B-B14F-4D97-AF65-F5344CB8AC3E}">
        <p14:creationId xmlns:p14="http://schemas.microsoft.com/office/powerpoint/2010/main" val="2815404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Cloud demands protection of: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VMs and monitors from service disruption and denial of service attacks;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data and information from theft, corruption and natural disasters;</a:t>
            </a:r>
          </a:p>
          <a:p>
            <a:pPr marL="0" indent="0"/>
            <a:r>
              <a:rPr lang="en-US" sz="3600" b="1" i="1" dirty="0"/>
              <a:t>Cloud should provide: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authenticated and authorized access to critical data and services;</a:t>
            </a:r>
          </a:p>
        </p:txBody>
      </p:sp>
    </p:spTree>
    <p:extLst>
      <p:ext uri="{BB962C8B-B14F-4D97-AF65-F5344CB8AC3E}">
        <p14:creationId xmlns:p14="http://schemas.microsoft.com/office/powerpoint/2010/main" val="2609548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200" b="1" i="1" dirty="0"/>
              <a:t>Security Challenges in Virtual Machines: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network attacks include buffer overflows, DoS, DDoS, spyware, malwares, rootkits, Trojans, worms, etc.;</a:t>
            </a:r>
          </a:p>
          <a:p>
            <a:pPr marL="0" indent="0"/>
            <a:endParaRPr lang="en-US" sz="3200" b="1" i="1" dirty="0"/>
          </a:p>
          <a:p>
            <a:pPr marL="0" indent="0"/>
            <a:r>
              <a:rPr lang="en-US" sz="3200" b="1" i="1" dirty="0"/>
              <a:t>Newer attacks may be resulted from: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hypervisor malware;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guest hopping;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guest hijacking;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3200" b="1" i="1" dirty="0" err="1"/>
              <a:t>VMRootKits</a:t>
            </a:r>
            <a:r>
              <a:rPr lang="en-US" sz="3200" b="1" i="1" dirty="0"/>
              <a:t>;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man-in-the-middle attack for VM migrations;</a:t>
            </a: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204580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8FB9290-9C70-1561-04A2-F40D72F7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" y="1458006"/>
            <a:ext cx="11903432" cy="44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09961-466B-CEEA-E410-C7EE32828843}"/>
              </a:ext>
            </a:extLst>
          </p:cNvPr>
          <p:cNvSpPr txBox="1"/>
          <p:nvPr/>
        </p:nvSpPr>
        <p:spPr>
          <a:xfrm>
            <a:off x="3141799" y="6416423"/>
            <a:ext cx="5908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www.sciencedirect.com</a:t>
            </a:r>
            <a:r>
              <a:rPr lang="pt-BR" sz="1400" dirty="0"/>
              <a:t>/</a:t>
            </a:r>
            <a:r>
              <a:rPr lang="pt-BR" sz="1400" dirty="0" err="1"/>
              <a:t>science</a:t>
            </a:r>
            <a:r>
              <a:rPr lang="pt-BR" sz="1400" dirty="0"/>
              <a:t>/</a:t>
            </a:r>
            <a:r>
              <a:rPr lang="pt-BR" sz="1400" dirty="0" err="1"/>
              <a:t>article</a:t>
            </a:r>
            <a:r>
              <a:rPr lang="pt-BR" sz="1400" dirty="0"/>
              <a:t>/</a:t>
            </a:r>
            <a:r>
              <a:rPr lang="pt-BR" sz="1400" dirty="0" err="1"/>
              <a:t>pii</a:t>
            </a:r>
            <a:r>
              <a:rPr lang="pt-BR" sz="1400" dirty="0"/>
              <a:t>/S2405959522001485</a:t>
            </a:r>
          </a:p>
        </p:txBody>
      </p:sp>
    </p:spTree>
    <p:extLst>
      <p:ext uri="{BB962C8B-B14F-4D97-AF65-F5344CB8AC3E}">
        <p14:creationId xmlns:p14="http://schemas.microsoft.com/office/powerpoint/2010/main" val="3018621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Security of all cloud providers varies widely;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Integrating and aligning security programs across a cloud provider and an enterprise is a challenge;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Communication gaps: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inability to share security event information seamlessly between the two parties. </a:t>
            </a:r>
            <a:endParaRPr lang="es-ES_tradnl" altLang="es-BO" sz="2800" b="1" i="1" dirty="0"/>
          </a:p>
        </p:txBody>
      </p:sp>
    </p:spTree>
    <p:extLst>
      <p:ext uri="{BB962C8B-B14F-4D97-AF65-F5344CB8AC3E}">
        <p14:creationId xmlns:p14="http://schemas.microsoft.com/office/powerpoint/2010/main" val="1522268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200" b="1" i="1" dirty="0"/>
              <a:t>Considering security in general: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3 major security goals: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Confidentiality</a:t>
            </a:r>
            <a:r>
              <a:rPr lang="pt-BR" sz="3200" b="1" i="1" dirty="0"/>
              <a:t>;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Integrity</a:t>
            </a:r>
            <a:r>
              <a:rPr lang="pt-BR" sz="3200" b="1" i="1" dirty="0"/>
              <a:t>;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Availability</a:t>
            </a:r>
            <a:r>
              <a:rPr lang="pt-BR" sz="3200" b="1" i="1" dirty="0"/>
              <a:t>;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pt-BR" altLang="es-BO" sz="3200" b="1" i="1" dirty="0"/>
              <a:t>They </a:t>
            </a:r>
            <a:r>
              <a:rPr lang="pt-BR" altLang="es-BO" sz="3200" b="1" i="1" dirty="0" err="1"/>
              <a:t>should</a:t>
            </a:r>
            <a:r>
              <a:rPr lang="pt-BR" altLang="es-BO" sz="3200" b="1" i="1" dirty="0"/>
              <a:t> </a:t>
            </a:r>
            <a:r>
              <a:rPr lang="pt-BR" altLang="es-BO" sz="3200" b="1" i="1" dirty="0" err="1"/>
              <a:t>be</a:t>
            </a:r>
            <a:r>
              <a:rPr lang="pt-BR" altLang="es-BO" sz="3200" b="1" i="1" dirty="0"/>
              <a:t> </a:t>
            </a:r>
            <a:r>
              <a:rPr lang="pt-BR" altLang="es-BO" sz="3200" b="1" i="1" dirty="0" err="1"/>
              <a:t>applied</a:t>
            </a:r>
            <a:r>
              <a:rPr lang="pt-BR" altLang="es-BO" sz="3200" b="1" i="1" dirty="0"/>
              <a:t> </a:t>
            </a:r>
            <a:r>
              <a:rPr lang="pt-BR" altLang="es-BO" sz="3200" b="1" i="1" dirty="0" err="1"/>
              <a:t>to</a:t>
            </a:r>
            <a:r>
              <a:rPr lang="pt-BR" altLang="es-BO" sz="3200" b="1" i="1" dirty="0"/>
              <a:t>: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altLang="es-BO" sz="3200" b="1" i="1" dirty="0"/>
              <a:t>IaaS, PaaS, SaaS;</a:t>
            </a:r>
          </a:p>
          <a:p>
            <a:pPr marL="0" lvl="1" indent="0" algn="ctr"/>
            <a:r>
              <a:rPr lang="en-US" sz="2800" b="1" i="1" dirty="0">
                <a:solidFill>
                  <a:srgbClr val="C00000"/>
                </a:solidFill>
              </a:rPr>
              <a:t>Each model brings different security requirements </a:t>
            </a:r>
            <a:r>
              <a:rPr lang="pt-BR" sz="2800" b="1" i="1" dirty="0" err="1">
                <a:solidFill>
                  <a:srgbClr val="C00000"/>
                </a:solidFill>
              </a:rPr>
              <a:t>and</a:t>
            </a:r>
            <a:r>
              <a:rPr lang="pt-BR" sz="2800" b="1" i="1" dirty="0">
                <a:solidFill>
                  <a:srgbClr val="C00000"/>
                </a:solidFill>
              </a:rPr>
              <a:t> </a:t>
            </a:r>
            <a:r>
              <a:rPr lang="pt-BR" sz="2800" b="1" i="1" dirty="0" err="1">
                <a:solidFill>
                  <a:srgbClr val="C00000"/>
                </a:solidFill>
              </a:rPr>
              <a:t>responsibilities</a:t>
            </a:r>
            <a:r>
              <a:rPr lang="pt-BR" sz="2800" b="1" i="1" dirty="0">
                <a:solidFill>
                  <a:srgbClr val="C00000"/>
                </a:solidFill>
              </a:rPr>
              <a:t>;</a:t>
            </a:r>
            <a:endParaRPr lang="es-ES_tradnl" altLang="es-BO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00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200" b="1" i="1" dirty="0"/>
              <a:t>Considering security in general:</a:t>
            </a:r>
          </a:p>
          <a:p>
            <a:pPr marL="971550" lvl="2" indent="-571500">
              <a:buFont typeface="Arial" panose="020B0604020202020204" pitchFamily="34" charset="0"/>
              <a:buChar char="•"/>
            </a:pPr>
            <a:r>
              <a:rPr lang="en-US" sz="3200" b="1" i="1" dirty="0"/>
              <a:t>Other security goals: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Privacy</a:t>
            </a:r>
            <a:r>
              <a:rPr lang="pt-BR" sz="3200" b="1" i="1" dirty="0"/>
              <a:t>;</a:t>
            </a:r>
            <a:endParaRPr lang="es-ES_tradnl" sz="3600" b="1" i="1" dirty="0"/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Authenticity</a:t>
            </a:r>
            <a:r>
              <a:rPr lang="es-ES_tradnl" sz="3200" b="1" i="1" dirty="0"/>
              <a:t>;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es-ES_tradnl" sz="3200" b="1" i="1" dirty="0"/>
              <a:t>Access Control;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es-ES_tradnl" sz="3200" b="1" i="1" dirty="0" err="1"/>
              <a:t>Continous</a:t>
            </a:r>
            <a:r>
              <a:rPr lang="es-ES_tradnl" sz="3200" b="1" i="1" dirty="0"/>
              <a:t> </a:t>
            </a:r>
            <a:r>
              <a:rPr lang="es-ES_tradnl" sz="3200" b="1" i="1" dirty="0" err="1"/>
              <a:t>monitoring</a:t>
            </a:r>
            <a:r>
              <a:rPr lang="es-ES_tradnl" sz="3200" b="1" i="1" dirty="0"/>
              <a:t>;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Authentication</a:t>
            </a:r>
            <a:r>
              <a:rPr lang="pt-BR" sz="3200" b="1" i="1" dirty="0"/>
              <a:t> </a:t>
            </a:r>
            <a:r>
              <a:rPr lang="pt-BR" sz="3200" b="1" i="1" dirty="0" err="1"/>
              <a:t>and</a:t>
            </a:r>
            <a:r>
              <a:rPr lang="pt-BR" sz="3200" b="1" i="1" dirty="0"/>
              <a:t> </a:t>
            </a:r>
            <a:r>
              <a:rPr lang="pt-BR" sz="3200" b="1" i="1" dirty="0" err="1"/>
              <a:t>Authorization</a:t>
            </a:r>
            <a:r>
              <a:rPr lang="pt-BR" sz="3200" b="1" i="1" dirty="0"/>
              <a:t>;</a:t>
            </a:r>
          </a:p>
          <a:p>
            <a:pPr marL="1428750" lvl="3" indent="-571500">
              <a:buFont typeface="Arial" panose="020B0604020202020204" pitchFamily="34" charset="0"/>
              <a:buChar char="•"/>
            </a:pPr>
            <a:r>
              <a:rPr lang="pt-BR" sz="3200" b="1" i="1" dirty="0" err="1"/>
              <a:t>Etc</a:t>
            </a:r>
            <a:r>
              <a:rPr lang="pt-BR" sz="3200" b="1" i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191014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/>
              <a:t>Security in Cloud </a:t>
            </a:r>
            <a:r>
              <a:rPr lang="pt-BR" sz="3200" b="1" i="1" dirty="0" err="1"/>
              <a:t>is</a:t>
            </a:r>
            <a:r>
              <a:rPr lang="pt-BR" sz="3200" b="1" i="1" dirty="0"/>
              <a:t> a Big </a:t>
            </a:r>
            <a:r>
              <a:rPr lang="pt-BR" sz="3200" b="1" i="1" dirty="0" err="1"/>
              <a:t>Problem</a:t>
            </a:r>
            <a:r>
              <a:rPr lang="pt-BR" sz="3200" b="1" i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i="1" dirty="0" err="1"/>
              <a:t>How</a:t>
            </a:r>
            <a:r>
              <a:rPr lang="pt-BR" sz="3200" b="1" i="1" dirty="0"/>
              <a:t> </a:t>
            </a:r>
            <a:r>
              <a:rPr lang="pt-BR" sz="3200" b="1" i="1" dirty="0" err="1"/>
              <a:t>to</a:t>
            </a:r>
            <a:r>
              <a:rPr lang="pt-BR" sz="3200" b="1" i="1" dirty="0"/>
              <a:t> </a:t>
            </a:r>
            <a:r>
              <a:rPr lang="pt-BR" sz="3200" b="1" i="1" dirty="0" err="1"/>
              <a:t>apply</a:t>
            </a:r>
            <a:r>
              <a:rPr lang="pt-BR" sz="3200" b="1" i="1" dirty="0"/>
              <a:t> </a:t>
            </a:r>
            <a:r>
              <a:rPr lang="pt-BR" sz="3200" b="1" i="1" dirty="0" err="1"/>
              <a:t>all</a:t>
            </a:r>
            <a:r>
              <a:rPr lang="pt-BR" sz="3200" b="1" i="1" dirty="0"/>
              <a:t> </a:t>
            </a:r>
            <a:r>
              <a:rPr lang="pt-BR" sz="3200" b="1" i="1" dirty="0" err="1"/>
              <a:t>security</a:t>
            </a:r>
            <a:r>
              <a:rPr lang="pt-BR" sz="3200" b="1" i="1" dirty="0"/>
              <a:t> </a:t>
            </a:r>
            <a:r>
              <a:rPr lang="pt-BR" sz="3200" b="1" i="1" dirty="0" err="1"/>
              <a:t>requirements</a:t>
            </a:r>
            <a:r>
              <a:rPr lang="pt-BR" sz="3200" b="1" i="1" dirty="0"/>
              <a:t> </a:t>
            </a:r>
            <a:r>
              <a:rPr lang="pt-BR" sz="3200" b="1" i="1" dirty="0" err="1"/>
              <a:t>to</a:t>
            </a:r>
            <a:r>
              <a:rPr lang="pt-BR" sz="3200" b="1" i="1" dirty="0"/>
              <a:t> cloud </a:t>
            </a:r>
            <a:r>
              <a:rPr lang="pt-BR" sz="3200" b="1" i="1" dirty="0" err="1"/>
              <a:t>service</a:t>
            </a:r>
            <a:r>
              <a:rPr lang="pt-BR" sz="3200" b="1" i="1" dirty="0"/>
              <a:t> models?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Highlight security requirements for cloud-based systems; 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Consider high-level security goals and the services models; 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Consider the deployment models; 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Define of the specific security requirements for a given cloud based solution.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1223237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Context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Problems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x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/>
              <a:t>Security in Cloud </a:t>
            </a:r>
            <a:r>
              <a:rPr lang="pt-BR" sz="3200" b="1" i="1" dirty="0" err="1"/>
              <a:t>is</a:t>
            </a:r>
            <a:r>
              <a:rPr lang="pt-BR" sz="3200" b="1" i="1" dirty="0"/>
              <a:t> a Big </a:t>
            </a:r>
            <a:r>
              <a:rPr lang="pt-BR" sz="3200" b="1" i="1" dirty="0" err="1"/>
              <a:t>Problem</a:t>
            </a:r>
            <a:r>
              <a:rPr lang="pt-BR" sz="3200" b="1" i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i="1" dirty="0" err="1"/>
              <a:t>How</a:t>
            </a:r>
            <a:r>
              <a:rPr lang="pt-BR" sz="3200" b="1" i="1" dirty="0"/>
              <a:t> </a:t>
            </a:r>
            <a:r>
              <a:rPr lang="pt-BR" sz="3200" b="1" i="1" dirty="0" err="1"/>
              <a:t>to</a:t>
            </a:r>
            <a:r>
              <a:rPr lang="pt-BR" sz="3200" b="1" i="1" dirty="0"/>
              <a:t> </a:t>
            </a:r>
            <a:r>
              <a:rPr lang="pt-BR" sz="3200" b="1" i="1" dirty="0" err="1"/>
              <a:t>apply</a:t>
            </a:r>
            <a:r>
              <a:rPr lang="pt-BR" sz="3200" b="1" i="1" dirty="0"/>
              <a:t> </a:t>
            </a:r>
            <a:r>
              <a:rPr lang="pt-BR" sz="3200" b="1" i="1" dirty="0" err="1"/>
              <a:t>all</a:t>
            </a:r>
            <a:r>
              <a:rPr lang="pt-BR" sz="3200" b="1" i="1" dirty="0"/>
              <a:t> </a:t>
            </a:r>
            <a:r>
              <a:rPr lang="pt-BR" sz="3200" b="1" i="1" dirty="0" err="1"/>
              <a:t>security</a:t>
            </a:r>
            <a:r>
              <a:rPr lang="pt-BR" sz="3200" b="1" i="1" dirty="0"/>
              <a:t> </a:t>
            </a:r>
            <a:r>
              <a:rPr lang="pt-BR" sz="3200" b="1" i="1" dirty="0" err="1"/>
              <a:t>requirements</a:t>
            </a:r>
            <a:r>
              <a:rPr lang="pt-BR" sz="3200" b="1" i="1" dirty="0"/>
              <a:t> </a:t>
            </a:r>
            <a:r>
              <a:rPr lang="pt-BR" sz="3200" b="1" i="1" dirty="0" err="1"/>
              <a:t>to</a:t>
            </a:r>
            <a:r>
              <a:rPr lang="pt-BR" sz="3200" b="1" i="1" dirty="0"/>
              <a:t> cloud </a:t>
            </a:r>
            <a:r>
              <a:rPr lang="pt-BR" sz="3200" b="1" i="1" dirty="0" err="1"/>
              <a:t>service</a:t>
            </a:r>
            <a:r>
              <a:rPr lang="pt-BR" sz="3200" b="1" i="1" dirty="0"/>
              <a:t> models?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pt-BR" sz="2800" b="1" i="1" dirty="0"/>
              <a:t>Monitor, monitor </a:t>
            </a:r>
            <a:r>
              <a:rPr lang="pt-BR" sz="2800" b="1" i="1" dirty="0" err="1"/>
              <a:t>and</a:t>
            </a:r>
            <a:r>
              <a:rPr lang="pt-BR" sz="2800" b="1" i="1" dirty="0"/>
              <a:t> monitor;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pt-BR" sz="2800" b="1" i="1" dirty="0" err="1"/>
              <a:t>Adjust</a:t>
            </a:r>
            <a:r>
              <a:rPr lang="pt-BR" sz="2800" b="1" i="1" dirty="0"/>
              <a:t>, </a:t>
            </a:r>
            <a:r>
              <a:rPr lang="pt-BR" sz="2800" b="1" i="1" dirty="0" err="1"/>
              <a:t>adjust</a:t>
            </a:r>
            <a:r>
              <a:rPr lang="pt-BR" sz="2800" b="1" i="1" dirty="0"/>
              <a:t> </a:t>
            </a:r>
            <a:r>
              <a:rPr lang="pt-BR" sz="2800" b="1" i="1" dirty="0" err="1"/>
              <a:t>and</a:t>
            </a:r>
            <a:r>
              <a:rPr lang="pt-BR" sz="2800" b="1" i="1" dirty="0"/>
              <a:t> </a:t>
            </a:r>
            <a:r>
              <a:rPr lang="pt-BR" sz="2800" b="1" i="1" dirty="0" err="1"/>
              <a:t>adjust</a:t>
            </a:r>
            <a:r>
              <a:rPr lang="pt-BR" sz="2800" b="1" i="1" dirty="0"/>
              <a:t>;</a:t>
            </a:r>
          </a:p>
          <a:p>
            <a:pPr marL="857250" lvl="2" indent="-457200">
              <a:buFont typeface="Arial" panose="020B0604020202020204" pitchFamily="34" charset="0"/>
              <a:buChar char="•"/>
            </a:pPr>
            <a:r>
              <a:rPr lang="pt-BR" sz="2800" b="1" i="1" dirty="0"/>
              <a:t>Security </a:t>
            </a:r>
            <a:r>
              <a:rPr lang="pt-BR" sz="2800" b="1" i="1" dirty="0" err="1"/>
              <a:t>is</a:t>
            </a:r>
            <a:r>
              <a:rPr lang="pt-BR" sz="2800" b="1" i="1" dirty="0"/>
              <a:t> </a:t>
            </a:r>
            <a:r>
              <a:rPr lang="pt-BR" sz="2800" b="1" i="1" dirty="0" err="1"/>
              <a:t>never</a:t>
            </a:r>
            <a:r>
              <a:rPr lang="pt-BR" sz="2800" b="1" i="1" dirty="0"/>
              <a:t> </a:t>
            </a:r>
            <a:r>
              <a:rPr lang="pt-BR" sz="2800" b="1" i="1" dirty="0" err="1"/>
              <a:t>monolitic</a:t>
            </a:r>
            <a:r>
              <a:rPr lang="pt-BR" sz="2800" b="1" i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34382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pic>
        <p:nvPicPr>
          <p:cNvPr id="14340" name="Picture 4" descr="security risks in cloud computing">
            <a:extLst>
              <a:ext uri="{FF2B5EF4-FFF2-40B4-BE49-F238E27FC236}">
                <a16:creationId xmlns:a16="http://schemas.microsoft.com/office/drawing/2014/main" id="{9798F51D-3841-1426-3899-DC56E3EE3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4298" r="4729" b="5627"/>
          <a:stretch/>
        </p:blipFill>
        <p:spPr bwMode="auto">
          <a:xfrm>
            <a:off x="783771" y="69266"/>
            <a:ext cx="10533413" cy="59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8DE1AB-0F6D-F42A-A99E-DA93413C151F}"/>
              </a:ext>
            </a:extLst>
          </p:cNvPr>
          <p:cNvSpPr txBox="1"/>
          <p:nvPr/>
        </p:nvSpPr>
        <p:spPr>
          <a:xfrm>
            <a:off x="783771" y="6039935"/>
            <a:ext cx="988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forum.huawei.com</a:t>
            </a:r>
            <a:r>
              <a:rPr lang="pt-BR" sz="1400" dirty="0"/>
              <a:t>/</a:t>
            </a:r>
            <a:r>
              <a:rPr lang="pt-BR" sz="1400" dirty="0" err="1"/>
              <a:t>enterprise</a:t>
            </a:r>
            <a:r>
              <a:rPr lang="pt-BR" sz="1400" dirty="0"/>
              <a:t>/</a:t>
            </a:r>
            <a:r>
              <a:rPr lang="pt-BR" sz="1400" dirty="0" err="1"/>
              <a:t>en</a:t>
            </a:r>
            <a:r>
              <a:rPr lang="pt-BR" sz="1400" dirty="0"/>
              <a:t>/</a:t>
            </a:r>
            <a:r>
              <a:rPr lang="pt-BR" sz="1400" dirty="0" err="1"/>
              <a:t>relationship</a:t>
            </a:r>
            <a:r>
              <a:rPr lang="pt-BR" sz="1400" dirty="0"/>
              <a:t>-</a:t>
            </a:r>
            <a:r>
              <a:rPr lang="pt-BR" sz="1400" dirty="0" err="1"/>
              <a:t>between</a:t>
            </a:r>
            <a:r>
              <a:rPr lang="pt-BR" sz="1400" dirty="0"/>
              <a:t>-ai-</a:t>
            </a:r>
            <a:r>
              <a:rPr lang="pt-BR" sz="1400" dirty="0" err="1"/>
              <a:t>and</a:t>
            </a:r>
            <a:r>
              <a:rPr lang="pt-BR" sz="1400" dirty="0"/>
              <a:t>-</a:t>
            </a:r>
            <a:r>
              <a:rPr lang="pt-BR" sz="1400" dirty="0" err="1"/>
              <a:t>privacy</a:t>
            </a:r>
            <a:r>
              <a:rPr lang="pt-BR" sz="1400" dirty="0"/>
              <a:t>/thread/667267821207437313-667213860102352896</a:t>
            </a:r>
          </a:p>
        </p:txBody>
      </p:sp>
    </p:spTree>
    <p:extLst>
      <p:ext uri="{BB962C8B-B14F-4D97-AF65-F5344CB8AC3E}">
        <p14:creationId xmlns:p14="http://schemas.microsoft.com/office/powerpoint/2010/main" val="2363025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pt-BR" sz="3200" b="1" i="1" dirty="0"/>
              <a:t>Data </a:t>
            </a:r>
            <a:r>
              <a:rPr lang="pt-BR" sz="3200" b="1" i="1" dirty="0" err="1"/>
              <a:t>Breaches</a:t>
            </a:r>
            <a:endParaRPr lang="pt-BR" sz="3200" b="1" i="1" dirty="0"/>
          </a:p>
        </p:txBody>
      </p:sp>
      <p:pic>
        <p:nvPicPr>
          <p:cNvPr id="14338" name="Picture 2" descr="Data Breaches in May 2024 - Infographic | WeSecureApp">
            <a:extLst>
              <a:ext uri="{FF2B5EF4-FFF2-40B4-BE49-F238E27FC236}">
                <a16:creationId xmlns:a16="http://schemas.microsoft.com/office/drawing/2014/main" id="{F585C8DD-BF92-5547-AF95-99D630749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5955" r="2625" b="1840"/>
          <a:stretch/>
        </p:blipFill>
        <p:spPr bwMode="auto">
          <a:xfrm>
            <a:off x="7196446" y="1103314"/>
            <a:ext cx="4940135" cy="48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6F37B-3EFF-F8C7-DECB-65900B07C439}"/>
              </a:ext>
            </a:extLst>
          </p:cNvPr>
          <p:cNvSpPr txBox="1"/>
          <p:nvPr/>
        </p:nvSpPr>
        <p:spPr>
          <a:xfrm>
            <a:off x="6822374" y="6007284"/>
            <a:ext cx="616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wesecureapp.com</a:t>
            </a:r>
            <a:r>
              <a:rPr lang="pt-BR" sz="1400" dirty="0"/>
              <a:t>/blog/data-breaches-in-may-2024-infographic/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B9F948FF-BC5F-904B-57CE-BD97C4FEE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68" y="2701593"/>
            <a:ext cx="5821847" cy="2149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26172E-6051-20CA-22C7-F33184F88DAB}"/>
              </a:ext>
            </a:extLst>
          </p:cNvPr>
          <p:cNvSpPr txBox="1"/>
          <p:nvPr/>
        </p:nvSpPr>
        <p:spPr>
          <a:xfrm>
            <a:off x="912901" y="5360953"/>
            <a:ext cx="4700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www.itgovernance.co.uk</a:t>
            </a:r>
            <a:r>
              <a:rPr lang="pt-BR" sz="1400" dirty="0"/>
              <a:t>/blog/global-data-breaches-and-cyber-attacks-in-2024</a:t>
            </a:r>
          </a:p>
        </p:txBody>
      </p:sp>
    </p:spTree>
    <p:extLst>
      <p:ext uri="{BB962C8B-B14F-4D97-AF65-F5344CB8AC3E}">
        <p14:creationId xmlns:p14="http://schemas.microsoft.com/office/powerpoint/2010/main" val="1870995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Insufficient</a:t>
            </a:r>
            <a:r>
              <a:rPr lang="pt-BR" sz="3200" b="1" i="1" dirty="0"/>
              <a:t> </a:t>
            </a:r>
            <a:r>
              <a:rPr lang="pt-BR" sz="3200" b="1" i="1" dirty="0" err="1"/>
              <a:t>Identity</a:t>
            </a:r>
            <a:r>
              <a:rPr lang="pt-BR" sz="3200" b="1" i="1" dirty="0"/>
              <a:t>, </a:t>
            </a:r>
            <a:r>
              <a:rPr lang="pt-BR" sz="3200" b="1" i="1" dirty="0" err="1"/>
              <a:t>Credential</a:t>
            </a:r>
            <a:r>
              <a:rPr lang="pt-BR" sz="3200" b="1" i="1" dirty="0"/>
              <a:t> </a:t>
            </a:r>
            <a:r>
              <a:rPr lang="pt-BR" sz="3200" b="1" i="1" dirty="0" err="1"/>
              <a:t>and</a:t>
            </a:r>
            <a:r>
              <a:rPr lang="pt-BR" sz="3200" b="1" i="1" dirty="0"/>
              <a:t> </a:t>
            </a:r>
            <a:br>
              <a:rPr lang="pt-BR" sz="3200" b="1" i="1" dirty="0"/>
            </a:br>
            <a:r>
              <a:rPr lang="pt-BR" sz="3200" b="1" i="1" dirty="0"/>
              <a:t>Access Management</a:t>
            </a:r>
          </a:p>
          <a:p>
            <a:pPr marL="1314450" lvl="3" indent="-457200" eaLnBrk="1" hangingPunct="1">
              <a:buFont typeface="Arial" panose="020B0604020202020204" pitchFamily="34" charset="0"/>
              <a:buChar char="•"/>
            </a:pPr>
            <a:endParaRPr lang="pt-BR" altLang="es-BO" sz="2800" b="1" i="1" dirty="0"/>
          </a:p>
        </p:txBody>
      </p:sp>
      <p:pic>
        <p:nvPicPr>
          <p:cNvPr id="15362" name="Picture 2" descr="What is Cloud Identity and Access Management (Cloud IAM)? | Ping Identity">
            <a:extLst>
              <a:ext uri="{FF2B5EF4-FFF2-40B4-BE49-F238E27FC236}">
                <a16:creationId xmlns:a16="http://schemas.microsoft.com/office/drawing/2014/main" id="{44053A8C-65D3-A0AC-AFA4-4BEFBD051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11868" r="4033" b="20557"/>
          <a:stretch/>
        </p:blipFill>
        <p:spPr bwMode="auto">
          <a:xfrm>
            <a:off x="865081" y="2712805"/>
            <a:ext cx="10256652" cy="23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2AA81-67C7-944C-43C6-ABA4E445B30E}"/>
              </a:ext>
            </a:extLst>
          </p:cNvPr>
          <p:cNvSpPr txBox="1"/>
          <p:nvPr/>
        </p:nvSpPr>
        <p:spPr>
          <a:xfrm>
            <a:off x="2238498" y="5840128"/>
            <a:ext cx="8280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www.pingidentity.com</a:t>
            </a:r>
            <a:r>
              <a:rPr lang="pt-BR" sz="1400" dirty="0"/>
              <a:t>/</a:t>
            </a:r>
            <a:r>
              <a:rPr lang="pt-BR" sz="1400" dirty="0" err="1"/>
              <a:t>en</a:t>
            </a:r>
            <a:r>
              <a:rPr lang="pt-BR" sz="1400" dirty="0"/>
              <a:t>/</a:t>
            </a:r>
            <a:r>
              <a:rPr lang="pt-BR" sz="1400" dirty="0" err="1"/>
              <a:t>resources</a:t>
            </a:r>
            <a:r>
              <a:rPr lang="pt-BR" sz="1400" dirty="0"/>
              <a:t>/blog/post/</a:t>
            </a:r>
            <a:r>
              <a:rPr lang="pt-BR" sz="1400" dirty="0" err="1"/>
              <a:t>everything</a:t>
            </a:r>
            <a:r>
              <a:rPr lang="pt-BR" sz="1400" dirty="0"/>
              <a:t>-</a:t>
            </a:r>
            <a:r>
              <a:rPr lang="pt-BR" sz="1400" dirty="0" err="1"/>
              <a:t>you</a:t>
            </a:r>
            <a:r>
              <a:rPr lang="pt-BR" sz="1400" dirty="0"/>
              <a:t>-</a:t>
            </a:r>
            <a:r>
              <a:rPr lang="pt-BR" sz="1400" dirty="0" err="1"/>
              <a:t>need</a:t>
            </a:r>
            <a:r>
              <a:rPr lang="pt-BR" sz="1400" dirty="0"/>
              <a:t>-</a:t>
            </a:r>
            <a:r>
              <a:rPr lang="pt-BR" sz="1400" dirty="0" err="1"/>
              <a:t>to</a:t>
            </a:r>
            <a:r>
              <a:rPr lang="pt-BR" sz="1400" dirty="0"/>
              <a:t>-</a:t>
            </a:r>
            <a:r>
              <a:rPr lang="pt-BR" sz="1400" dirty="0" err="1"/>
              <a:t>know</a:t>
            </a:r>
            <a:r>
              <a:rPr lang="pt-BR" sz="1400" dirty="0"/>
              <a:t>-</a:t>
            </a:r>
            <a:r>
              <a:rPr lang="pt-BR" sz="1400" dirty="0" err="1"/>
              <a:t>about</a:t>
            </a:r>
            <a:r>
              <a:rPr lang="pt-BR" sz="1400" dirty="0"/>
              <a:t>-cloud-</a:t>
            </a:r>
            <a:r>
              <a:rPr lang="pt-BR" sz="1400" dirty="0" err="1"/>
              <a:t>iam.html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0753208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Insufficient</a:t>
            </a:r>
            <a:r>
              <a:rPr lang="pt-BR" sz="3200" b="1" i="1" dirty="0"/>
              <a:t> </a:t>
            </a:r>
            <a:r>
              <a:rPr lang="pt-BR" sz="3200" b="1" i="1" dirty="0" err="1"/>
              <a:t>Identity</a:t>
            </a:r>
            <a:r>
              <a:rPr lang="pt-BR" sz="3200" b="1" i="1" dirty="0"/>
              <a:t>, </a:t>
            </a:r>
            <a:r>
              <a:rPr lang="pt-BR" sz="3200" b="1" i="1" dirty="0" err="1"/>
              <a:t>Credential</a:t>
            </a:r>
            <a:r>
              <a:rPr lang="pt-BR" sz="3200" b="1" i="1" dirty="0"/>
              <a:t> </a:t>
            </a:r>
            <a:r>
              <a:rPr lang="pt-BR" sz="3200" b="1" i="1" dirty="0" err="1"/>
              <a:t>and</a:t>
            </a:r>
            <a:r>
              <a:rPr lang="pt-BR" sz="3200" b="1" i="1" dirty="0"/>
              <a:t> </a:t>
            </a:r>
            <a:br>
              <a:rPr lang="pt-BR" sz="3200" b="1" i="1" dirty="0"/>
            </a:br>
            <a:r>
              <a:rPr lang="pt-BR" sz="3200" b="1" i="1" dirty="0"/>
              <a:t>Access Management</a:t>
            </a:r>
          </a:p>
          <a:p>
            <a:pPr marL="1314450" lvl="3" indent="-457200" eaLnBrk="1" hangingPunct="1">
              <a:buFont typeface="Arial" panose="020B0604020202020204" pitchFamily="34" charset="0"/>
              <a:buChar char="•"/>
            </a:pPr>
            <a:endParaRPr lang="pt-BR" altLang="es-BO" sz="2800" b="1" i="1" dirty="0"/>
          </a:p>
        </p:txBody>
      </p:sp>
      <p:pic>
        <p:nvPicPr>
          <p:cNvPr id="17410" name="Picture 2" descr="IAM vs PAM">
            <a:extLst>
              <a:ext uri="{FF2B5EF4-FFF2-40B4-BE49-F238E27FC236}">
                <a16:creationId xmlns:a16="http://schemas.microsoft.com/office/drawing/2014/main" id="{A6A89D50-C4C6-DC4C-02EE-F7D93D03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" y="2355580"/>
            <a:ext cx="3978235" cy="39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32CDC-CE4A-F403-39C8-6B09AF63E2D6}"/>
              </a:ext>
            </a:extLst>
          </p:cNvPr>
          <p:cNvSpPr txBox="1"/>
          <p:nvPr/>
        </p:nvSpPr>
        <p:spPr>
          <a:xfrm>
            <a:off x="5646717" y="6409334"/>
            <a:ext cx="36041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https://www.securew2.com/blog/iam-</a:t>
            </a:r>
            <a:r>
              <a:rPr lang="pt-BR" sz="1400" dirty="0" err="1"/>
              <a:t>vs</a:t>
            </a:r>
            <a:r>
              <a:rPr lang="pt-BR" sz="1400" dirty="0"/>
              <a:t>-</a:t>
            </a:r>
            <a:r>
              <a:rPr lang="pt-BR" sz="1400" dirty="0" err="1"/>
              <a:t>pam</a:t>
            </a:r>
            <a:endParaRPr lang="pt-BR" sz="1400"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A593ACEC-B2E1-8797-B875-471157B29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3" y="3246867"/>
            <a:ext cx="6590805" cy="28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170DEC-1D49-634D-BA8D-ADE96C6C05E2}"/>
              </a:ext>
            </a:extLst>
          </p:cNvPr>
          <p:cNvSpPr txBox="1"/>
          <p:nvPr/>
        </p:nvSpPr>
        <p:spPr>
          <a:xfrm>
            <a:off x="7176932" y="2597488"/>
            <a:ext cx="3807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272727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Privileged Access Management</a:t>
            </a:r>
          </a:p>
        </p:txBody>
      </p:sp>
    </p:spTree>
    <p:extLst>
      <p:ext uri="{BB962C8B-B14F-4D97-AF65-F5344CB8AC3E}">
        <p14:creationId xmlns:p14="http://schemas.microsoft.com/office/powerpoint/2010/main" val="2934456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Insecure</a:t>
            </a:r>
            <a:r>
              <a:rPr lang="pt-BR" sz="3200" b="1" i="1" dirty="0"/>
              <a:t> Interfaces </a:t>
            </a:r>
            <a:r>
              <a:rPr lang="pt-BR" sz="3200" b="1" i="1" dirty="0" err="1"/>
              <a:t>and</a:t>
            </a:r>
            <a:r>
              <a:rPr lang="pt-BR" sz="3200" b="1" i="1" dirty="0"/>
              <a:t> APIs</a:t>
            </a:r>
          </a:p>
        </p:txBody>
      </p:sp>
      <p:pic>
        <p:nvPicPr>
          <p:cNvPr id="18434" name="Picture 2" descr="Web api security best practices, API Security Explained: Dive into Threats  &amp; Best Practices">
            <a:extLst>
              <a:ext uri="{FF2B5EF4-FFF2-40B4-BE49-F238E27FC236}">
                <a16:creationId xmlns:a16="http://schemas.microsoft.com/office/drawing/2014/main" id="{F541109F-3ACD-C3D0-ABB8-395ABB94B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3588" r="3286"/>
          <a:stretch/>
        </p:blipFill>
        <p:spPr bwMode="auto">
          <a:xfrm>
            <a:off x="6181598" y="2213883"/>
            <a:ext cx="5960093" cy="36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User Interface | Engati">
            <a:extLst>
              <a:ext uri="{FF2B5EF4-FFF2-40B4-BE49-F238E27FC236}">
                <a16:creationId xmlns:a16="http://schemas.microsoft.com/office/drawing/2014/main" id="{2226419B-0D67-2D96-B362-EA147BE58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t="27265" r="11427" b="3745"/>
          <a:stretch/>
        </p:blipFill>
        <p:spPr bwMode="auto">
          <a:xfrm>
            <a:off x="783771" y="2316009"/>
            <a:ext cx="5070764" cy="35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4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4842236" y="5893805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92927" y="1154047"/>
            <a:ext cx="69728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AI-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cloud-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6G system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end-to-end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service-oriented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6G network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atop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multi-stakeholder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cloud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mile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truly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cloud-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Navigating the Final Frontier: Unlocking the Strategic Value">
            <a:extLst>
              <a:ext uri="{FF2B5EF4-FFF2-40B4-BE49-F238E27FC236}">
                <a16:creationId xmlns:a16="http://schemas.microsoft.com/office/drawing/2014/main" id="{4442A702-1B46-BD04-E67F-D11ED34B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321" y="1227471"/>
            <a:ext cx="4245429" cy="42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8D56B-C3C0-7350-ACA6-662A545FC323}"/>
              </a:ext>
            </a:extLst>
          </p:cNvPr>
          <p:cNvSpPr txBox="1"/>
          <p:nvPr/>
        </p:nvSpPr>
        <p:spPr>
          <a:xfrm>
            <a:off x="7727264" y="5678362"/>
            <a:ext cx="4308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www.linkedin.com</a:t>
            </a:r>
            <a:r>
              <a:rPr lang="pt-BR" sz="1400" dirty="0"/>
              <a:t>/pulse/navigating-final-frontier-unlocking-strategic-value-last-vempati-43qqc/</a:t>
            </a:r>
          </a:p>
        </p:txBody>
      </p:sp>
    </p:spTree>
    <p:extLst>
      <p:ext uri="{BB962C8B-B14F-4D97-AF65-F5344CB8AC3E}">
        <p14:creationId xmlns:p14="http://schemas.microsoft.com/office/powerpoint/2010/main" val="2593847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/>
              <a:t>System </a:t>
            </a:r>
            <a:r>
              <a:rPr lang="pt-BR" sz="3200" b="1" i="1" dirty="0" err="1"/>
              <a:t>Vulnerabilities</a:t>
            </a:r>
            <a:endParaRPr lang="pt-BR" sz="3200" b="1" i="1" dirty="0"/>
          </a:p>
        </p:txBody>
      </p:sp>
      <p:pic>
        <p:nvPicPr>
          <p:cNvPr id="20484" name="Picture 4" descr="What is a vulnerability? Examples, Types, Causes | Balbix">
            <a:extLst>
              <a:ext uri="{FF2B5EF4-FFF2-40B4-BE49-F238E27FC236}">
                <a16:creationId xmlns:a16="http://schemas.microsoft.com/office/drawing/2014/main" id="{FFEF6866-D804-976D-3D31-F80F2A76C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2" r="1006"/>
          <a:stretch/>
        </p:blipFill>
        <p:spPr bwMode="auto">
          <a:xfrm>
            <a:off x="932957" y="2160773"/>
            <a:ext cx="10326086" cy="39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C856B-B688-2349-DFE9-DB7977B4C009}"/>
              </a:ext>
            </a:extLst>
          </p:cNvPr>
          <p:cNvSpPr txBox="1"/>
          <p:nvPr/>
        </p:nvSpPr>
        <p:spPr>
          <a:xfrm>
            <a:off x="2381002" y="6465986"/>
            <a:ext cx="616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www.balbix.com</a:t>
            </a:r>
            <a:r>
              <a:rPr lang="pt-BR" sz="1400" dirty="0"/>
              <a:t>/insights/</a:t>
            </a:r>
            <a:r>
              <a:rPr lang="pt-BR" sz="1400" dirty="0" err="1"/>
              <a:t>what</a:t>
            </a:r>
            <a:r>
              <a:rPr lang="pt-BR" sz="1400" dirty="0"/>
              <a:t>-</a:t>
            </a:r>
            <a:r>
              <a:rPr lang="pt-BR" sz="1400" dirty="0" err="1"/>
              <a:t>is</a:t>
            </a:r>
            <a:r>
              <a:rPr lang="pt-BR" sz="1400" dirty="0"/>
              <a:t>-a-</a:t>
            </a:r>
            <a:r>
              <a:rPr lang="pt-BR" sz="1400" dirty="0" err="1"/>
              <a:t>vulnerability</a:t>
            </a:r>
            <a:r>
              <a:rPr lang="pt-BR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07522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Account</a:t>
            </a:r>
            <a:r>
              <a:rPr lang="pt-BR" sz="3200" b="1" i="1" dirty="0"/>
              <a:t> </a:t>
            </a:r>
            <a:r>
              <a:rPr lang="pt-BR" sz="3200" b="1" i="1" dirty="0" err="1"/>
              <a:t>Hijacking</a:t>
            </a:r>
            <a:endParaRPr lang="pt-BR" sz="3200" b="1" i="1" dirty="0"/>
          </a:p>
        </p:txBody>
      </p:sp>
      <p:pic>
        <p:nvPicPr>
          <p:cNvPr id="21506" name="Picture 2" descr="High-traffic websites vulnerable to account pre-hijacking, study finds">
            <a:extLst>
              <a:ext uri="{FF2B5EF4-FFF2-40B4-BE49-F238E27FC236}">
                <a16:creationId xmlns:a16="http://schemas.microsoft.com/office/drawing/2014/main" id="{7ECDDE1F-4604-F0AB-3470-0E2C4C103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1" b="8745"/>
          <a:stretch/>
        </p:blipFill>
        <p:spPr bwMode="auto">
          <a:xfrm>
            <a:off x="1447302" y="1944619"/>
            <a:ext cx="9674431" cy="42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58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Malicious</a:t>
            </a:r>
            <a:r>
              <a:rPr lang="pt-BR" sz="3200" b="1" i="1" dirty="0"/>
              <a:t> </a:t>
            </a:r>
            <a:r>
              <a:rPr lang="pt-BR" sz="3200" b="1" i="1" dirty="0" err="1"/>
              <a:t>Insiders</a:t>
            </a:r>
            <a:endParaRPr lang="pt-BR" sz="3200" b="1" i="1" dirty="0"/>
          </a:p>
        </p:txBody>
      </p:sp>
      <p:pic>
        <p:nvPicPr>
          <p:cNvPr id="22530" name="Picture 2" descr="Malicious Insider Threat - CyberHoot">
            <a:extLst>
              <a:ext uri="{FF2B5EF4-FFF2-40B4-BE49-F238E27FC236}">
                <a16:creationId xmlns:a16="http://schemas.microsoft.com/office/drawing/2014/main" id="{9EAC8358-8C26-0A6E-532B-05FCF033E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/>
          <a:stretch/>
        </p:blipFill>
        <p:spPr bwMode="auto">
          <a:xfrm>
            <a:off x="2284021" y="1990864"/>
            <a:ext cx="7130641" cy="445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9341C-7924-AD01-C09B-E72D78F03DB1}"/>
              </a:ext>
            </a:extLst>
          </p:cNvPr>
          <p:cNvSpPr txBox="1"/>
          <p:nvPr/>
        </p:nvSpPr>
        <p:spPr>
          <a:xfrm>
            <a:off x="2915393" y="6465986"/>
            <a:ext cx="616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cyberhoot.com</a:t>
            </a:r>
            <a:r>
              <a:rPr lang="pt-BR" sz="1400" dirty="0"/>
              <a:t>/</a:t>
            </a:r>
            <a:r>
              <a:rPr lang="pt-BR" sz="1400" dirty="0" err="1"/>
              <a:t>cybrary</a:t>
            </a:r>
            <a:r>
              <a:rPr lang="pt-BR" sz="1400" dirty="0"/>
              <a:t>/</a:t>
            </a:r>
            <a:r>
              <a:rPr lang="pt-BR" sz="1400" dirty="0" err="1"/>
              <a:t>malicious-insider-incident</a:t>
            </a:r>
            <a:r>
              <a:rPr lang="pt-BR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9360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Advanced</a:t>
            </a:r>
            <a:r>
              <a:rPr lang="pt-BR" sz="3200" b="1" i="1" dirty="0"/>
              <a:t> </a:t>
            </a:r>
            <a:r>
              <a:rPr lang="pt-BR" sz="3200" b="1" i="1" dirty="0" err="1"/>
              <a:t>Persistent</a:t>
            </a:r>
            <a:r>
              <a:rPr lang="pt-BR" sz="3200" b="1" i="1" dirty="0"/>
              <a:t> </a:t>
            </a:r>
            <a:r>
              <a:rPr lang="pt-BR" sz="3200" b="1" i="1" dirty="0" err="1"/>
              <a:t>Threats</a:t>
            </a:r>
            <a:endParaRPr lang="pt-BR" sz="3200" b="1" i="1" dirty="0"/>
          </a:p>
        </p:txBody>
      </p:sp>
      <p:pic>
        <p:nvPicPr>
          <p:cNvPr id="4" name="Picture 3" descr="A close-up of a hexagon with red text&#10;&#10;Description automatically generated">
            <a:extLst>
              <a:ext uri="{FF2B5EF4-FFF2-40B4-BE49-F238E27FC236}">
                <a16:creationId xmlns:a16="http://schemas.microsoft.com/office/drawing/2014/main" id="{B4C886EC-B62C-0D0A-7966-DCBD4D447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07" y="2224375"/>
            <a:ext cx="7772400" cy="4033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9FC84-F50B-27AF-2FC3-06F48BEBF95A}"/>
              </a:ext>
            </a:extLst>
          </p:cNvPr>
          <p:cNvSpPr txBox="1"/>
          <p:nvPr/>
        </p:nvSpPr>
        <p:spPr>
          <a:xfrm>
            <a:off x="3014354" y="6409334"/>
            <a:ext cx="616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www.netsecurity.com</a:t>
            </a:r>
            <a:r>
              <a:rPr lang="pt-BR" sz="1400" dirty="0"/>
              <a:t>/</a:t>
            </a:r>
            <a:r>
              <a:rPr lang="pt-BR" sz="1400" dirty="0" err="1"/>
              <a:t>what-is-an-advanced-persistent-threat-apt</a:t>
            </a:r>
            <a:r>
              <a:rPr lang="pt-BR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85232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2873829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/>
              <a:t>Data </a:t>
            </a:r>
            <a:r>
              <a:rPr lang="pt-BR" sz="3200" b="1" i="1" dirty="0" err="1"/>
              <a:t>Loss</a:t>
            </a:r>
            <a:endParaRPr lang="pt-BR" sz="3200" b="1" i="1" dirty="0"/>
          </a:p>
        </p:txBody>
      </p:sp>
      <p:pic>
        <p:nvPicPr>
          <p:cNvPr id="24582" name="Picture 6" descr="Ctc-loss-implemenetation · GitHub Topics · GitHub, 57% OFF">
            <a:extLst>
              <a:ext uri="{FF2B5EF4-FFF2-40B4-BE49-F238E27FC236}">
                <a16:creationId xmlns:a16="http://schemas.microsoft.com/office/drawing/2014/main" id="{48AE2D47-4564-0DAA-ADF9-28E57BF7F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8869" r="3550" b="18869"/>
          <a:stretch/>
        </p:blipFill>
        <p:spPr bwMode="auto">
          <a:xfrm>
            <a:off x="2553195" y="1961729"/>
            <a:ext cx="7612084" cy="42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5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pt-BR" sz="3200" b="1" i="1" dirty="0" err="1"/>
              <a:t>Insufficient</a:t>
            </a:r>
            <a:r>
              <a:rPr lang="pt-BR" sz="3200" b="1" i="1" dirty="0"/>
              <a:t> </a:t>
            </a:r>
            <a:r>
              <a:rPr lang="pt-BR" sz="3200" b="1" i="1" dirty="0" err="1"/>
              <a:t>Due</a:t>
            </a:r>
            <a:r>
              <a:rPr lang="pt-BR" sz="3200" b="1" i="1" dirty="0"/>
              <a:t> </a:t>
            </a:r>
            <a:r>
              <a:rPr lang="pt-BR" sz="3200" b="1" i="1" dirty="0" err="1"/>
              <a:t>Diligence</a:t>
            </a:r>
            <a:endParaRPr lang="pt-BR" sz="3200" b="1" i="1" dirty="0"/>
          </a:p>
        </p:txBody>
      </p:sp>
      <p:pic>
        <p:nvPicPr>
          <p:cNvPr id="25604" name="Picture 4" descr="Due Diligence Word Cloud Stock Photo, Picture and Royalty Free Image. Image  38205813.">
            <a:extLst>
              <a:ext uri="{FF2B5EF4-FFF2-40B4-BE49-F238E27FC236}">
                <a16:creationId xmlns:a16="http://schemas.microsoft.com/office/drawing/2014/main" id="{2490FD58-8CDE-9A5A-B142-6D302CB05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6061" r="3170" b="1991"/>
          <a:stretch/>
        </p:blipFill>
        <p:spPr bwMode="auto">
          <a:xfrm>
            <a:off x="2990602" y="2110606"/>
            <a:ext cx="6210795" cy="41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5B6E9-A6C6-EC96-ED63-7F72052B4CAA}"/>
              </a:ext>
            </a:extLst>
          </p:cNvPr>
          <p:cNvSpPr txBox="1"/>
          <p:nvPr/>
        </p:nvSpPr>
        <p:spPr>
          <a:xfrm>
            <a:off x="2844140" y="6368506"/>
            <a:ext cx="56229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https://www.123rf.com/photo_38205813_due-diligence-word-cloud.html</a:t>
            </a:r>
          </a:p>
        </p:txBody>
      </p:sp>
    </p:spTree>
    <p:extLst>
      <p:ext uri="{BB962C8B-B14F-4D97-AF65-F5344CB8AC3E}">
        <p14:creationId xmlns:p14="http://schemas.microsoft.com/office/powerpoint/2010/main" val="396612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200" b="1" i="1" dirty="0"/>
              <a:t>Denial of Service</a:t>
            </a:r>
          </a:p>
        </p:txBody>
      </p:sp>
      <p:pic>
        <p:nvPicPr>
          <p:cNvPr id="26626" name="Picture 2" descr="Innotec Security on X: &quot;¿Qué diferencia hay entre el ataque #DoS del #DDoS?  El DoS realiza todas las peticiones desde un único ordenador, mientras que  el ataque DDoS, va un paso más">
            <a:extLst>
              <a:ext uri="{FF2B5EF4-FFF2-40B4-BE49-F238E27FC236}">
                <a16:creationId xmlns:a16="http://schemas.microsoft.com/office/drawing/2014/main" id="{4DAB7642-9BC0-2A3F-E82C-FB8A5171E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t="26392" r="10554" b="14104"/>
          <a:stretch/>
        </p:blipFill>
        <p:spPr bwMode="auto">
          <a:xfrm>
            <a:off x="1484416" y="2280062"/>
            <a:ext cx="9048997" cy="38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D37FAA-BEB1-9457-EAF9-CD6F48561625}"/>
              </a:ext>
            </a:extLst>
          </p:cNvPr>
          <p:cNvSpPr txBox="1"/>
          <p:nvPr/>
        </p:nvSpPr>
        <p:spPr>
          <a:xfrm>
            <a:off x="3014354" y="6449058"/>
            <a:ext cx="616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x.com</a:t>
            </a:r>
            <a:r>
              <a:rPr lang="pt-BR" sz="1400" dirty="0"/>
              <a:t>/</a:t>
            </a:r>
            <a:r>
              <a:rPr lang="pt-BR" sz="1400" dirty="0" err="1"/>
              <a:t>InnotecSecurity</a:t>
            </a:r>
            <a:r>
              <a:rPr lang="pt-BR" sz="1400" dirty="0"/>
              <a:t>/status/1359798980939558912</a:t>
            </a:r>
          </a:p>
        </p:txBody>
      </p:sp>
    </p:spTree>
    <p:extLst>
      <p:ext uri="{BB962C8B-B14F-4D97-AF65-F5344CB8AC3E}">
        <p14:creationId xmlns:p14="http://schemas.microsoft.com/office/powerpoint/2010/main" val="3485087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200" b="1" i="1" dirty="0"/>
              <a:t>Shared Technology Vulnerabilities</a:t>
            </a:r>
          </a:p>
        </p:txBody>
      </p:sp>
      <p:pic>
        <p:nvPicPr>
          <p:cNvPr id="27650" name="Picture 2" descr="The five risks to organisations using shared services">
            <a:extLst>
              <a:ext uri="{FF2B5EF4-FFF2-40B4-BE49-F238E27FC236}">
                <a16:creationId xmlns:a16="http://schemas.microsoft.com/office/drawing/2014/main" id="{40B3B3E3-CB9B-C657-B77C-6E821AC79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b="3013"/>
          <a:stretch/>
        </p:blipFill>
        <p:spPr bwMode="auto">
          <a:xfrm>
            <a:off x="1537948" y="2127555"/>
            <a:ext cx="4435340" cy="413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Padlock Vector Stall Lineal Color icon">
            <a:extLst>
              <a:ext uri="{FF2B5EF4-FFF2-40B4-BE49-F238E27FC236}">
                <a16:creationId xmlns:a16="http://schemas.microsoft.com/office/drawing/2014/main" id="{B04A0E5D-748E-1131-8574-A02E8F573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7968" r="19910" b="7674"/>
          <a:stretch/>
        </p:blipFill>
        <p:spPr bwMode="auto">
          <a:xfrm>
            <a:off x="3277590" y="3289465"/>
            <a:ext cx="889462" cy="121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DC921-369F-AB47-6F11-720F8AB188AD}"/>
              </a:ext>
            </a:extLst>
          </p:cNvPr>
          <p:cNvSpPr txBox="1"/>
          <p:nvPr/>
        </p:nvSpPr>
        <p:spPr>
          <a:xfrm>
            <a:off x="6295810" y="2127555"/>
            <a:ext cx="511826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Log4j affected companies…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Amazon Web Services…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Broadcom...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Cisco...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ConnectWise...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Fortinet...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HCL...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IBM...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02124"/>
                </a:solidFill>
                <a:highlight>
                  <a:srgbClr val="FFFFFF"/>
                </a:highlight>
                <a:latin typeface="Google Sans"/>
              </a:rPr>
              <a:t>….</a:t>
            </a:r>
            <a:endParaRPr lang="en-US" sz="2800" b="1" i="0" dirty="0">
              <a:solidFill>
                <a:srgbClr val="202124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436803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200" b="1" i="1" dirty="0" err="1"/>
              <a:t>Misconfiguration</a:t>
            </a:r>
            <a:r>
              <a:rPr lang="es-ES_tradnl" altLang="es-BO" sz="3200" b="1" i="1" dirty="0"/>
              <a:t> and </a:t>
            </a:r>
            <a:r>
              <a:rPr lang="es-ES_tradnl" altLang="es-BO" sz="3200" b="1" i="1" dirty="0" err="1"/>
              <a:t>Inadequate</a:t>
            </a:r>
            <a:r>
              <a:rPr lang="es-ES_tradnl" altLang="es-BO" sz="3200" b="1" i="1" dirty="0"/>
              <a:t> Change Control</a:t>
            </a:r>
          </a:p>
        </p:txBody>
      </p:sp>
      <p:pic>
        <p:nvPicPr>
          <p:cNvPr id="28674" name="Picture 2" descr="SMB VULNERABILITY FROM MISCONFIGURATION - Vootwerk">
            <a:extLst>
              <a:ext uri="{FF2B5EF4-FFF2-40B4-BE49-F238E27FC236}">
                <a16:creationId xmlns:a16="http://schemas.microsoft.com/office/drawing/2014/main" id="{91C1CAB6-51B5-043B-79E5-B1184A403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8882" r="3409" b="10969"/>
          <a:stretch/>
        </p:blipFill>
        <p:spPr bwMode="auto">
          <a:xfrm>
            <a:off x="312718" y="2573846"/>
            <a:ext cx="8071262" cy="24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hange Control System Definition | Arena">
            <a:extLst>
              <a:ext uri="{FF2B5EF4-FFF2-40B4-BE49-F238E27FC236}">
                <a16:creationId xmlns:a16="http://schemas.microsoft.com/office/drawing/2014/main" id="{E9F5B506-67E3-47B5-C7A7-E999B327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21" y="1926771"/>
            <a:ext cx="3495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49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200" b="1" i="1" dirty="0" err="1"/>
              <a:t>Lack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of</a:t>
            </a:r>
            <a:r>
              <a:rPr lang="es-ES_tradnl" altLang="es-BO" sz="3200" b="1" i="1" dirty="0"/>
              <a:t> Cloud Security </a:t>
            </a:r>
            <a:r>
              <a:rPr lang="es-ES_tradnl" altLang="es-BO" sz="3200" b="1" i="1" dirty="0" err="1"/>
              <a:t>Architecture</a:t>
            </a:r>
            <a:r>
              <a:rPr lang="es-ES_tradnl" altLang="es-BO" sz="3200" b="1" i="1" dirty="0"/>
              <a:t> and </a:t>
            </a:r>
            <a:r>
              <a:rPr lang="es-ES_tradnl" altLang="es-BO" sz="3200" b="1" i="1" dirty="0" err="1"/>
              <a:t>Strategy</a:t>
            </a:r>
            <a:endParaRPr lang="es-ES_tradnl" altLang="es-BO" sz="3200" b="1" i="1" dirty="0"/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endParaRPr lang="es-ES_tradnl" altLang="es-BO" sz="3200" b="1" i="1" dirty="0"/>
          </a:p>
        </p:txBody>
      </p:sp>
      <p:pic>
        <p:nvPicPr>
          <p:cNvPr id="29700" name="Picture 4" descr="La multicloud reclama su sitio en la madurez digital de las empresas | Data  Center Market">
            <a:extLst>
              <a:ext uri="{FF2B5EF4-FFF2-40B4-BE49-F238E27FC236}">
                <a16:creationId xmlns:a16="http://schemas.microsoft.com/office/drawing/2014/main" id="{524C34C6-9DA9-F8C6-6873-4AAB3879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37" y="2136568"/>
            <a:ext cx="4622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6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0" y="6000512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0" y="1012954"/>
            <a:ext cx="68852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Cloud Continuum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business interfaces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RAN-Core-Edge-Extreme-Edge networks</a:t>
            </a:r>
          </a:p>
        </p:txBody>
      </p:sp>
      <p:pic>
        <p:nvPicPr>
          <p:cNvPr id="7170" name="Picture 2" descr="Network topology showing edge nodes and devices. Source: Alibaba Cloud 2020.">
            <a:extLst>
              <a:ext uri="{FF2B5EF4-FFF2-40B4-BE49-F238E27FC236}">
                <a16:creationId xmlns:a16="http://schemas.microsoft.com/office/drawing/2014/main" id="{E23905EB-D265-2EAD-FD9A-76C86E094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/>
          <a:stretch/>
        </p:blipFill>
        <p:spPr bwMode="auto">
          <a:xfrm>
            <a:off x="6436427" y="1382896"/>
            <a:ext cx="5697072" cy="42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5B808-37C2-3CB5-E41A-54957E7613F3}"/>
              </a:ext>
            </a:extLst>
          </p:cNvPr>
          <p:cNvSpPr txBox="1"/>
          <p:nvPr/>
        </p:nvSpPr>
        <p:spPr>
          <a:xfrm>
            <a:off x="9986226" y="1372652"/>
            <a:ext cx="941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CLOUD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4FE34-2472-9B4C-EBFA-ACF0FB2DA688}"/>
              </a:ext>
            </a:extLst>
          </p:cNvPr>
          <p:cNvSpPr txBox="1"/>
          <p:nvPr/>
        </p:nvSpPr>
        <p:spPr>
          <a:xfrm>
            <a:off x="11094014" y="3813294"/>
            <a:ext cx="941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EDGE NODES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03416-A77D-25ED-8532-9072913EDECB}"/>
              </a:ext>
            </a:extLst>
          </p:cNvPr>
          <p:cNvSpPr txBox="1"/>
          <p:nvPr/>
        </p:nvSpPr>
        <p:spPr>
          <a:xfrm>
            <a:off x="8345025" y="5631180"/>
            <a:ext cx="1641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EDGE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C93E1-9AFB-7217-CCA1-22C29B49AD20}"/>
              </a:ext>
            </a:extLst>
          </p:cNvPr>
          <p:cNvSpPr txBox="1"/>
          <p:nvPr/>
        </p:nvSpPr>
        <p:spPr>
          <a:xfrm>
            <a:off x="8443355" y="6034451"/>
            <a:ext cx="3342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devopedia.org</a:t>
            </a:r>
            <a:r>
              <a:rPr lang="pt-BR" sz="1400" dirty="0"/>
              <a:t>/</a:t>
            </a:r>
            <a:r>
              <a:rPr lang="pt-BR" sz="1400" dirty="0" err="1"/>
              <a:t>edge-computing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39665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200" b="1" i="1" dirty="0" err="1"/>
              <a:t>Weak</a:t>
            </a:r>
            <a:r>
              <a:rPr lang="es-ES_tradnl" altLang="es-BO" sz="3200" b="1" i="1" dirty="0"/>
              <a:t> Control Plane</a:t>
            </a:r>
          </a:p>
        </p:txBody>
      </p:sp>
      <p:pic>
        <p:nvPicPr>
          <p:cNvPr id="30722" name="Picture 2" descr="My weakness. The state or quality of being weak… | by Muqadas Iqbal | Medium">
            <a:extLst>
              <a:ext uri="{FF2B5EF4-FFF2-40B4-BE49-F238E27FC236}">
                <a16:creationId xmlns:a16="http://schemas.microsoft.com/office/drawing/2014/main" id="{C2ECC3D7-8FFE-151A-CFD1-6AC15EC30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3588" r="3424" b="3588"/>
          <a:stretch/>
        </p:blipFill>
        <p:spPr bwMode="auto">
          <a:xfrm>
            <a:off x="4762005" y="1758254"/>
            <a:ext cx="5463968" cy="40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519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200" b="1" i="1" dirty="0" err="1"/>
              <a:t>Metastructure</a:t>
            </a:r>
            <a:r>
              <a:rPr lang="es-ES_tradnl" altLang="es-BO" sz="3200" b="1" i="1" dirty="0"/>
              <a:t> and </a:t>
            </a:r>
            <a:r>
              <a:rPr lang="es-ES_tradnl" altLang="es-BO" sz="3200" b="1" i="1" dirty="0" err="1"/>
              <a:t>Applistructure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Failures</a:t>
            </a:r>
            <a:endParaRPr lang="es-ES_tradnl" altLang="es-BO" sz="3200" b="1" i="1" dirty="0"/>
          </a:p>
        </p:txBody>
      </p:sp>
      <p:pic>
        <p:nvPicPr>
          <p:cNvPr id="31746" name="Picture 2" descr="Four Architecture Choices for Application Development in the Digital Age -  IBM Blog">
            <a:extLst>
              <a:ext uri="{FF2B5EF4-FFF2-40B4-BE49-F238E27FC236}">
                <a16:creationId xmlns:a16="http://schemas.microsoft.com/office/drawing/2014/main" id="{6E7DEE2C-7D14-50B9-A2EF-D2F9051D7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"/>
          <a:stretch/>
        </p:blipFill>
        <p:spPr bwMode="auto">
          <a:xfrm>
            <a:off x="1555668" y="2091076"/>
            <a:ext cx="7920842" cy="41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590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294777"/>
            <a:ext cx="7849589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64" y="238125"/>
            <a:ext cx="9880269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Top Cloud Security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Threats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499C-C8D6-8446-17E7-3C8BABA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" y="1294076"/>
            <a:ext cx="11578442" cy="49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200" b="1" i="1" dirty="0" err="1"/>
              <a:t>Limited</a:t>
            </a:r>
            <a:r>
              <a:rPr lang="es-ES_tradnl" altLang="es-BO" sz="3200" b="1" i="1" dirty="0"/>
              <a:t> Cloud </a:t>
            </a:r>
            <a:r>
              <a:rPr lang="es-ES_tradnl" altLang="es-BO" sz="3200" b="1" i="1" dirty="0" err="1"/>
              <a:t>Usage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Visibility</a:t>
            </a:r>
            <a:endParaRPr lang="es-ES_tradnl" altLang="es-BO" sz="3200" b="1" i="1" dirty="0"/>
          </a:p>
          <a:p>
            <a:pPr marL="0" indent="0" eaLnBrk="1" hangingPunct="1"/>
            <a:endParaRPr lang="es-ES_tradnl" altLang="es-BO" sz="3200" b="1" i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Cloud Visibility - How To Attain By CloudCodes CASB Solutions">
            <a:extLst>
              <a:ext uri="{FF2B5EF4-FFF2-40B4-BE49-F238E27FC236}">
                <a16:creationId xmlns:a16="http://schemas.microsoft.com/office/drawing/2014/main" id="{97D38129-142C-EDF9-3F70-49D8A1E93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t="2786" r="20754" b="18439"/>
          <a:stretch/>
        </p:blipFill>
        <p:spPr bwMode="auto">
          <a:xfrm>
            <a:off x="5655369" y="2074350"/>
            <a:ext cx="4301355" cy="408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613077-31B5-E9AA-91CD-C3F153B4FB4E}"/>
              </a:ext>
            </a:extLst>
          </p:cNvPr>
          <p:cNvGrpSpPr/>
          <p:nvPr/>
        </p:nvGrpSpPr>
        <p:grpSpPr>
          <a:xfrm>
            <a:off x="1525980" y="2452747"/>
            <a:ext cx="3019046" cy="2646878"/>
            <a:chOff x="670956" y="2737923"/>
            <a:chExt cx="3019046" cy="2646878"/>
          </a:xfrm>
        </p:grpSpPr>
        <p:pic>
          <p:nvPicPr>
            <p:cNvPr id="32772" name="Picture 4" descr="Limited Visibility Abstract Monogram Icon Logo Stock Vector (Royalty Free)  1886861626 | Shutterstock">
              <a:extLst>
                <a:ext uri="{FF2B5EF4-FFF2-40B4-BE49-F238E27FC236}">
                  <a16:creationId xmlns:a16="http://schemas.microsoft.com/office/drawing/2014/main" id="{8811AA0A-7E89-EE9C-4E99-DC42C094A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2" t="24703" r="30636" b="30547"/>
            <a:stretch/>
          </p:blipFill>
          <p:spPr bwMode="auto">
            <a:xfrm>
              <a:off x="670956" y="2849223"/>
              <a:ext cx="3019046" cy="2186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E295A8-508C-265E-4008-70FFF1FDBE07}"/>
                </a:ext>
              </a:extLst>
            </p:cNvPr>
            <p:cNvSpPr txBox="1"/>
            <p:nvPr/>
          </p:nvSpPr>
          <p:spPr>
            <a:xfrm>
              <a:off x="1907989" y="2737923"/>
              <a:ext cx="111761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600" b="1" dirty="0" err="1">
                  <a:solidFill>
                    <a:srgbClr val="C00000"/>
                  </a:solidFill>
                  <a:latin typeface="+mj-lt"/>
                </a:rPr>
                <a:t>x</a:t>
              </a:r>
              <a:endParaRPr lang="pt-BR" sz="16600" b="1" dirty="0">
                <a:solidFill>
                  <a:srgbClr val="C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0896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AGENDA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BBD4E-7533-B633-9660-0E335F1F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6G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CLOUD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CLOUD CYBERSECURITY</a:t>
            </a:r>
          </a:p>
          <a:p>
            <a:r>
              <a:rPr lang="pt-BR" dirty="0"/>
              <a:t>CLOUD DATA SECURITY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0487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 txBox="1">
            <a:spLocks noChangeArrowheads="1"/>
          </p:cNvSpPr>
          <p:nvPr/>
        </p:nvSpPr>
        <p:spPr bwMode="auto">
          <a:xfrm>
            <a:off x="380011" y="1294076"/>
            <a:ext cx="10759044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Basically</a:t>
            </a:r>
            <a:r>
              <a:rPr lang="es-ES_tradnl" altLang="es-BO" sz="3600" b="1" i="1" dirty="0"/>
              <a:t> data </a:t>
            </a:r>
            <a:r>
              <a:rPr lang="es-ES_tradnl" altLang="es-BO" sz="3600" b="1" i="1" dirty="0" err="1">
                <a:solidFill>
                  <a:srgbClr val="C00000"/>
                </a:solidFill>
              </a:rPr>
              <a:t>must</a:t>
            </a:r>
            <a:r>
              <a:rPr lang="es-ES_tradnl" altLang="es-BO" sz="3600" b="1" i="1" dirty="0">
                <a:solidFill>
                  <a:srgbClr val="C00000"/>
                </a:solidFill>
              </a:rPr>
              <a:t> be </a:t>
            </a:r>
            <a:r>
              <a:rPr lang="es-ES_tradnl" altLang="es-BO" sz="3600" b="1" i="1" dirty="0" err="1"/>
              <a:t>secured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from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threats</a:t>
            </a:r>
            <a:r>
              <a:rPr lang="es-ES_tradnl" altLang="es-BO" sz="3600" b="1" i="1" dirty="0"/>
              <a:t>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Fundamentally</a:t>
            </a:r>
            <a:r>
              <a:rPr lang="es-ES_tradnl" altLang="es-BO" sz="3600" b="1" i="1" dirty="0"/>
              <a:t> data (bits and bytes) has 3 </a:t>
            </a:r>
            <a:r>
              <a:rPr lang="es-ES_tradnl" altLang="es-BO" sz="3600" b="1" i="1" dirty="0" err="1"/>
              <a:t>states</a:t>
            </a:r>
            <a:r>
              <a:rPr lang="es-ES_tradnl" altLang="es-BO" sz="3600" b="1" i="1" dirty="0"/>
              <a:t>: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/>
              <a:t>In use;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 err="1"/>
              <a:t>Storaged</a:t>
            </a:r>
            <a:r>
              <a:rPr lang="es-ES_tradnl" altLang="es-BO" sz="3200" b="1" i="1" dirty="0"/>
              <a:t>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/>
              <a:t>In </a:t>
            </a:r>
            <a:r>
              <a:rPr lang="es-ES_tradnl" altLang="es-BO" sz="3200" b="1" i="1" dirty="0" err="1"/>
              <a:t>transit</a:t>
            </a:r>
            <a:r>
              <a:rPr lang="es-ES_tradnl" altLang="es-BO" sz="3200" b="1" i="1" dirty="0"/>
              <a:t>;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/>
              <a:t>Data has </a:t>
            </a:r>
            <a:r>
              <a:rPr lang="es-ES_tradnl" altLang="es-BO" sz="3600" b="1" i="1" dirty="0" err="1"/>
              <a:t>to</a:t>
            </a:r>
            <a:r>
              <a:rPr lang="es-ES_tradnl" altLang="es-BO" sz="3600" b="1" i="1" dirty="0"/>
              <a:t> be </a:t>
            </a:r>
            <a:r>
              <a:rPr lang="es-ES_tradnl" altLang="es-BO" sz="3600" b="1" i="1" dirty="0" err="1"/>
              <a:t>processed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to</a:t>
            </a:r>
            <a:r>
              <a:rPr lang="es-ES_tradnl" altLang="es-BO" sz="3600" b="1" i="1" dirty="0"/>
              <a:t> be </a:t>
            </a:r>
            <a:r>
              <a:rPr lang="es-ES_tradnl" altLang="es-BO" sz="3600" b="1" i="1" dirty="0" err="1"/>
              <a:t>availible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to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users</a:t>
            </a:r>
            <a:r>
              <a:rPr lang="es-ES_tradnl" altLang="es-BO" sz="3600" b="1" i="1" dirty="0"/>
              <a:t>;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Concepts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and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fundamentals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030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Concepts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and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fundamentals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1294076"/>
            <a:ext cx="11044052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4000" b="1" i="1" dirty="0"/>
              <a:t>Security services: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Authentication;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Authorization;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Access control;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Data integrity;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Confidentiality of data;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Audit / logging;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600" b="1" i="1" dirty="0"/>
              <a:t>Attack mitigation;</a:t>
            </a:r>
            <a:endParaRPr lang="es-ES_tradnl" altLang="es-BO" sz="4000" b="1" i="1" dirty="0"/>
          </a:p>
        </p:txBody>
      </p:sp>
      <p:pic>
        <p:nvPicPr>
          <p:cNvPr id="2" name="Picture 2" descr="Our Companies Data Integrity Is Directly Related To Our Employees Personal  &amp; Professional Integrity – Cyber Security Memos &amp; Memes">
            <a:extLst>
              <a:ext uri="{FF2B5EF4-FFF2-40B4-BE49-F238E27FC236}">
                <a16:creationId xmlns:a16="http://schemas.microsoft.com/office/drawing/2014/main" id="{A0FCAF22-98A0-B63F-6664-534505FB2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5098" b="1594"/>
          <a:stretch/>
        </p:blipFill>
        <p:spPr bwMode="auto">
          <a:xfrm>
            <a:off x="6875813" y="2254558"/>
            <a:ext cx="5021880" cy="31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208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Life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Cycle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Data in Cloud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1294076"/>
            <a:ext cx="11044052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/>
              <a:t>Data </a:t>
            </a:r>
            <a:r>
              <a:rPr lang="es-ES_tradnl" altLang="es-BO" sz="3600" b="1" i="1" dirty="0" err="1"/>
              <a:t>cycle</a:t>
            </a:r>
            <a:r>
              <a:rPr lang="es-ES_tradnl" altLang="es-BO" sz="3600" b="1" i="1" dirty="0"/>
              <a:t> in general</a:t>
            </a:r>
            <a:r>
              <a:rPr lang="en-US" altLang="es-BO" sz="3600" b="1" i="1" dirty="0"/>
              <a:t>:</a:t>
            </a:r>
            <a:endParaRPr lang="es-ES_tradnl" altLang="es-BO" sz="3600" b="1" i="1" dirty="0"/>
          </a:p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endParaRPr lang="en-US" altLang="es-BO" sz="4000" b="1" i="1" dirty="0"/>
          </a:p>
        </p:txBody>
      </p:sp>
      <p:pic>
        <p:nvPicPr>
          <p:cNvPr id="4" name="Picture 4" descr="Resultado de imagen para data life cycle">
            <a:extLst>
              <a:ext uri="{FF2B5EF4-FFF2-40B4-BE49-F238E27FC236}">
                <a16:creationId xmlns:a16="http://schemas.microsoft.com/office/drawing/2014/main" id="{663AEE38-D2FC-1A6B-3CC3-0EFAE33B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27" y="1774591"/>
            <a:ext cx="4495676" cy="448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data life cycle">
            <a:extLst>
              <a:ext uri="{FF2B5EF4-FFF2-40B4-BE49-F238E27FC236}">
                <a16:creationId xmlns:a16="http://schemas.microsoft.com/office/drawing/2014/main" id="{DDDDD332-45A2-848A-6809-E6EF1D0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45" y="2169277"/>
            <a:ext cx="3696955" cy="369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02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Life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Cycle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of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Data in Cloud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1294076"/>
            <a:ext cx="11044052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/>
              <a:t>Data </a:t>
            </a:r>
            <a:r>
              <a:rPr lang="es-ES_tradnl" altLang="es-BO" sz="3600" b="1" i="1" dirty="0" err="1"/>
              <a:t>cycle</a:t>
            </a:r>
            <a:r>
              <a:rPr lang="es-ES_tradnl" altLang="es-BO" sz="3600" b="1" i="1" dirty="0"/>
              <a:t> in general</a:t>
            </a:r>
            <a:r>
              <a:rPr lang="en-US" altLang="es-BO" sz="3600" b="1" i="1" dirty="0"/>
              <a:t>:</a:t>
            </a:r>
            <a:endParaRPr lang="es-ES_tradnl" altLang="es-BO" sz="3600" b="1" i="1" dirty="0"/>
          </a:p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endParaRPr lang="en-US" altLang="es-BO" sz="4000" b="1" i="1" dirty="0"/>
          </a:p>
        </p:txBody>
      </p:sp>
      <p:pic>
        <p:nvPicPr>
          <p:cNvPr id="6" name="Picture 2" descr="Resultado de imagen para data life cycle">
            <a:extLst>
              <a:ext uri="{FF2B5EF4-FFF2-40B4-BE49-F238E27FC236}">
                <a16:creationId xmlns:a16="http://schemas.microsoft.com/office/drawing/2014/main" id="{78C99FCA-BA3E-DC16-66B5-3D6B0CD7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40" y="1939536"/>
            <a:ext cx="2575242" cy="257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iaas paas saas diagram">
            <a:extLst>
              <a:ext uri="{FF2B5EF4-FFF2-40B4-BE49-F238E27FC236}">
                <a16:creationId xmlns:a16="http://schemas.microsoft.com/office/drawing/2014/main" id="{882F4E4F-E03E-D5D6-ECC2-F4CB9BF2E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8" r="68267"/>
          <a:stretch/>
        </p:blipFill>
        <p:spPr bwMode="auto">
          <a:xfrm>
            <a:off x="1546423" y="4466611"/>
            <a:ext cx="2901677" cy="13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para iaas paas saas diagram">
            <a:extLst>
              <a:ext uri="{FF2B5EF4-FFF2-40B4-BE49-F238E27FC236}">
                <a16:creationId xmlns:a16="http://schemas.microsoft.com/office/drawing/2014/main" id="{53B614F4-2F94-F986-A8AA-67CAE72A9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t="28215" r="33851"/>
          <a:stretch/>
        </p:blipFill>
        <p:spPr bwMode="auto">
          <a:xfrm>
            <a:off x="4458383" y="3775210"/>
            <a:ext cx="2964307" cy="20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iaas paas saas diagram">
            <a:extLst>
              <a:ext uri="{FF2B5EF4-FFF2-40B4-BE49-F238E27FC236}">
                <a16:creationId xmlns:a16="http://schemas.microsoft.com/office/drawing/2014/main" id="{C5849836-AE4D-9CFD-717E-1E0BF244B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/>
          <a:stretch/>
        </p:blipFill>
        <p:spPr bwMode="auto">
          <a:xfrm>
            <a:off x="7596190" y="2968964"/>
            <a:ext cx="296430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ta: para Baixo 2">
            <a:extLst>
              <a:ext uri="{FF2B5EF4-FFF2-40B4-BE49-F238E27FC236}">
                <a16:creationId xmlns:a16="http://schemas.microsoft.com/office/drawing/2014/main" id="{A6AC7726-AE1A-6CAC-DCEC-4D517B27B5D1}"/>
              </a:ext>
            </a:extLst>
          </p:cNvPr>
          <p:cNvSpPr/>
          <p:nvPr/>
        </p:nvSpPr>
        <p:spPr>
          <a:xfrm>
            <a:off x="3319961" y="4466611"/>
            <a:ext cx="298873" cy="4349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Dobrada 3">
            <a:extLst>
              <a:ext uri="{FF2B5EF4-FFF2-40B4-BE49-F238E27FC236}">
                <a16:creationId xmlns:a16="http://schemas.microsoft.com/office/drawing/2014/main" id="{DE76297E-8E67-B81D-8947-6E3ECC0FF6FC}"/>
              </a:ext>
            </a:extLst>
          </p:cNvPr>
          <p:cNvSpPr/>
          <p:nvPr/>
        </p:nvSpPr>
        <p:spPr>
          <a:xfrm rot="5400000">
            <a:off x="4576901" y="3104259"/>
            <a:ext cx="568090" cy="1152128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: Dobrada 13">
            <a:extLst>
              <a:ext uri="{FF2B5EF4-FFF2-40B4-BE49-F238E27FC236}">
                <a16:creationId xmlns:a16="http://schemas.microsoft.com/office/drawing/2014/main" id="{4638F358-D594-8BDA-25B4-B0BBC5A89253}"/>
              </a:ext>
            </a:extLst>
          </p:cNvPr>
          <p:cNvSpPr/>
          <p:nvPr/>
        </p:nvSpPr>
        <p:spPr>
          <a:xfrm rot="5400000">
            <a:off x="6173157" y="968569"/>
            <a:ext cx="540050" cy="4202180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5">
            <a:extLst>
              <a:ext uri="{FF2B5EF4-FFF2-40B4-BE49-F238E27FC236}">
                <a16:creationId xmlns:a16="http://schemas.microsoft.com/office/drawing/2014/main" id="{65479886-99D5-CA72-FDA2-17645A891C9F}"/>
              </a:ext>
            </a:extLst>
          </p:cNvPr>
          <p:cNvSpPr txBox="1"/>
          <p:nvPr/>
        </p:nvSpPr>
        <p:spPr>
          <a:xfrm>
            <a:off x="4196891" y="2230192"/>
            <a:ext cx="584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tx1">
                    <a:lumMod val="50000"/>
                  </a:schemeClr>
                </a:solidFill>
              </a:rPr>
              <a:t>Apply</a:t>
            </a:r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 data management </a:t>
            </a:r>
            <a:r>
              <a:rPr lang="pt-BR" sz="2000" b="1" dirty="0" err="1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tx1">
                    <a:lumMod val="50000"/>
                  </a:schemeClr>
                </a:solidFill>
              </a:rPr>
              <a:t>security</a:t>
            </a:r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tx1">
                    <a:lumMod val="50000"/>
                  </a:schemeClr>
                </a:solidFill>
              </a:rPr>
              <a:t>controls</a:t>
            </a:r>
            <a:endParaRPr lang="pt-BR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D44C650-CC1C-3414-35F3-BBA7127C43B3}"/>
              </a:ext>
            </a:extLst>
          </p:cNvPr>
          <p:cNvGrpSpPr/>
          <p:nvPr/>
        </p:nvGrpSpPr>
        <p:grpSpPr>
          <a:xfrm>
            <a:off x="1918549" y="5834392"/>
            <a:ext cx="8227830" cy="994193"/>
            <a:chOff x="394549" y="5834391"/>
            <a:chExt cx="8227830" cy="994193"/>
          </a:xfrm>
        </p:grpSpPr>
        <p:sp>
          <p:nvSpPr>
            <p:cNvPr id="16" name="Nuvem 11">
              <a:extLst>
                <a:ext uri="{FF2B5EF4-FFF2-40B4-BE49-F238E27FC236}">
                  <a16:creationId xmlns:a16="http://schemas.microsoft.com/office/drawing/2014/main" id="{AA0A023A-5380-AE33-F79F-FFE0E3417886}"/>
                </a:ext>
              </a:extLst>
            </p:cNvPr>
            <p:cNvSpPr/>
            <p:nvPr/>
          </p:nvSpPr>
          <p:spPr>
            <a:xfrm>
              <a:off x="2555776" y="5851207"/>
              <a:ext cx="1781634" cy="95499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>
                      <a:lumMod val="50000"/>
                    </a:schemeClr>
                  </a:solidFill>
                </a:rPr>
                <a:t>PRIVATE</a:t>
              </a:r>
            </a:p>
          </p:txBody>
        </p:sp>
        <p:sp>
          <p:nvSpPr>
            <p:cNvPr id="17" name="Nuvem 16">
              <a:extLst>
                <a:ext uri="{FF2B5EF4-FFF2-40B4-BE49-F238E27FC236}">
                  <a16:creationId xmlns:a16="http://schemas.microsoft.com/office/drawing/2014/main" id="{3EA203BB-BD5B-85C1-B000-12CE88996B05}"/>
                </a:ext>
              </a:extLst>
            </p:cNvPr>
            <p:cNvSpPr/>
            <p:nvPr/>
          </p:nvSpPr>
          <p:spPr>
            <a:xfrm>
              <a:off x="394549" y="5873588"/>
              <a:ext cx="1781634" cy="95499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>
                      <a:lumMod val="50000"/>
                    </a:schemeClr>
                  </a:solidFill>
                </a:rPr>
                <a:t>PUBLIC</a:t>
              </a:r>
            </a:p>
          </p:txBody>
        </p:sp>
        <p:sp>
          <p:nvSpPr>
            <p:cNvPr id="18" name="Nuvem 17">
              <a:extLst>
                <a:ext uri="{FF2B5EF4-FFF2-40B4-BE49-F238E27FC236}">
                  <a16:creationId xmlns:a16="http://schemas.microsoft.com/office/drawing/2014/main" id="{0533FE9C-2355-A5BC-E948-B17C252EF69F}"/>
                </a:ext>
              </a:extLst>
            </p:cNvPr>
            <p:cNvSpPr/>
            <p:nvPr/>
          </p:nvSpPr>
          <p:spPr>
            <a:xfrm>
              <a:off x="4717003" y="5843418"/>
              <a:ext cx="1781634" cy="95499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9" name="Nuvem 18">
              <a:extLst>
                <a:ext uri="{FF2B5EF4-FFF2-40B4-BE49-F238E27FC236}">
                  <a16:creationId xmlns:a16="http://schemas.microsoft.com/office/drawing/2014/main" id="{E83E5905-3879-271B-ECC3-019CBEE4B851}"/>
                </a:ext>
              </a:extLst>
            </p:cNvPr>
            <p:cNvSpPr/>
            <p:nvPr/>
          </p:nvSpPr>
          <p:spPr>
            <a:xfrm>
              <a:off x="6840745" y="5834391"/>
              <a:ext cx="1781634" cy="95499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>
                      <a:lumMod val="50000"/>
                    </a:schemeClr>
                  </a:solidFill>
                </a:rPr>
                <a:t>HYBRID</a:t>
              </a:r>
            </a:p>
          </p:txBody>
        </p:sp>
        <p:sp>
          <p:nvSpPr>
            <p:cNvPr id="20" name="Retângulo 12">
              <a:extLst>
                <a:ext uri="{FF2B5EF4-FFF2-40B4-BE49-F238E27FC236}">
                  <a16:creationId xmlns:a16="http://schemas.microsoft.com/office/drawing/2014/main" id="{CEFAE1CB-BAC5-D8A6-8BC0-C164C6B323BB}"/>
                </a:ext>
              </a:extLst>
            </p:cNvPr>
            <p:cNvSpPr/>
            <p:nvPr/>
          </p:nvSpPr>
          <p:spPr>
            <a:xfrm>
              <a:off x="4824455" y="6103368"/>
              <a:ext cx="1462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50000"/>
                    </a:schemeClr>
                  </a:solidFill>
                </a:rPr>
                <a:t>COMMUNITY</a:t>
              </a:r>
              <a:endParaRPr lang="pt-BR" dirty="0"/>
            </a:p>
          </p:txBody>
        </p:sp>
      </p:grpSp>
      <p:cxnSp>
        <p:nvCxnSpPr>
          <p:cNvPr id="21" name="Conector reto 19">
            <a:extLst>
              <a:ext uri="{FF2B5EF4-FFF2-40B4-BE49-F238E27FC236}">
                <a16:creationId xmlns:a16="http://schemas.microsoft.com/office/drawing/2014/main" id="{3CDA4E70-C6F9-90A3-9079-0B3AC08187A3}"/>
              </a:ext>
            </a:extLst>
          </p:cNvPr>
          <p:cNvCxnSpPr>
            <a:cxnSpLocks/>
          </p:cNvCxnSpPr>
          <p:nvPr/>
        </p:nvCxnSpPr>
        <p:spPr>
          <a:xfrm>
            <a:off x="1546423" y="5794322"/>
            <a:ext cx="8988359" cy="10943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590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1294076"/>
            <a:ext cx="11044052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600" b="1" i="1" dirty="0" err="1"/>
              <a:t>Objectives</a:t>
            </a:r>
            <a:r>
              <a:rPr lang="es-ES_tradnl" altLang="es-BO" sz="3600" b="1" i="1" dirty="0"/>
              <a:t>:</a:t>
            </a:r>
          </a:p>
          <a:p>
            <a:pPr marL="1028700" lvl="3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 err="1"/>
              <a:t>Guarantee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confidentiality</a:t>
            </a:r>
            <a:r>
              <a:rPr lang="es-ES_tradnl" altLang="es-BO" sz="3200" b="1" i="1" dirty="0"/>
              <a:t>;</a:t>
            </a:r>
          </a:p>
          <a:p>
            <a:pPr marL="1028700" lvl="3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 err="1"/>
              <a:t>Assure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integrity</a:t>
            </a:r>
            <a:r>
              <a:rPr lang="es-ES_tradnl" altLang="es-BO" sz="3200" b="1" i="1" dirty="0"/>
              <a:t>;</a:t>
            </a:r>
          </a:p>
          <a:p>
            <a:pPr marL="1028700" lvl="3" indent="-5715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 err="1"/>
              <a:t>Provide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avaiability</a:t>
            </a:r>
            <a:r>
              <a:rPr lang="es-ES_tradnl" altLang="es-BO" sz="3200" b="1" i="1" dirty="0"/>
              <a:t>;</a:t>
            </a:r>
          </a:p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endParaRPr lang="es-ES_tradnl" altLang="es-BO" sz="4000" b="1" i="1" dirty="0"/>
          </a:p>
          <a:p>
            <a:pPr marL="571500" lvl="2" indent="-571500" eaLnBrk="1" hangingPunct="1">
              <a:buFont typeface="Arial" panose="020B0604020202020204" pitchFamily="34" charset="0"/>
              <a:buChar char="•"/>
            </a:pPr>
            <a:endParaRPr lang="en-US" altLang="es-BO" sz="4000" b="1" i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DD2000-C331-C0F9-37E2-F95313CDD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437" y="3776354"/>
            <a:ext cx="5940951" cy="22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936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72CD5E-DEBA-83B1-3DDD-97917405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6" y="1294076"/>
            <a:ext cx="9873556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High </a:t>
            </a:r>
            <a:r>
              <a:rPr lang="es-ES_tradnl" altLang="es-BO" sz="3600" b="1" i="1" dirty="0" err="1"/>
              <a:t>level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view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32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  <p:pic>
        <p:nvPicPr>
          <p:cNvPr id="6" name="Picture 2" descr="https://cdn.ttgtmedia.com/rms/onlineImages/st0816_p27g1.jpg">
            <a:extLst>
              <a:ext uri="{FF2B5EF4-FFF2-40B4-BE49-F238E27FC236}">
                <a16:creationId xmlns:a16="http://schemas.microsoft.com/office/drawing/2014/main" id="{23F9F952-AA78-8DBD-0BCB-801EEE31B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31336" r="6828" b="13826"/>
          <a:stretch/>
        </p:blipFill>
        <p:spPr bwMode="auto">
          <a:xfrm>
            <a:off x="542926" y="2422566"/>
            <a:ext cx="11449045" cy="31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1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9986226" y="6000512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92927" y="1229975"/>
            <a:ext cx="116161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multi-tenant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accounting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agreements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Ciberseguridad y Zero Trust - Utimaco">
            <a:extLst>
              <a:ext uri="{FF2B5EF4-FFF2-40B4-BE49-F238E27FC236}">
                <a16:creationId xmlns:a16="http://schemas.microsoft.com/office/drawing/2014/main" id="{BD63B299-3D01-EB0F-9052-A3CF5979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3809" r="14018" b="14286"/>
          <a:stretch/>
        </p:blipFill>
        <p:spPr bwMode="auto">
          <a:xfrm>
            <a:off x="7769910" y="2745677"/>
            <a:ext cx="4265973" cy="24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985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cloud data life cycle">
            <a:extLst>
              <a:ext uri="{FF2B5EF4-FFF2-40B4-BE49-F238E27FC236}">
                <a16:creationId xmlns:a16="http://schemas.microsoft.com/office/drawing/2014/main" id="{C3900AE3-15EF-8260-5AE0-E219B2E0A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2975" b="8000"/>
          <a:stretch/>
        </p:blipFill>
        <p:spPr bwMode="auto">
          <a:xfrm>
            <a:off x="1775518" y="1714046"/>
            <a:ext cx="8146756" cy="48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72CD5E-DEBA-83B1-3DDD-97917405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6" y="1294076"/>
            <a:ext cx="9873556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/>
              <a:t>High </a:t>
            </a:r>
            <a:r>
              <a:rPr lang="es-ES_tradnl" altLang="es-BO" sz="3600" b="1" i="1" dirty="0" err="1"/>
              <a:t>level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view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3200" b="1" i="1" dirty="0"/>
          </a:p>
          <a:p>
            <a:pPr marL="0" indent="0" eaLnBrk="1" hangingPunct="1"/>
            <a:endParaRPr lang="es-ES_tradnl" altLang="es-BO" sz="3600" b="1" i="1" dirty="0"/>
          </a:p>
        </p:txBody>
      </p:sp>
    </p:spTree>
    <p:extLst>
      <p:ext uri="{BB962C8B-B14F-4D97-AF65-F5344CB8AC3E}">
        <p14:creationId xmlns:p14="http://schemas.microsoft.com/office/powerpoint/2010/main" val="667928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Considering</a:t>
            </a:r>
            <a:r>
              <a:rPr lang="es-ES_tradnl" altLang="es-BO" sz="3600" b="1" i="1" dirty="0"/>
              <a:t> data </a:t>
            </a:r>
            <a:r>
              <a:rPr lang="es-ES_tradnl" altLang="es-BO" sz="3600" b="1" i="1" dirty="0" err="1"/>
              <a:t>states</a:t>
            </a:r>
            <a:r>
              <a:rPr lang="es-ES_tradnl" altLang="es-BO" sz="3600" b="1" i="1" dirty="0"/>
              <a:t>:</a:t>
            </a:r>
          </a:p>
        </p:txBody>
      </p:sp>
      <p:sp>
        <p:nvSpPr>
          <p:cNvPr id="2" name="Seta: Dobrada 2">
            <a:extLst>
              <a:ext uri="{FF2B5EF4-FFF2-40B4-BE49-F238E27FC236}">
                <a16:creationId xmlns:a16="http://schemas.microsoft.com/office/drawing/2014/main" id="{A4B10513-D43E-7B60-89AB-A245451EB46A}"/>
              </a:ext>
            </a:extLst>
          </p:cNvPr>
          <p:cNvSpPr/>
          <p:nvPr/>
        </p:nvSpPr>
        <p:spPr>
          <a:xfrm rot="5400000">
            <a:off x="7985077" y="2042576"/>
            <a:ext cx="1045267" cy="1440160"/>
          </a:xfrm>
          <a:prstGeom prst="bentArrow">
            <a:avLst>
              <a:gd name="adj1" fmla="val 25000"/>
              <a:gd name="adj2" fmla="val 25472"/>
              <a:gd name="adj3" fmla="val 25000"/>
              <a:gd name="adj4" fmla="val 4831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Retângulo 6">
            <a:extLst>
              <a:ext uri="{FF2B5EF4-FFF2-40B4-BE49-F238E27FC236}">
                <a16:creationId xmlns:a16="http://schemas.microsoft.com/office/drawing/2014/main" id="{41CA095C-44F9-DF35-CBF8-9899A1D87F35}"/>
              </a:ext>
            </a:extLst>
          </p:cNvPr>
          <p:cNvSpPr/>
          <p:nvPr/>
        </p:nvSpPr>
        <p:spPr>
          <a:xfrm>
            <a:off x="5555383" y="1954862"/>
            <a:ext cx="2065215" cy="147413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DATA AT REST PROTECTION</a:t>
            </a:r>
          </a:p>
        </p:txBody>
      </p:sp>
      <p:sp>
        <p:nvSpPr>
          <p:cNvPr id="6" name="Retângulo 11">
            <a:extLst>
              <a:ext uri="{FF2B5EF4-FFF2-40B4-BE49-F238E27FC236}">
                <a16:creationId xmlns:a16="http://schemas.microsoft.com/office/drawing/2014/main" id="{F345315E-AB71-B732-8119-A6E1D6089C9A}"/>
              </a:ext>
            </a:extLst>
          </p:cNvPr>
          <p:cNvSpPr/>
          <p:nvPr/>
        </p:nvSpPr>
        <p:spPr>
          <a:xfrm>
            <a:off x="8118554" y="3351378"/>
            <a:ext cx="2065215" cy="147413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DATA IN TRANSIT PROTECTION</a:t>
            </a:r>
          </a:p>
        </p:txBody>
      </p:sp>
      <p:sp>
        <p:nvSpPr>
          <p:cNvPr id="7" name="Retângulo 13">
            <a:extLst>
              <a:ext uri="{FF2B5EF4-FFF2-40B4-BE49-F238E27FC236}">
                <a16:creationId xmlns:a16="http://schemas.microsoft.com/office/drawing/2014/main" id="{FEA4595D-A607-96D3-8437-776A6E2FA82F}"/>
              </a:ext>
            </a:extLst>
          </p:cNvPr>
          <p:cNvSpPr/>
          <p:nvPr/>
        </p:nvSpPr>
        <p:spPr>
          <a:xfrm>
            <a:off x="5619330" y="4775473"/>
            <a:ext cx="2065215" cy="147413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DATA LEAVING THE SECURITY PERIMETER PROTECTION</a:t>
            </a:r>
          </a:p>
        </p:txBody>
      </p:sp>
      <p:sp>
        <p:nvSpPr>
          <p:cNvPr id="9" name="Retângulo 15">
            <a:extLst>
              <a:ext uri="{FF2B5EF4-FFF2-40B4-BE49-F238E27FC236}">
                <a16:creationId xmlns:a16="http://schemas.microsoft.com/office/drawing/2014/main" id="{A246D8D8-F448-FE69-120D-4DA1508FB21C}"/>
              </a:ext>
            </a:extLst>
          </p:cNvPr>
          <p:cNvSpPr/>
          <p:nvPr/>
        </p:nvSpPr>
        <p:spPr>
          <a:xfrm>
            <a:off x="3241190" y="3351378"/>
            <a:ext cx="2065215" cy="147413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</a:schemeClr>
                </a:solidFill>
              </a:rPr>
              <a:t>DATA IN USE PROTECTION</a:t>
            </a:r>
          </a:p>
        </p:txBody>
      </p:sp>
      <p:sp>
        <p:nvSpPr>
          <p:cNvPr id="10" name="Seta: Dobrada 16">
            <a:extLst>
              <a:ext uri="{FF2B5EF4-FFF2-40B4-BE49-F238E27FC236}">
                <a16:creationId xmlns:a16="http://schemas.microsoft.com/office/drawing/2014/main" id="{F6357A56-1DC2-C2FC-147F-FEC2FDEAFDD6}"/>
              </a:ext>
            </a:extLst>
          </p:cNvPr>
          <p:cNvSpPr/>
          <p:nvPr/>
        </p:nvSpPr>
        <p:spPr>
          <a:xfrm>
            <a:off x="4010260" y="2258600"/>
            <a:ext cx="1296144" cy="1008112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7">
            <a:extLst>
              <a:ext uri="{FF2B5EF4-FFF2-40B4-BE49-F238E27FC236}">
                <a16:creationId xmlns:a16="http://schemas.microsoft.com/office/drawing/2014/main" id="{4CDF3CB1-6719-434C-EF51-2BED7EC93487}"/>
              </a:ext>
            </a:extLst>
          </p:cNvPr>
          <p:cNvSpPr/>
          <p:nvPr/>
        </p:nvSpPr>
        <p:spPr>
          <a:xfrm rot="10800000">
            <a:off x="7997469" y="4891604"/>
            <a:ext cx="1296144" cy="1008112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: Dobrada 18">
            <a:extLst>
              <a:ext uri="{FF2B5EF4-FFF2-40B4-BE49-F238E27FC236}">
                <a16:creationId xmlns:a16="http://schemas.microsoft.com/office/drawing/2014/main" id="{5AB0397A-790C-293B-A3E5-F67B0211825C}"/>
              </a:ext>
            </a:extLst>
          </p:cNvPr>
          <p:cNvSpPr/>
          <p:nvPr/>
        </p:nvSpPr>
        <p:spPr>
          <a:xfrm rot="16200000">
            <a:off x="4135699" y="4675579"/>
            <a:ext cx="1045267" cy="1440160"/>
          </a:xfrm>
          <a:prstGeom prst="bentArrow">
            <a:avLst>
              <a:gd name="adj1" fmla="val 25000"/>
              <a:gd name="adj2" fmla="val 25472"/>
              <a:gd name="adj3" fmla="val 25000"/>
              <a:gd name="adj4" fmla="val 4831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194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Considering</a:t>
            </a:r>
            <a:r>
              <a:rPr lang="es-ES_tradnl" altLang="es-BO" sz="3600" b="1" i="1" dirty="0"/>
              <a:t> data </a:t>
            </a:r>
            <a:r>
              <a:rPr lang="es-ES_tradnl" altLang="es-BO" sz="3600" b="1" i="1" dirty="0" err="1"/>
              <a:t>states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2000" b="1" i="1" dirty="0"/>
          </a:p>
          <a:p>
            <a:pPr marL="0" indent="0" eaLnBrk="1" hangingPunct="1"/>
            <a:r>
              <a:rPr lang="es-ES_tradnl" altLang="es-BO" sz="3200" b="1" i="1" dirty="0" err="1"/>
              <a:t>Includes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many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different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policies</a:t>
            </a:r>
            <a:r>
              <a:rPr lang="es-ES_tradnl" altLang="es-BO" sz="3200" b="1" i="1" dirty="0"/>
              <a:t>: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Backup</a:t>
            </a:r>
            <a:r>
              <a:rPr lang="es-ES_tradnl" altLang="es-BO" sz="2800" b="1" i="1" dirty="0"/>
              <a:t> (test </a:t>
            </a:r>
            <a:r>
              <a:rPr lang="es-ES_tradnl" altLang="es-BO" sz="2800" b="1" i="1" dirty="0" err="1"/>
              <a:t>it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for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recovery</a:t>
            </a:r>
            <a:r>
              <a:rPr lang="es-ES_tradnl" altLang="es-BO" sz="2800" b="1" i="1" dirty="0"/>
              <a:t>);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Encryption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/>
              <a:t>Access control;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Authentication</a:t>
            </a:r>
            <a:r>
              <a:rPr lang="es-ES_tradnl" altLang="es-BO" sz="2800" b="1" i="1" dirty="0"/>
              <a:t> and </a:t>
            </a:r>
            <a:r>
              <a:rPr lang="es-ES_tradnl" altLang="es-BO" sz="2800" b="1" i="1" dirty="0" err="1"/>
              <a:t>authorization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Replication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Deduplication</a:t>
            </a:r>
            <a:r>
              <a:rPr lang="es-ES_tradnl" altLang="es-BO" sz="2800" b="1" i="1" dirty="0"/>
              <a:t> (erase </a:t>
            </a:r>
            <a:r>
              <a:rPr lang="es-ES_tradnl" altLang="es-BO" sz="2800" b="1" i="1" dirty="0" err="1"/>
              <a:t>duplicated</a:t>
            </a:r>
            <a:r>
              <a:rPr lang="es-ES_tradnl" altLang="es-BO" sz="2800" b="1" i="1" dirty="0"/>
              <a:t> data);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/>
              <a:t>Business </a:t>
            </a:r>
            <a:r>
              <a:rPr lang="es-ES_tradnl" altLang="es-BO" sz="2800" b="1" i="1" dirty="0" err="1"/>
              <a:t>continuity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Disaster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recovery</a:t>
            </a:r>
            <a:r>
              <a:rPr lang="es-ES_tradnl" altLang="es-BO" sz="2800" b="1" i="1" dirty="0"/>
              <a:t>;</a:t>
            </a:r>
            <a:endParaRPr lang="es-ES_tradnl" altLang="es-BO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700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Considering data states:</a:t>
            </a:r>
          </a:p>
          <a:p>
            <a:pPr marL="0" indent="0" eaLnBrk="1" hangingPunct="1"/>
            <a:endParaRPr lang="en-US" altLang="es-BO" sz="2000" b="1" i="1" dirty="0"/>
          </a:p>
          <a:p>
            <a:pPr marL="0" indent="0" eaLnBrk="1" hangingPunct="1"/>
            <a:r>
              <a:rPr lang="en-US" altLang="es-BO" sz="3200" b="1" i="1" dirty="0"/>
              <a:t>Define security controls: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Network perimeters;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Systems and application monitoring;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Incident response;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Vulnerabilities management;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Security tests;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Physical access;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Threat intelligence;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Share security information;</a:t>
            </a:r>
          </a:p>
        </p:txBody>
      </p:sp>
    </p:spTree>
    <p:extLst>
      <p:ext uri="{BB962C8B-B14F-4D97-AF65-F5344CB8AC3E}">
        <p14:creationId xmlns:p14="http://schemas.microsoft.com/office/powerpoint/2010/main" val="27158337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Protection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Techniques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Considering</a:t>
            </a:r>
            <a:r>
              <a:rPr lang="es-ES_tradnl" altLang="es-BO" sz="3600" b="1" i="1" dirty="0"/>
              <a:t> data </a:t>
            </a:r>
            <a:r>
              <a:rPr lang="es-ES_tradnl" altLang="es-BO" sz="3600" b="1" i="1" dirty="0" err="1"/>
              <a:t>states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2000" b="1" i="1" dirty="0"/>
          </a:p>
          <a:p>
            <a:pPr marL="0" indent="0" eaLnBrk="1" hangingPunct="1"/>
            <a:r>
              <a:rPr lang="es-ES_tradnl" altLang="es-BO" sz="3200" b="1" i="1" dirty="0"/>
              <a:t>Define </a:t>
            </a:r>
            <a:r>
              <a:rPr lang="es-ES_tradnl" altLang="es-BO" sz="3200" b="1" i="1" dirty="0" err="1"/>
              <a:t>security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controls</a:t>
            </a:r>
            <a:r>
              <a:rPr lang="es-ES_tradnl" altLang="es-BO" sz="3200" b="1" i="1" dirty="0"/>
              <a:t>:</a:t>
            </a:r>
          </a:p>
          <a:p>
            <a:pPr marL="0" indent="0" eaLnBrk="1" hangingPunct="1"/>
            <a:endParaRPr lang="es-ES_tradnl" altLang="es-BO" sz="3200" b="1" i="1" dirty="0"/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Vendors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validation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Supply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chain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validation</a:t>
            </a:r>
            <a:r>
              <a:rPr lang="es-ES_tradnl" altLang="es-BO" sz="2800" b="1" i="1" dirty="0"/>
              <a:t> and </a:t>
            </a:r>
            <a:r>
              <a:rPr lang="es-ES_tradnl" altLang="es-BO" sz="2800" b="1" i="1" dirty="0" err="1"/>
              <a:t>controls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 err="1"/>
              <a:t>Implement</a:t>
            </a:r>
            <a:r>
              <a:rPr lang="es-ES_tradnl" altLang="es-BO" sz="2800" b="1" i="1" dirty="0"/>
              <a:t> error </a:t>
            </a:r>
            <a:r>
              <a:rPr lang="es-ES_tradnl" altLang="es-BO" sz="2800" b="1" i="1" dirty="0" err="1"/>
              <a:t>detection</a:t>
            </a:r>
            <a:r>
              <a:rPr lang="es-ES_tradnl" altLang="es-BO" sz="2800" b="1" i="1" dirty="0"/>
              <a:t> </a:t>
            </a:r>
            <a:r>
              <a:rPr lang="es-ES_tradnl" altLang="es-BO" sz="2800" b="1" i="1" dirty="0" err="1"/>
              <a:t>procedures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2800" b="1" i="1" dirty="0"/>
              <a:t>Train </a:t>
            </a:r>
            <a:r>
              <a:rPr lang="es-ES_tradnl" altLang="es-BO" sz="2800" b="1" i="1" dirty="0" err="1"/>
              <a:t>users</a:t>
            </a:r>
            <a:r>
              <a:rPr lang="es-ES_tradnl" altLang="es-BO" sz="28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36587203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Privacy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Deals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with</a:t>
            </a:r>
            <a:r>
              <a:rPr lang="es-ES_tradnl" altLang="es-BO" sz="3600" b="1" i="1" dirty="0"/>
              <a:t>: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relationship that exists between the collection and dissemination of data;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personal identification information or other confidential information that is collected, stored, used and eventually destroyed or deleted, either digitally or otherwise; </a:t>
            </a:r>
          </a:p>
          <a:p>
            <a:pPr marL="400050" lvl="2" indent="0" algn="ctr" eaLnBrk="1" hangingPunct="1"/>
            <a:r>
              <a:rPr lang="en-US" altLang="es-BO" sz="3200" b="1" i="1" dirty="0">
                <a:solidFill>
                  <a:srgbClr val="C00000"/>
                </a:solidFill>
              </a:rPr>
              <a:t>An inadequate or nonexistent control of its disclosure is usually the main cause of privacy problems.</a:t>
            </a:r>
            <a:endParaRPr lang="en-US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4007507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Privacy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Problems to protect (sources):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Health records.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Investigations and criminal justice procedures.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Institutions and financial transactions.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Biological traits, such as genetic material.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Residence and geographical records.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Services based on location and geolocation.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Web browsing behavior or user preferences using persistent cookies.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Academic research</a:t>
            </a:r>
            <a:r>
              <a:rPr lang="es-ES_tradnl" altLang="es-BO" sz="3200" b="1" i="1" dirty="0"/>
              <a:t>.</a:t>
            </a:r>
            <a:endParaRPr lang="en-US" altLang="es-BO" sz="3200" b="1" i="1" dirty="0"/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38307262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Privacy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pic>
        <p:nvPicPr>
          <p:cNvPr id="33794" name="Picture 2" descr="Taxonomy of Privacy Enhancing Technologies | Download Scientific Diagram">
            <a:hlinkClick r:id="rId3"/>
            <a:extLst>
              <a:ext uri="{FF2B5EF4-FFF2-40B4-BE49-F238E27FC236}">
                <a16:creationId xmlns:a16="http://schemas.microsoft.com/office/drawing/2014/main" id="{19E707DA-D035-9BF2-D1B4-054C3083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4" y="1274748"/>
            <a:ext cx="11130371" cy="498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Taxonomy of Privacy Enhancing Technologies | Download Scientific Diagram">
            <a:extLst>
              <a:ext uri="{FF2B5EF4-FFF2-40B4-BE49-F238E27FC236}">
                <a16:creationId xmlns:a16="http://schemas.microsoft.com/office/drawing/2014/main" id="{DACF2FA2-535E-497F-38E4-18ED4285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191" y="1567221"/>
            <a:ext cx="2966340" cy="13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289AD-D23C-F69F-B1D3-73C01D901DB6}"/>
              </a:ext>
            </a:extLst>
          </p:cNvPr>
          <p:cNvSpPr txBox="1"/>
          <p:nvPr/>
        </p:nvSpPr>
        <p:spPr>
          <a:xfrm>
            <a:off x="3645725" y="6435209"/>
            <a:ext cx="3637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effectLst/>
                <a:highlight>
                  <a:srgbClr val="FFFFFF"/>
                </a:highlight>
                <a:latin typeface="Inter Var"/>
              </a:rPr>
              <a:t>DOI: </a:t>
            </a:r>
            <a:r>
              <a:rPr lang="en-US" sz="1400" b="1" i="0" u="sng" dirty="0">
                <a:effectLst/>
                <a:highlight>
                  <a:srgbClr val="FFFFFF"/>
                </a:highlight>
                <a:latin typeface="inheri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10.1109/ACCESS.2021.3064896</a:t>
            </a:r>
            <a:endParaRPr lang="en-US" sz="1400" b="1" i="0" dirty="0">
              <a:effectLst/>
              <a:highlight>
                <a:srgbClr val="FFFFFF"/>
              </a:highlight>
              <a:latin typeface="Inter Var"/>
            </a:endParaRPr>
          </a:p>
        </p:txBody>
      </p:sp>
    </p:spTree>
    <p:extLst>
      <p:ext uri="{BB962C8B-B14F-4D97-AF65-F5344CB8AC3E}">
        <p14:creationId xmlns:p14="http://schemas.microsoft.com/office/powerpoint/2010/main" val="27851337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Privacy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pic>
        <p:nvPicPr>
          <p:cNvPr id="33795" name="Picture 3" descr="Taxonomy of Privacy Enhancing Technologies | Download Scientific Diagram">
            <a:extLst>
              <a:ext uri="{FF2B5EF4-FFF2-40B4-BE49-F238E27FC236}">
                <a16:creationId xmlns:a16="http://schemas.microsoft.com/office/drawing/2014/main" id="{DACF2FA2-535E-497F-38E4-18ED4285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191" y="1567221"/>
            <a:ext cx="2966340" cy="13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A look inside privacy enhancing technologies - Help Net Security">
            <a:extLst>
              <a:ext uri="{FF2B5EF4-FFF2-40B4-BE49-F238E27FC236}">
                <a16:creationId xmlns:a16="http://schemas.microsoft.com/office/drawing/2014/main" id="{37223951-3322-8DA0-843F-462A826FC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5"/>
          <a:stretch/>
        </p:blipFill>
        <p:spPr bwMode="auto">
          <a:xfrm>
            <a:off x="957669" y="1197670"/>
            <a:ext cx="5288752" cy="50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37B2DC-09DA-30F8-95F3-9B1BDE999C24}"/>
              </a:ext>
            </a:extLst>
          </p:cNvPr>
          <p:cNvSpPr txBox="1"/>
          <p:nvPr/>
        </p:nvSpPr>
        <p:spPr>
          <a:xfrm>
            <a:off x="7125195" y="3911797"/>
            <a:ext cx="44535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TEE typically consists of a hardware isolation mechanism plus a secure operating system running on top of that isolation mechanism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1DA09-5733-5081-B001-59951D13EFD8}"/>
              </a:ext>
            </a:extLst>
          </p:cNvPr>
          <p:cNvSpPr txBox="1"/>
          <p:nvPr/>
        </p:nvSpPr>
        <p:spPr>
          <a:xfrm>
            <a:off x="7754590" y="1787276"/>
            <a:ext cx="2719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ALSO THERE IS SEARCHABLE ENCRIPTION</a:t>
            </a:r>
            <a:endParaRPr lang="pt-B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766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920880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Privacy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sz="3600" b="1" i="1" dirty="0"/>
              <a:t>Big challenge in Cloud:</a:t>
            </a:r>
          </a:p>
          <a:p>
            <a:pPr marL="0" indent="0" eaLnBrk="1" hangingPunct="1"/>
            <a:endParaRPr lang="en-US" sz="3200" b="1" i="1" dirty="0"/>
          </a:p>
          <a:p>
            <a:pPr marL="0" indent="0" eaLnBrk="1" hangingPunct="1"/>
            <a:endParaRPr lang="en-US" sz="3200" b="1" i="1" dirty="0"/>
          </a:p>
          <a:p>
            <a:pPr marL="0" indent="0" algn="ctr" eaLnBrk="1" hangingPunct="1"/>
            <a:r>
              <a:rPr lang="en-US" sz="3600" b="1" i="1" dirty="0">
                <a:solidFill>
                  <a:srgbClr val="C00000"/>
                </a:solidFill>
              </a:rPr>
              <a:t>To use data while protecting an individual's privacy preferences and their personally identifiable information.</a:t>
            </a:r>
            <a:endParaRPr lang="es-ES_tradnl" altLang="es-BO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8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rvice Oriented Enterprise (SOE) : Information Management">
            <a:extLst>
              <a:ext uri="{FF2B5EF4-FFF2-40B4-BE49-F238E27FC236}">
                <a16:creationId xmlns:a16="http://schemas.microsoft.com/office/drawing/2014/main" id="{5712B056-2D2D-C9A5-D2F0-318F2144B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b="3496"/>
          <a:stretch/>
        </p:blipFill>
        <p:spPr bwMode="auto">
          <a:xfrm>
            <a:off x="6056791" y="1975543"/>
            <a:ext cx="6135209" cy="36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1412242" y="5913267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355730" y="944733"/>
            <a:ext cx="656417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service-oriented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end-to-end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6G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service-based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considering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RAN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network-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-networks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0858E-719B-52C9-E776-28068B638211}"/>
              </a:ext>
            </a:extLst>
          </p:cNvPr>
          <p:cNvSpPr txBox="1"/>
          <p:nvPr/>
        </p:nvSpPr>
        <p:spPr>
          <a:xfrm>
            <a:off x="7422077" y="1265841"/>
            <a:ext cx="3620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A </a:t>
            </a:r>
            <a:r>
              <a:rPr lang="pt-BR" sz="2800" b="1" dirty="0" err="1"/>
              <a:t>sort</a:t>
            </a:r>
            <a:r>
              <a:rPr lang="pt-BR" sz="2800" b="1" dirty="0"/>
              <a:t> </a:t>
            </a:r>
            <a:r>
              <a:rPr lang="pt-BR" sz="2800" b="1" dirty="0" err="1"/>
              <a:t>of</a:t>
            </a:r>
            <a:r>
              <a:rPr lang="pt-BR" sz="2800" b="1" dirty="0"/>
              <a:t> </a:t>
            </a:r>
            <a:r>
              <a:rPr lang="pt-BR" sz="2800" b="1" dirty="0" err="1"/>
              <a:t>evolution</a:t>
            </a:r>
            <a:r>
              <a:rPr lang="pt-BR" sz="2800" b="1" dirty="0"/>
              <a:t> of...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CDCF3-06B2-C615-53D7-F05C8EBDE8A0}"/>
              </a:ext>
            </a:extLst>
          </p:cNvPr>
          <p:cNvSpPr txBox="1"/>
          <p:nvPr/>
        </p:nvSpPr>
        <p:spPr>
          <a:xfrm>
            <a:off x="8197934" y="5744559"/>
            <a:ext cx="3295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francescolelli.info</a:t>
            </a:r>
            <a:r>
              <a:rPr lang="pt-BR" sz="1400" dirty="0"/>
              <a:t>/</a:t>
            </a:r>
            <a:r>
              <a:rPr lang="pt-BR" sz="1400" dirty="0" err="1"/>
              <a:t>service</a:t>
            </a:r>
            <a:r>
              <a:rPr lang="pt-BR" sz="1400" dirty="0"/>
              <a:t>-</a:t>
            </a:r>
            <a:r>
              <a:rPr lang="pt-BR" sz="1400" dirty="0" err="1"/>
              <a:t>oriented</a:t>
            </a:r>
            <a:r>
              <a:rPr lang="pt-BR" sz="1400" dirty="0"/>
              <a:t>-</a:t>
            </a:r>
            <a:r>
              <a:rPr lang="pt-BR" sz="1400" dirty="0" err="1"/>
              <a:t>enterprise</a:t>
            </a:r>
            <a:r>
              <a:rPr lang="pt-BR" sz="1400" dirty="0"/>
              <a:t>-soe/</a:t>
            </a:r>
          </a:p>
        </p:txBody>
      </p:sp>
    </p:spTree>
    <p:extLst>
      <p:ext uri="{BB962C8B-B14F-4D97-AF65-F5344CB8AC3E}">
        <p14:creationId xmlns:p14="http://schemas.microsoft.com/office/powerpoint/2010/main" val="4997748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635834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Integrity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Data is expected to be:</a:t>
            </a:r>
          </a:p>
          <a:p>
            <a:pPr marL="0" indent="0"/>
            <a:endParaRPr lang="en-US" sz="36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Attributable: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i="1" dirty="0"/>
              <a:t>Data should clearly demonstrate who observed and recorded it, when it was observed and recorded, and who it is about.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Legible: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i="1" dirty="0"/>
              <a:t>Data should be easy to understand, recorded permanently and original entries should be preserved.</a:t>
            </a:r>
          </a:p>
        </p:txBody>
      </p:sp>
    </p:spTree>
    <p:extLst>
      <p:ext uri="{BB962C8B-B14F-4D97-AF65-F5344CB8AC3E}">
        <p14:creationId xmlns:p14="http://schemas.microsoft.com/office/powerpoint/2010/main" val="2379311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635834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Integrity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590317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Data is expected to be: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Contemporaneous: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i="1" dirty="0"/>
              <a:t>Data should be recorded as it was observed, and at the time it was executed.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Original: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i="1" dirty="0"/>
              <a:t>Source data should be accessible and preserved in its original form.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i="1" dirty="0"/>
              <a:t>Accurate: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i="1" dirty="0"/>
              <a:t>Data should be free from errors, and conform with the protocol.</a:t>
            </a:r>
          </a:p>
        </p:txBody>
      </p:sp>
    </p:spTree>
    <p:extLst>
      <p:ext uri="{BB962C8B-B14F-4D97-AF65-F5344CB8AC3E}">
        <p14:creationId xmlns:p14="http://schemas.microsoft.com/office/powerpoint/2010/main" val="1113268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635834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Integrity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946578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sz="3600" b="1" i="1" dirty="0"/>
              <a:t>Refers to:</a:t>
            </a:r>
          </a:p>
          <a:p>
            <a:pPr marL="0" indent="0" eaLnBrk="1" hangingPunct="1"/>
            <a:endParaRPr lang="en-US" sz="3600" b="1" i="1" dirty="0"/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3200" b="1" i="1" dirty="0"/>
              <a:t>Any unintended changes to data as the result of a storage, retrieval or processing operation, including malicious intent, unexpected hardware failure, and human error, is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sz="3200" b="1" i="1" dirty="0"/>
          </a:p>
          <a:p>
            <a:pPr marL="0" indent="0" eaLnBrk="1" hangingPunct="1"/>
            <a:r>
              <a:rPr lang="en-US" sz="3200" b="1" i="1" dirty="0">
                <a:solidFill>
                  <a:srgbClr val="C00000"/>
                </a:solidFill>
              </a:rPr>
              <a:t>failure of data integrity -&gt; undermine information assurance;</a:t>
            </a:r>
            <a:endParaRPr lang="es-ES_tradnl" altLang="es-BO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005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4777"/>
            <a:ext cx="7454232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92" y="238125"/>
            <a:ext cx="7635834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Data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Integrity</a:t>
            </a:r>
            <a:endParaRPr lang="es-ES" altLang="es-BO" sz="3600" b="1" dirty="0">
              <a:solidFill>
                <a:schemeClr val="bg1"/>
              </a:solidFill>
              <a:latin typeface="Helvetica Light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/>
            <a:r>
              <a:rPr lang="en-US" sz="3600" b="1" i="1" dirty="0"/>
              <a:t>Roughly divided into two overlapping categories:</a:t>
            </a:r>
          </a:p>
          <a:p>
            <a:pPr marL="0" indent="0"/>
            <a:endParaRPr lang="en-US" sz="3600" b="1" i="1" dirty="0"/>
          </a:p>
          <a:p>
            <a:pPr marL="914400" lvl="2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Physical integrity:</a:t>
            </a:r>
          </a:p>
          <a:p>
            <a:pPr marL="1314450" lvl="3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deals with challenges associated with correctly storing and fetching the data itself.</a:t>
            </a:r>
          </a:p>
          <a:p>
            <a:pPr marL="1314450" lvl="3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914400" lvl="2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Logical integrity:</a:t>
            </a:r>
          </a:p>
          <a:p>
            <a:pPr marL="1314450" lvl="3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concerned with the correctness or rationality of a piece of data, given a particular context</a:t>
            </a:r>
            <a:endParaRPr lang="es-ES_tradnl" alt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27364577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294777"/>
            <a:ext cx="11222183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Encryption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/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Decryption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Considerations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in Cloud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Basically</a:t>
            </a:r>
            <a:r>
              <a:rPr lang="es-ES_tradnl" altLang="es-BO" sz="3600" b="1" i="1" dirty="0"/>
              <a:t>: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s-ES_tradnl" altLang="es-BO" sz="3200" b="1" i="1" dirty="0" err="1"/>
              <a:t>It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provides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confidentiality</a:t>
            </a:r>
            <a:r>
              <a:rPr lang="es-ES_tradnl" altLang="es-BO" sz="3200" b="1" i="1" dirty="0"/>
              <a:t> and, </a:t>
            </a:r>
            <a:r>
              <a:rPr lang="es-ES_tradnl" altLang="es-BO" sz="3200" b="1" i="1" dirty="0" err="1"/>
              <a:t>depending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on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the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encription</a:t>
            </a:r>
            <a:r>
              <a:rPr lang="es-ES_tradnl" altLang="es-BO" sz="3200" b="1" i="1" dirty="0"/>
              <a:t> </a:t>
            </a:r>
            <a:r>
              <a:rPr lang="es-ES_tradnl" altLang="es-BO" sz="3200" b="1" i="1" dirty="0" err="1"/>
              <a:t>model</a:t>
            </a:r>
            <a:r>
              <a:rPr lang="es-ES_tradnl" altLang="es-BO" sz="3200" b="1" i="1" dirty="0"/>
              <a:t>, </a:t>
            </a:r>
            <a:r>
              <a:rPr lang="es-ES_tradnl" altLang="es-BO" sz="3200" b="1" i="1" dirty="0" err="1"/>
              <a:t>integrity</a:t>
            </a:r>
            <a:r>
              <a:rPr lang="es-ES_tradnl" altLang="es-BO" sz="3200" b="1" i="1" dirty="0"/>
              <a:t>;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endParaRPr lang="es-ES_tradnl" altLang="es-BO" sz="3200" b="1" i="1" dirty="0"/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if data is encrypted before being uploaded to a cloud storage provider and that data is then needed on a mobile or remote device that does not already have the decryption key, the resulting download will be useless, encrypted data;</a:t>
            </a: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4460037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294777"/>
            <a:ext cx="11222183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Encryption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/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Decryption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Considerations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in Cloud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Complex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problem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3200" b="1" i="1" dirty="0"/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en-US" sz="3200" b="1" i="1" dirty="0"/>
              <a:t>Key rotation and destruction also becomes more complex:</a:t>
            </a:r>
          </a:p>
          <a:p>
            <a:pPr marL="1314450" lvl="3" indent="-457200" eaLnBrk="1" hangingPunct="1">
              <a:buFont typeface="Arial" panose="020B0604020202020204" pitchFamily="34" charset="0"/>
              <a:buChar char="•"/>
            </a:pPr>
            <a:r>
              <a:rPr lang="en-US" sz="3200" b="1" i="1" dirty="0"/>
              <a:t>manage keys for what can entail millions of files</a:t>
            </a:r>
            <a:r>
              <a:rPr lang="es-ES_tradnl" sz="3200" b="1" i="1" dirty="0"/>
              <a:t>;</a:t>
            </a:r>
          </a:p>
          <a:p>
            <a:pPr marL="1314450" lvl="3" indent="-457200" eaLnBrk="1" hangingPunct="1">
              <a:buFont typeface="Arial" panose="020B0604020202020204" pitchFamily="34" charset="0"/>
              <a:buChar char="•"/>
            </a:pPr>
            <a:r>
              <a:rPr lang="en-US" sz="3200" b="1" i="1" dirty="0"/>
              <a:t>A third-party proxy provider can add a layer of protection by keeping the keys separate from the encrypted data at a cloud provider, but this also adds another layer of complexity -&gt; higher cost </a:t>
            </a: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21451306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294777"/>
            <a:ext cx="11222183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Encryption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/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Decryption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Considerations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in Cloud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Complex</a:t>
            </a:r>
            <a:r>
              <a:rPr lang="es-ES_tradnl" altLang="es-BO" sz="3600" b="1" i="1" dirty="0"/>
              <a:t> </a:t>
            </a:r>
            <a:r>
              <a:rPr lang="es-ES_tradnl" altLang="es-BO" sz="3600" b="1" i="1" dirty="0" err="1"/>
              <a:t>problem</a:t>
            </a:r>
            <a:r>
              <a:rPr lang="es-ES_tradnl" altLang="es-BO" sz="3600" b="1" i="1" dirty="0"/>
              <a:t>: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pt-BR" sz="3200" b="1" i="1" dirty="0"/>
              <a:t>Index </a:t>
            </a:r>
            <a:r>
              <a:rPr lang="pt-BR" sz="3200" b="1" i="1" dirty="0" err="1"/>
              <a:t>encrypted</a:t>
            </a:r>
            <a:r>
              <a:rPr lang="pt-BR" sz="3200" b="1" i="1" dirty="0"/>
              <a:t> data?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pt-BR" sz="3200" b="1" i="1" dirty="0" err="1"/>
              <a:t>Find</a:t>
            </a:r>
            <a:r>
              <a:rPr lang="pt-BR" sz="3200" b="1" i="1" dirty="0"/>
              <a:t> </a:t>
            </a:r>
            <a:r>
              <a:rPr lang="pt-BR" sz="3200" b="1" i="1" dirty="0" err="1"/>
              <a:t>information</a:t>
            </a:r>
            <a:r>
              <a:rPr lang="pt-BR" sz="3200" b="1" i="1" dirty="0"/>
              <a:t> in </a:t>
            </a:r>
            <a:r>
              <a:rPr lang="pt-BR" sz="3200" b="1" i="1" dirty="0" err="1"/>
              <a:t>encripted</a:t>
            </a:r>
            <a:r>
              <a:rPr lang="pt-BR" sz="3200" b="1" i="1" dirty="0"/>
              <a:t> data?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r>
              <a:rPr lang="pt-BR" sz="3200" b="1" i="1" dirty="0"/>
              <a:t>TLS </a:t>
            </a:r>
            <a:r>
              <a:rPr lang="pt-BR" sz="3200" b="1" i="1" dirty="0" err="1"/>
              <a:t>implementation</a:t>
            </a:r>
            <a:r>
              <a:rPr lang="pt-BR" sz="3200" b="1" i="1" dirty="0"/>
              <a:t>?</a:t>
            </a:r>
          </a:p>
          <a:p>
            <a:pPr marL="1771650" lvl="4" indent="-457200" eaLnBrk="1" hangingPunct="1">
              <a:buFont typeface="Arial" panose="020B0604020202020204" pitchFamily="34" charset="0"/>
              <a:buChar char="•"/>
            </a:pPr>
            <a:r>
              <a:rPr lang="pt-BR" altLang="es-BO" sz="3200" b="1" i="1" dirty="0" err="1"/>
              <a:t>What</a:t>
            </a:r>
            <a:r>
              <a:rPr lang="pt-BR" altLang="es-BO" sz="3200" b="1" i="1" dirty="0"/>
              <a:t> </a:t>
            </a:r>
            <a:r>
              <a:rPr lang="pt-BR" altLang="es-BO" sz="3200" b="1" i="1" dirty="0" err="1"/>
              <a:t>about</a:t>
            </a:r>
            <a:r>
              <a:rPr lang="pt-BR" altLang="es-BO" sz="3200" b="1" i="1" dirty="0"/>
              <a:t> </a:t>
            </a:r>
            <a:r>
              <a:rPr lang="pt-BR" altLang="es-BO" sz="3200" b="1" i="1" dirty="0" err="1"/>
              <a:t>legacy</a:t>
            </a:r>
            <a:r>
              <a:rPr lang="pt-BR" altLang="es-BO" sz="3200" b="1" i="1" dirty="0"/>
              <a:t> systems?</a:t>
            </a:r>
          </a:p>
          <a:p>
            <a:pPr marL="857250" lvl="2" indent="-457200" eaLnBrk="1" hangingPunct="1">
              <a:buFont typeface="Arial" panose="020B0604020202020204" pitchFamily="34" charset="0"/>
              <a:buChar char="•"/>
            </a:pPr>
            <a:endParaRPr lang="es-ES_tradnl" altLang="es-BO" sz="3200" b="1" i="1" dirty="0"/>
          </a:p>
          <a:p>
            <a:pPr marL="400050" lvl="2" indent="0" algn="ctr" eaLnBrk="1" hangingPunct="1"/>
            <a:r>
              <a:rPr lang="es-ES_tradnl" altLang="es-BO" sz="3200" b="1" i="1" dirty="0">
                <a:solidFill>
                  <a:srgbClr val="C00000"/>
                </a:solidFill>
              </a:rPr>
              <a:t>Trust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cloud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provider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to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protect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your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data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or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br>
              <a:rPr lang="es-ES_tradnl" altLang="es-BO" sz="3200" b="1" i="1" dirty="0">
                <a:solidFill>
                  <a:srgbClr val="C00000"/>
                </a:solidFill>
              </a:rPr>
            </a:br>
            <a:r>
              <a:rPr lang="es-ES_tradnl" altLang="es-BO" sz="3200" b="1" i="1" dirty="0" err="1">
                <a:solidFill>
                  <a:srgbClr val="C00000"/>
                </a:solidFill>
              </a:rPr>
              <a:t>protect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it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 </a:t>
            </a:r>
            <a:r>
              <a:rPr lang="es-ES_tradnl" altLang="es-BO" sz="3200" b="1" i="1" dirty="0" err="1">
                <a:solidFill>
                  <a:srgbClr val="C00000"/>
                </a:solidFill>
              </a:rPr>
              <a:t>yourself</a:t>
            </a:r>
            <a:r>
              <a:rPr lang="es-ES_tradnl" altLang="es-BO" sz="3200" b="1" i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6703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294777"/>
            <a:ext cx="11222183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Encryption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/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Decryption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Considerations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in Cloud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s-ES_tradnl" altLang="es-BO" sz="3600" b="1" i="1" dirty="0" err="1"/>
              <a:t>Requirements</a:t>
            </a:r>
            <a:r>
              <a:rPr lang="es-ES_tradnl" altLang="es-BO" sz="3600" b="1" i="1" dirty="0"/>
              <a:t>:</a:t>
            </a:r>
          </a:p>
          <a:p>
            <a:pPr marL="0" indent="0" eaLnBrk="1" hangingPunct="1"/>
            <a:endParaRPr lang="es-ES_tradnl" altLang="es-BO" sz="36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100" b="1" i="1" dirty="0"/>
              <a:t>Encrypted for data privacy with approved algorithms and long, random keys;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100" b="1" i="1" dirty="0"/>
              <a:t>Encrypted before it passes from the enterprise to the cloud provider;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100" b="1" i="1" dirty="0"/>
              <a:t>Should remain encrypted in transit, at rest, and in use;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100" b="1" i="1" dirty="0"/>
              <a:t>The cloud provider and its staff should never have access to decryption keys;</a:t>
            </a:r>
          </a:p>
        </p:txBody>
      </p:sp>
    </p:spTree>
    <p:extLst>
      <p:ext uri="{BB962C8B-B14F-4D97-AF65-F5344CB8AC3E}">
        <p14:creationId xmlns:p14="http://schemas.microsoft.com/office/powerpoint/2010/main" val="33130720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The main components are:</a:t>
            </a:r>
          </a:p>
          <a:p>
            <a:pPr marL="0" indent="0" eaLnBrk="1" hangingPunct="1"/>
            <a:endParaRPr lang="en-US" altLang="es-BO" sz="36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Server-side;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Client-side;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Mobile device;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Channel protection;</a:t>
            </a: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3955943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Server-side:</a:t>
            </a:r>
          </a:p>
          <a:p>
            <a:pPr marL="0" indent="0" eaLnBrk="1" hangingPunct="1"/>
            <a:endParaRPr lang="en-US" altLang="es-BO" sz="36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3200" b="1" i="1" dirty="0" err="1"/>
              <a:t>to</a:t>
            </a:r>
            <a:r>
              <a:rPr lang="pt-BR" sz="3200" b="1" i="1" dirty="0"/>
              <a:t> </a:t>
            </a:r>
            <a:r>
              <a:rPr lang="pt-BR" sz="3200" b="1" i="1" dirty="0" err="1"/>
              <a:t>provide</a:t>
            </a:r>
            <a:r>
              <a:rPr lang="pt-BR" sz="3200" b="1" i="1" dirty="0"/>
              <a:t> </a:t>
            </a:r>
            <a:r>
              <a:rPr lang="pt-BR" sz="3200" b="1" i="1" dirty="0" err="1"/>
              <a:t>the</a:t>
            </a:r>
            <a:r>
              <a:rPr lang="pt-BR" sz="3200" b="1" i="1" dirty="0"/>
              <a:t> </a:t>
            </a:r>
            <a:r>
              <a:rPr lang="pt-BR" sz="3200" b="1" i="1" dirty="0" err="1"/>
              <a:t>eficient</a:t>
            </a:r>
            <a:r>
              <a:rPr lang="pt-BR" sz="3200" b="1" i="1" dirty="0"/>
              <a:t> </a:t>
            </a:r>
            <a:r>
              <a:rPr lang="pt-BR" sz="3200" b="1" i="1" dirty="0" err="1"/>
              <a:t>and</a:t>
            </a:r>
            <a:r>
              <a:rPr lang="pt-BR" sz="3200" b="1" i="1" dirty="0"/>
              <a:t> </a:t>
            </a:r>
            <a:r>
              <a:rPr lang="pt-BR" sz="3200" b="1" i="1" dirty="0" err="1"/>
              <a:t>reliable</a:t>
            </a:r>
            <a:r>
              <a:rPr lang="pt-BR" sz="3200" b="1" i="1" dirty="0"/>
              <a:t> data </a:t>
            </a:r>
            <a:r>
              <a:rPr lang="pt-BR" sz="3200" b="1" i="1" dirty="0" err="1"/>
              <a:t>storing</a:t>
            </a:r>
            <a:r>
              <a:rPr lang="pt-BR" sz="3200" b="1" i="1" dirty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t-BR" sz="32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data syncing;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responsible for data in transit protection in the communication with the client;</a:t>
            </a:r>
            <a:endParaRPr lang="es-ES_tradnl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337395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6G </a:t>
            </a:r>
            <a:r>
              <a:rPr lang="pt-BR" dirty="0" err="1">
                <a:solidFill>
                  <a:srgbClr val="002060"/>
                </a:solidFill>
              </a:rPr>
              <a:t>and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the</a:t>
            </a:r>
            <a:r>
              <a:rPr lang="pt-BR" dirty="0">
                <a:solidFill>
                  <a:srgbClr val="002060"/>
                </a:solidFill>
              </a:rPr>
              <a:t> CLOUD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358F-875A-5905-E8A1-28633D25DF9A}"/>
              </a:ext>
            </a:extLst>
          </p:cNvPr>
          <p:cNvSpPr txBox="1"/>
          <p:nvPr/>
        </p:nvSpPr>
        <p:spPr>
          <a:xfrm>
            <a:off x="1281613" y="6404274"/>
            <a:ext cx="2444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https://www.6g-cloud.eu/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E43C6-0382-E08D-F7F7-3621A468C9DA}"/>
              </a:ext>
            </a:extLst>
          </p:cNvPr>
          <p:cNvSpPr txBox="1"/>
          <p:nvPr/>
        </p:nvSpPr>
        <p:spPr>
          <a:xfrm>
            <a:off x="355731" y="944733"/>
            <a:ext cx="589069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orchestrated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deployment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termination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networks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AI</a:t>
            </a:r>
          </a:p>
        </p:txBody>
      </p:sp>
      <p:pic>
        <p:nvPicPr>
          <p:cNvPr id="10242" name="Picture 2" descr="What is SOAR in Cyber Fusion and How is it Evolving? | Security  Orchestration Automation and Response | SOAR | Cyware Educational Guides |  Educational Guides">
            <a:extLst>
              <a:ext uri="{FF2B5EF4-FFF2-40B4-BE49-F238E27FC236}">
                <a16:creationId xmlns:a16="http://schemas.microsoft.com/office/drawing/2014/main" id="{059A9129-BB55-885B-ABBF-BF776915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5" t="8428" b="10036"/>
          <a:stretch/>
        </p:blipFill>
        <p:spPr bwMode="auto">
          <a:xfrm>
            <a:off x="6246421" y="1459400"/>
            <a:ext cx="5689655" cy="39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D96B44-479F-2777-BB1D-17FB2C9083C6}"/>
              </a:ext>
            </a:extLst>
          </p:cNvPr>
          <p:cNvSpPr txBox="1"/>
          <p:nvPr/>
        </p:nvSpPr>
        <p:spPr>
          <a:xfrm>
            <a:off x="7351068" y="5547249"/>
            <a:ext cx="46848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cyware.com</a:t>
            </a:r>
            <a:r>
              <a:rPr lang="pt-BR" sz="1400" dirty="0"/>
              <a:t>/</a:t>
            </a:r>
            <a:r>
              <a:rPr lang="pt-BR" sz="1400" dirty="0" err="1"/>
              <a:t>security-guides</a:t>
            </a:r>
            <a:r>
              <a:rPr lang="pt-BR" sz="1400" dirty="0"/>
              <a:t>/cyber-fusion-</a:t>
            </a:r>
            <a:r>
              <a:rPr lang="pt-BR" sz="1400" dirty="0" err="1"/>
              <a:t>and</a:t>
            </a:r>
            <a:r>
              <a:rPr lang="pt-BR" sz="1400" dirty="0"/>
              <a:t>-</a:t>
            </a:r>
            <a:r>
              <a:rPr lang="pt-BR" sz="1400" dirty="0" err="1"/>
              <a:t>threat</a:t>
            </a:r>
            <a:r>
              <a:rPr lang="pt-BR" sz="1400" dirty="0"/>
              <a:t>-response/security-orchestration-automation-and-response-soar-in-cyber-fusion-7403</a:t>
            </a:r>
          </a:p>
        </p:txBody>
      </p:sp>
    </p:spTree>
    <p:extLst>
      <p:ext uri="{BB962C8B-B14F-4D97-AF65-F5344CB8AC3E}">
        <p14:creationId xmlns:p14="http://schemas.microsoft.com/office/powerpoint/2010/main" val="18766750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Server-side:</a:t>
            </a:r>
          </a:p>
          <a:p>
            <a:pPr marL="0" indent="0" eaLnBrk="1" hangingPunct="1"/>
            <a:endParaRPr lang="en-US" altLang="es-BO" sz="3600" b="1" i="1" dirty="0"/>
          </a:p>
          <a:p>
            <a:pPr marL="0" indent="0"/>
            <a:r>
              <a:rPr lang="en-US" sz="3200" b="1" i="1" dirty="0"/>
              <a:t>The main features are</a:t>
            </a:r>
            <a:r>
              <a:rPr lang="en-US" sz="2800" b="1" i="1" dirty="0"/>
              <a:t>:</a:t>
            </a:r>
          </a:p>
          <a:p>
            <a:pPr marL="0" indent="0"/>
            <a:endParaRPr lang="en-US" sz="2800" b="1" i="1" dirty="0"/>
          </a:p>
          <a:p>
            <a:pPr marL="971550" lvl="1" indent="-514350">
              <a:buFont typeface="+mj-lt"/>
              <a:buAutoNum type="arabicPeriod"/>
            </a:pPr>
            <a:r>
              <a:rPr lang="en-US" sz="3200" b="1" i="1" dirty="0"/>
              <a:t>Strong encryption method for data at rest (no resource limitation)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i="1" dirty="0"/>
              <a:t>Implementation of all key generation and distribution procedures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da-DK" sz="3200" b="1" i="1" dirty="0"/>
              <a:t>Constant </a:t>
            </a:r>
            <a:r>
              <a:rPr lang="da-DK" sz="3200" b="1" i="1" dirty="0" err="1"/>
              <a:t>enhanced</a:t>
            </a:r>
            <a:r>
              <a:rPr lang="da-DK" sz="3200" b="1" i="1" dirty="0"/>
              <a:t> IT </a:t>
            </a:r>
            <a:r>
              <a:rPr lang="da-DK" sz="3200" b="1" i="1" dirty="0" err="1"/>
              <a:t>monitoring</a:t>
            </a:r>
            <a:endParaRPr lang="en-US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5327488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Server-side:</a:t>
            </a:r>
          </a:p>
          <a:p>
            <a:pPr marL="0" indent="0" eaLnBrk="1" hangingPunct="1"/>
            <a:endParaRPr lang="en-US" altLang="es-BO" sz="3600" b="1" i="1" dirty="0"/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EDBB78C7-FD9A-D1B3-EAE2-3FDCB598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31" y="2557461"/>
            <a:ext cx="11918138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Client-side:</a:t>
            </a:r>
          </a:p>
          <a:p>
            <a:pPr marL="0" indent="0" eaLnBrk="1" hangingPunct="1"/>
            <a:endParaRPr lang="en-US" altLang="es-BO" sz="36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One has to consider IaaS, PaaS, or SaaS;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responsibility for the protection is not the same for the three models;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depending on the service model, the cloud provider has more responsibility in relation to the security issue. </a:t>
            </a:r>
          </a:p>
        </p:txBody>
      </p:sp>
    </p:spTree>
    <p:extLst>
      <p:ext uri="{BB962C8B-B14F-4D97-AF65-F5344CB8AC3E}">
        <p14:creationId xmlns:p14="http://schemas.microsoft.com/office/powerpoint/2010/main" val="26104567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Client-side:</a:t>
            </a:r>
          </a:p>
          <a:p>
            <a:pPr marL="0" indent="0" eaLnBrk="1" hangingPunct="1"/>
            <a:endParaRPr lang="en-US" altLang="es-BO" sz="36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The cloud provider has a given responsibility for IaaS provision;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is augmented for the PaaS model;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endParaRPr lang="en-US" altLang="es-BO" sz="3200" b="1" i="1" dirty="0"/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achieves its highest level in the SaaS model.</a:t>
            </a:r>
            <a:endParaRPr lang="es-ES_tradnl" altLang="es-BO" sz="3600" b="1" i="1" dirty="0"/>
          </a:p>
        </p:txBody>
      </p:sp>
    </p:spTree>
    <p:extLst>
      <p:ext uri="{BB962C8B-B14F-4D97-AF65-F5344CB8AC3E}">
        <p14:creationId xmlns:p14="http://schemas.microsoft.com/office/powerpoint/2010/main" val="21605545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Client-side: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altLang="es-BO" sz="3200" b="1" i="1" dirty="0"/>
              <a:t>User access data through the network or the internet;</a:t>
            </a:r>
          </a:p>
          <a:p>
            <a:pPr marL="971550" lvl="2" indent="-571500" eaLnBrk="1" hangingPunct="1">
              <a:buFont typeface="Arial" panose="020B0604020202020204" pitchFamily="34" charset="0"/>
              <a:buChar char="•"/>
            </a:pPr>
            <a:r>
              <a:rPr lang="en-US" sz="3200" b="1" i="1" dirty="0"/>
              <a:t>this concerns the data in transit </a:t>
            </a:r>
            <a:r>
              <a:rPr lang="pt-BR" sz="3200" b="1" i="1" dirty="0" err="1"/>
              <a:t>and</a:t>
            </a:r>
            <a:r>
              <a:rPr lang="pt-BR" sz="3200" b="1" i="1" dirty="0"/>
              <a:t> data in use;</a:t>
            </a:r>
            <a:endParaRPr lang="es-ES_tradnl" altLang="es-BO" sz="3200" b="1" i="1" dirty="0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FC7CFE73-2B94-D1E6-414E-E53941E8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404" y="3554557"/>
            <a:ext cx="4211114" cy="25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126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Mobile device:</a:t>
            </a:r>
          </a:p>
          <a:p>
            <a:pPr marL="0" indent="0" eaLnBrk="1" hangingPunct="1"/>
            <a:endParaRPr lang="en-US" altLang="es-BO" sz="36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3200" b="1" i="1" dirty="0"/>
              <a:t>mobile device </a:t>
            </a:r>
            <a:r>
              <a:rPr lang="pt-BR" sz="3200" b="1" i="1" dirty="0" err="1"/>
              <a:t>protection</a:t>
            </a:r>
            <a:r>
              <a:rPr lang="pt-BR" sz="3200" b="1" i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3200" b="1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i="1" dirty="0"/>
              <a:t>can leave the physical limits of the company;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i="1" dirty="0"/>
              <a:t>concerns about data at rest, data in transit, and data in use;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i="1" dirty="0"/>
              <a:t>to take care about the data leaving the security perimeters;</a:t>
            </a:r>
            <a:endParaRPr lang="en-US" altLang="es-BO" sz="3200" b="1" i="1" dirty="0"/>
          </a:p>
        </p:txBody>
      </p:sp>
    </p:spTree>
    <p:extLst>
      <p:ext uri="{BB962C8B-B14F-4D97-AF65-F5344CB8AC3E}">
        <p14:creationId xmlns:p14="http://schemas.microsoft.com/office/powerpoint/2010/main" val="28213539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Mobile device:</a:t>
            </a:r>
          </a:p>
          <a:p>
            <a:pPr marL="0" indent="0" eaLnBrk="1" hangingPunct="1"/>
            <a:endParaRPr lang="en-US" altLang="es-BO" sz="36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3200" b="1" i="1" dirty="0"/>
              <a:t>mobile device </a:t>
            </a:r>
            <a:r>
              <a:rPr lang="pt-BR" sz="3200" b="1" i="1" dirty="0" err="1"/>
              <a:t>protection</a:t>
            </a:r>
            <a:r>
              <a:rPr lang="pt-BR" sz="3200" b="1" i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3600" b="1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i="1" dirty="0"/>
              <a:t>security mechanisms have to be adapted to their environment and modes of operation;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3200" b="1" i="1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Online mode: connected to the cloud;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Offline mode: not connected to the cloud;</a:t>
            </a:r>
            <a:endParaRPr lang="es-ES_tradnl" altLang="es-BO" sz="2800" b="1" i="1" dirty="0"/>
          </a:p>
        </p:txBody>
      </p:sp>
    </p:spTree>
    <p:extLst>
      <p:ext uri="{BB962C8B-B14F-4D97-AF65-F5344CB8AC3E}">
        <p14:creationId xmlns:p14="http://schemas.microsoft.com/office/powerpoint/2010/main" val="38869364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Mobile device:</a:t>
            </a: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2DC75887-1F40-8463-692F-196F9164A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3" y="1957388"/>
            <a:ext cx="11459569" cy="42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65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ternet\Desktop\presentacion\for_text.png">
            <a:extLst>
              <a:ext uri="{FF2B5EF4-FFF2-40B4-BE49-F238E27FC236}">
                <a16:creationId xmlns:a16="http://schemas.microsoft.com/office/drawing/2014/main" id="{049686A8-A82C-124E-A5AA-DEA90CA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294777"/>
            <a:ext cx="8835241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F5B039-713B-1A43-9BD6-5B078E41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83" y="260231"/>
            <a:ext cx="10343408" cy="8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Cloud Storage </a:t>
            </a:r>
            <a:r>
              <a:rPr lang="es-ES" altLang="es-BO" sz="3600" b="1" dirty="0" err="1">
                <a:solidFill>
                  <a:schemeClr val="bg1"/>
                </a:solidFill>
                <a:latin typeface="Helvetica Light" pitchFamily="50" charset="0"/>
              </a:rPr>
              <a:t>Component</a:t>
            </a:r>
            <a:r>
              <a:rPr lang="es-ES" altLang="es-BO" sz="3600" b="1" dirty="0">
                <a:solidFill>
                  <a:schemeClr val="bg1"/>
                </a:solidFill>
                <a:latin typeface="Helvetica Light" pitchFamily="50" charset="0"/>
              </a:rPr>
              <a:t>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80F0-7E36-D986-209D-87B70770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8" y="1294076"/>
            <a:ext cx="11435939" cy="523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s-BO" sz="3600" b="1" i="1" dirty="0"/>
              <a:t>Channel protection: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serve for syncing the server and client </a:t>
            </a:r>
            <a:r>
              <a:rPr lang="pt-BR" sz="3200" b="1" i="1" dirty="0"/>
              <a:t>data;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Users have limited modification capabilities so the traffic from the server to the </a:t>
            </a:r>
            <a:r>
              <a:rPr lang="pt-BR" sz="3200" b="1" i="1" dirty="0" err="1"/>
              <a:t>client</a:t>
            </a:r>
            <a:r>
              <a:rPr lang="pt-BR" sz="3200" b="1" i="1" dirty="0"/>
              <a:t> </a:t>
            </a:r>
            <a:r>
              <a:rPr lang="pt-BR" sz="3200" b="1" i="1" dirty="0" err="1"/>
              <a:t>is</a:t>
            </a:r>
            <a:r>
              <a:rPr lang="pt-BR" sz="3200" b="1" i="1" dirty="0"/>
              <a:t> more intense;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data transfer channel protection in the distributed environment relies on cryptographic methods;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1" dirty="0"/>
              <a:t>channel security depends on the network security: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VPNs;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Firewalls;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s-BO" sz="2800" b="1" i="1" dirty="0"/>
              <a:t>Security configurations;</a:t>
            </a:r>
            <a:endParaRPr lang="es-ES_tradnl" altLang="es-BO" sz="2800" b="1" i="1" dirty="0"/>
          </a:p>
        </p:txBody>
      </p:sp>
    </p:spTree>
    <p:extLst>
      <p:ext uri="{BB962C8B-B14F-4D97-AF65-F5344CB8AC3E}">
        <p14:creationId xmlns:p14="http://schemas.microsoft.com/office/powerpoint/2010/main" val="18177303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019-BC1F-CF2D-58FF-0BF0AA9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0"/>
            <a:ext cx="11942956" cy="115404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FUTURE REMARKS</a:t>
            </a:r>
            <a:endParaRPr lang="en-BR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BBD4E-7533-B633-9660-0E335F1F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cybersecurity in Cloud in the perspective of 6g will be a huge challenge;</a:t>
            </a:r>
          </a:p>
          <a:p>
            <a:r>
              <a:rPr lang="en-US" dirty="0"/>
              <a:t>if the stack is supposed to change in a lot of different ways to guarantee security, actual technology will be legacy…</a:t>
            </a:r>
          </a:p>
          <a:p>
            <a:r>
              <a:rPr lang="en-US" dirty="0"/>
              <a:t>many, many, many thoughts there…</a:t>
            </a:r>
          </a:p>
          <a:p>
            <a:r>
              <a:rPr lang="en-US" dirty="0"/>
              <a:t>a lot of research avenue there…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38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2885</Words>
  <Application>Microsoft Macintosh PowerPoint</Application>
  <PresentationFormat>Widescreen</PresentationFormat>
  <Paragraphs>619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5" baseType="lpstr">
      <vt:lpstr>Aptos</vt:lpstr>
      <vt:lpstr>Arial</vt:lpstr>
      <vt:lpstr>Calibri</vt:lpstr>
      <vt:lpstr>Calibri Light</vt:lpstr>
      <vt:lpstr>Geneva</vt:lpstr>
      <vt:lpstr>Google Sans</vt:lpstr>
      <vt:lpstr>Helvetica Light</vt:lpstr>
      <vt:lpstr>inherit</vt:lpstr>
      <vt:lpstr>Inter Var</vt:lpstr>
      <vt:lpstr>Roboto</vt:lpstr>
      <vt:lpstr>Tahoma</vt:lpstr>
      <vt:lpstr>Times New Roman</vt:lpstr>
      <vt:lpstr>Verdana</vt:lpstr>
      <vt:lpstr>Office Theme</vt:lpstr>
      <vt:lpstr>First Summer School on Security and Privacy in 6G Networks</vt:lpstr>
      <vt:lpstr>AGENDA</vt:lpstr>
      <vt:lpstr>6G and the CLOUD</vt:lpstr>
      <vt:lpstr>6G and the CLOUD</vt:lpstr>
      <vt:lpstr>6G and the CLOUD</vt:lpstr>
      <vt:lpstr>6G and the CLOUD</vt:lpstr>
      <vt:lpstr>6G and the CLOUD</vt:lpstr>
      <vt:lpstr>6G and the CLOUD</vt:lpstr>
      <vt:lpstr>6G and the CLOUD</vt:lpstr>
      <vt:lpstr>6G and the CLOUD</vt:lpstr>
      <vt:lpstr>6G and the CLOUD</vt:lpstr>
      <vt:lpstr>6G and the CLOUD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REMARKS</vt:lpstr>
      <vt:lpstr>READY FOR…</vt:lpstr>
      <vt:lpstr>First Summer School on Security and Privacy in 6G Networks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Robson de Oliveira Albuquerque</dc:creator>
  <cp:lastModifiedBy>Robson de Oliveira Albuquerque</cp:lastModifiedBy>
  <cp:revision>156</cp:revision>
  <cp:lastPrinted>2024-06-25T22:37:41Z</cp:lastPrinted>
  <dcterms:created xsi:type="dcterms:W3CDTF">2023-08-11T21:28:01Z</dcterms:created>
  <dcterms:modified xsi:type="dcterms:W3CDTF">2024-06-27T23:00:15Z</dcterms:modified>
</cp:coreProperties>
</file>